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386" y="21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18.06.2024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090024"/>
            <a:ext cx="3600000" cy="18158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err="1" smtClean="0"/>
              <a:t>Щодо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відображення</a:t>
            </a:r>
            <a:r>
              <a:rPr lang="ru-RU" sz="1600" b="1" dirty="0" smtClean="0"/>
              <a:t> в </a:t>
            </a:r>
            <a:r>
              <a:rPr lang="ru-RU" sz="1600" b="1" dirty="0" err="1" smtClean="0"/>
              <a:t>податковому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обліку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</a:t>
            </a:r>
            <a:r>
              <a:rPr lang="ru-RU" sz="1600" b="1" dirty="0" smtClean="0"/>
              <a:t> ПДВ </a:t>
            </a:r>
            <a:r>
              <a:rPr lang="ru-RU" sz="1600" b="1" dirty="0" err="1" smtClean="0"/>
              <a:t>продавця</a:t>
            </a:r>
            <a:r>
              <a:rPr lang="ru-RU" sz="1600" b="1" dirty="0" smtClean="0"/>
              <a:t>/</a:t>
            </a:r>
            <a:r>
              <a:rPr lang="ru-RU" sz="1600" b="1" dirty="0" err="1" smtClean="0"/>
              <a:t>покупця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операції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повернення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покупцем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товарів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кошти</a:t>
            </a:r>
            <a:r>
              <a:rPr lang="ru-RU" sz="1600" b="1" dirty="0" smtClean="0"/>
              <a:t> за </a:t>
            </a:r>
            <a:r>
              <a:rPr lang="ru-RU" sz="1600" b="1" dirty="0" err="1" smtClean="0"/>
              <a:t>які</a:t>
            </a:r>
            <a:r>
              <a:rPr lang="ru-RU" sz="1600" b="1" dirty="0" smtClean="0"/>
              <a:t> не </a:t>
            </a:r>
            <a:r>
              <a:rPr lang="ru-RU" sz="1600" b="1" dirty="0" err="1" smtClean="0"/>
              <a:t>зараховуються</a:t>
            </a:r>
            <a:r>
              <a:rPr lang="ru-RU" sz="1600" b="1" dirty="0" smtClean="0"/>
              <a:t> в </a:t>
            </a:r>
            <a:r>
              <a:rPr lang="ru-RU" sz="1600" b="1" dirty="0" err="1" smtClean="0"/>
              <a:t>рахунок</a:t>
            </a:r>
            <a:r>
              <a:rPr lang="ru-RU" sz="1600" b="1" dirty="0" smtClean="0"/>
              <a:t> оплати за </a:t>
            </a:r>
            <a:r>
              <a:rPr lang="ru-RU" sz="1600" b="1" dirty="0" err="1" smtClean="0"/>
              <a:t>іншою</a:t>
            </a:r>
            <a:r>
              <a:rPr lang="ru-RU" sz="1600" b="1" dirty="0" smtClean="0"/>
              <a:t> поставкою </a:t>
            </a:r>
            <a:r>
              <a:rPr lang="ru-RU" sz="1600" b="1" dirty="0" err="1" smtClean="0"/>
              <a:t>товарів</a:t>
            </a:r>
            <a:r>
              <a:rPr lang="ru-RU" sz="1600" b="1" dirty="0" smtClean="0"/>
              <a:t> та </a:t>
            </a:r>
            <a:r>
              <a:rPr lang="ru-RU" sz="1600" b="1" dirty="0" err="1" smtClean="0"/>
              <a:t>будуть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поверненні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покупцю</a:t>
            </a:r>
            <a:endParaRPr lang="ru-RU" sz="1600" b="1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00542" y="6399730"/>
            <a:ext cx="1104899" cy="3385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Червень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 202</a:t>
            </a:r>
            <a:r>
              <a:rPr lang="en-US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98397" y="213244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195581"/>
            <a:ext cx="461009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 smtClean="0">
                <a:latin typeface="e-Ukraine Light" pitchFamily="50" charset="-52"/>
              </a:rPr>
              <a:t>	</a:t>
            </a:r>
            <a:r>
              <a:rPr lang="ru-RU" sz="1400" dirty="0" err="1" smtClean="0"/>
              <a:t>Відповідно</a:t>
            </a:r>
            <a:r>
              <a:rPr lang="ru-RU" sz="1400" dirty="0" smtClean="0"/>
              <a:t> до п. 192.1 ст. 192 </a:t>
            </a:r>
            <a:r>
              <a:rPr lang="ru-RU" sz="1400" dirty="0" err="1" smtClean="0"/>
              <a:t>Податкового</a:t>
            </a:r>
            <a:r>
              <a:rPr lang="ru-RU" sz="1400" dirty="0" smtClean="0"/>
              <a:t> кодексу </a:t>
            </a:r>
            <a:r>
              <a:rPr lang="ru-RU" sz="1400" dirty="0" err="1" smtClean="0"/>
              <a:t>України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02 </a:t>
            </a:r>
            <a:r>
              <a:rPr lang="ru-RU" sz="1400" dirty="0" err="1" smtClean="0"/>
              <a:t>грудня</a:t>
            </a:r>
            <a:r>
              <a:rPr lang="ru-RU" sz="1400" dirty="0" smtClean="0"/>
              <a:t> 2010 року №2755-VI (</a:t>
            </a:r>
            <a:r>
              <a:rPr lang="ru-RU" sz="1400" dirty="0" err="1" smtClean="0"/>
              <a:t>далі</a:t>
            </a:r>
            <a:r>
              <a:rPr lang="ru-RU" sz="1400" dirty="0" smtClean="0"/>
              <a:t> – ПКУ) </a:t>
            </a:r>
            <a:r>
              <a:rPr lang="ru-RU" sz="1400" dirty="0" err="1" smtClean="0"/>
              <a:t>якщо</a:t>
            </a:r>
            <a:r>
              <a:rPr lang="ru-RU" sz="1400" dirty="0" smtClean="0"/>
              <a:t>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постачання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товарів</a:t>
            </a:r>
            <a:r>
              <a:rPr lang="ru-RU" sz="1400" dirty="0" smtClean="0"/>
              <a:t>/</a:t>
            </a:r>
            <a:r>
              <a:rPr lang="ru-RU" sz="1400" dirty="0" err="1" smtClean="0"/>
              <a:t>послуг</a:t>
            </a:r>
            <a:r>
              <a:rPr lang="ru-RU" sz="1400" dirty="0" smtClean="0"/>
              <a:t> </a:t>
            </a:r>
            <a:r>
              <a:rPr lang="ru-RU" sz="1400" dirty="0" err="1" smtClean="0"/>
              <a:t>здійснюється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будь-яка</a:t>
            </a:r>
            <a:r>
              <a:rPr lang="ru-RU" sz="1400" dirty="0" smtClean="0"/>
              <a:t> </a:t>
            </a:r>
            <a:r>
              <a:rPr lang="ru-RU" sz="1400" dirty="0" err="1" smtClean="0"/>
              <a:t>зміна</a:t>
            </a:r>
            <a:r>
              <a:rPr lang="ru-RU" sz="1400" dirty="0" smtClean="0"/>
              <a:t> </a:t>
            </a:r>
            <a:r>
              <a:rPr lang="ru-RU" sz="1400" dirty="0" err="1" smtClean="0"/>
              <a:t>суми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компенсації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їх</a:t>
            </a:r>
            <a:r>
              <a:rPr lang="ru-RU" sz="1400" dirty="0" smtClean="0"/>
              <a:t> </a:t>
            </a:r>
            <a:r>
              <a:rPr lang="ru-RU" sz="1400" dirty="0" err="1" smtClean="0"/>
              <a:t>вартості</a:t>
            </a:r>
            <a:r>
              <a:rPr lang="ru-RU" sz="1400" dirty="0" smtClean="0"/>
              <a:t>, </a:t>
            </a:r>
            <a:r>
              <a:rPr lang="ru-RU" sz="1400" dirty="0" err="1" smtClean="0"/>
              <a:t>включаючи</a:t>
            </a:r>
            <a:r>
              <a:rPr lang="ru-RU" sz="1400" dirty="0" smtClean="0"/>
              <a:t> </a:t>
            </a:r>
            <a:r>
              <a:rPr lang="ru-RU" sz="1400" dirty="0" err="1" smtClean="0"/>
              <a:t>наступний</a:t>
            </a:r>
            <a:r>
              <a:rPr lang="ru-RU" sz="1400" dirty="0" smtClean="0"/>
              <a:t> за </a:t>
            </a:r>
            <a:r>
              <a:rPr lang="ru-RU" sz="1400" dirty="0" err="1" smtClean="0"/>
              <a:t>постачанням</a:t>
            </a:r>
            <a:r>
              <a:rPr lang="ru-RU" sz="1400" dirty="0" smtClean="0"/>
              <a:t> перегляд </a:t>
            </a:r>
            <a:r>
              <a:rPr lang="ru-RU" sz="1400" dirty="0" err="1" smtClean="0"/>
              <a:t>цін</a:t>
            </a:r>
            <a:r>
              <a:rPr lang="ru-RU" sz="1400" dirty="0" smtClean="0"/>
              <a:t>, </a:t>
            </a:r>
            <a:r>
              <a:rPr lang="ru-RU" sz="1400" dirty="0" err="1" smtClean="0"/>
              <a:t>перерахунок</a:t>
            </a:r>
            <a:r>
              <a:rPr lang="ru-RU" sz="1400" dirty="0" smtClean="0"/>
              <a:t> у </a:t>
            </a:r>
            <a:r>
              <a:rPr lang="ru-RU" sz="1400" dirty="0" err="1" smtClean="0"/>
              <a:t>випадках</a:t>
            </a:r>
            <a:r>
              <a:rPr lang="ru-RU" sz="1400" dirty="0" smtClean="0"/>
              <a:t> </a:t>
            </a:r>
            <a:r>
              <a:rPr lang="ru-RU" sz="1400" dirty="0" err="1" smtClean="0"/>
              <a:t>повернення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товарів</a:t>
            </a:r>
            <a:r>
              <a:rPr lang="ru-RU" sz="1400" dirty="0" smtClean="0"/>
              <a:t>/</a:t>
            </a:r>
            <a:r>
              <a:rPr lang="ru-RU" sz="1400" dirty="0" err="1" smtClean="0"/>
              <a:t>послуг</a:t>
            </a:r>
            <a:r>
              <a:rPr lang="ru-RU" sz="1400" dirty="0" smtClean="0"/>
              <a:t> </a:t>
            </a:r>
            <a:r>
              <a:rPr lang="ru-RU" sz="1400" dirty="0" err="1" smtClean="0"/>
              <a:t>особі</a:t>
            </a:r>
            <a:r>
              <a:rPr lang="ru-RU" sz="1400" dirty="0" smtClean="0"/>
              <a:t>, яка </a:t>
            </a:r>
            <a:r>
              <a:rPr lang="ru-RU" sz="1400" dirty="0" err="1" smtClean="0"/>
              <a:t>їх</a:t>
            </a:r>
            <a:r>
              <a:rPr lang="ru-RU" sz="1400" dirty="0" smtClean="0"/>
              <a:t> </a:t>
            </a:r>
            <a:r>
              <a:rPr lang="ru-RU" sz="1400" dirty="0" err="1" smtClean="0"/>
              <a:t>надала</a:t>
            </a:r>
            <a:r>
              <a:rPr lang="ru-RU" sz="1400" dirty="0" smtClean="0"/>
              <a:t>,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при </a:t>
            </a:r>
            <a:r>
              <a:rPr lang="ru-RU" sz="1400" dirty="0" err="1" smtClean="0"/>
              <a:t>поверненні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постачальником</a:t>
            </a:r>
            <a:r>
              <a:rPr lang="ru-RU" sz="1400" dirty="0" smtClean="0"/>
              <a:t> </a:t>
            </a:r>
            <a:r>
              <a:rPr lang="ru-RU" sz="1400" dirty="0" err="1" smtClean="0"/>
              <a:t>суми</a:t>
            </a:r>
            <a:r>
              <a:rPr lang="ru-RU" sz="1400" dirty="0" smtClean="0"/>
              <a:t> </a:t>
            </a:r>
            <a:r>
              <a:rPr lang="ru-RU" sz="1400" dirty="0" err="1" smtClean="0"/>
              <a:t>попередньої</a:t>
            </a:r>
            <a:r>
              <a:rPr lang="ru-RU" sz="1400" dirty="0" smtClean="0"/>
              <a:t> оплати </a:t>
            </a:r>
            <a:r>
              <a:rPr lang="ru-RU" sz="1400" dirty="0" err="1" smtClean="0"/>
              <a:t>товарів</a:t>
            </a:r>
            <a:r>
              <a:rPr lang="ru-RU" sz="1400" dirty="0" smtClean="0"/>
              <a:t>/</a:t>
            </a:r>
            <a:r>
              <a:rPr lang="ru-RU" sz="1400" dirty="0" err="1" smtClean="0"/>
              <a:t>послуг</a:t>
            </a:r>
            <a:r>
              <a:rPr lang="ru-RU" sz="1400" dirty="0" smtClean="0"/>
              <a:t>, </a:t>
            </a:r>
            <a:r>
              <a:rPr lang="ru-RU" sz="1400" dirty="0" err="1" smtClean="0"/>
              <a:t>суми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податкових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зобов’язань</a:t>
            </a:r>
            <a:r>
              <a:rPr lang="ru-RU" sz="1400" dirty="0" smtClean="0"/>
              <a:t> та </a:t>
            </a:r>
            <a:r>
              <a:rPr lang="ru-RU" sz="1400" dirty="0" err="1" smtClean="0"/>
              <a:t>податкового</a:t>
            </a:r>
            <a:r>
              <a:rPr lang="ru-RU" sz="1400" dirty="0" smtClean="0"/>
              <a:t> кредиту </a:t>
            </a:r>
            <a:r>
              <a:rPr lang="ru-RU" sz="1400" dirty="0" err="1" smtClean="0"/>
              <a:t>постачальника</a:t>
            </a:r>
            <a:r>
              <a:rPr lang="ru-RU" sz="1400" dirty="0" smtClean="0"/>
              <a:t> та </a:t>
            </a:r>
            <a:r>
              <a:rPr lang="ru-RU" sz="1400" dirty="0" err="1" smtClean="0"/>
              <a:t>отримувача</a:t>
            </a:r>
            <a:r>
              <a:rPr lang="ru-RU" sz="1400" dirty="0" smtClean="0"/>
              <a:t> </a:t>
            </a:r>
            <a:r>
              <a:rPr lang="ru-RU" sz="1400" dirty="0" err="1" smtClean="0"/>
              <a:t>підлягають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відповідному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коригуванню</a:t>
            </a:r>
            <a:r>
              <a:rPr lang="ru-RU" sz="1400" dirty="0" smtClean="0"/>
              <a:t> на </a:t>
            </a:r>
            <a:r>
              <a:rPr lang="ru-RU" sz="1400" dirty="0" err="1" smtClean="0"/>
              <a:t>підставі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розрахунку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коригування</a:t>
            </a:r>
            <a:r>
              <a:rPr lang="ru-RU" sz="1400" dirty="0" smtClean="0"/>
              <a:t> до </a:t>
            </a:r>
            <a:r>
              <a:rPr lang="ru-RU" sz="1400" dirty="0" err="1" smtClean="0"/>
              <a:t>податкової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накладної</a:t>
            </a:r>
            <a:r>
              <a:rPr lang="ru-RU" sz="1400" dirty="0" smtClean="0"/>
              <a:t>, </a:t>
            </a:r>
            <a:r>
              <a:rPr lang="ru-RU" sz="1400" dirty="0" err="1" smtClean="0"/>
              <a:t>складеному</a:t>
            </a:r>
            <a:r>
              <a:rPr lang="ru-RU" sz="1400" dirty="0" smtClean="0"/>
              <a:t> в порядку, </a:t>
            </a:r>
            <a:r>
              <a:rPr lang="ru-RU" sz="1400" dirty="0" err="1" smtClean="0"/>
              <a:t>встановленому</a:t>
            </a:r>
            <a:r>
              <a:rPr lang="ru-RU" sz="1400" dirty="0" smtClean="0"/>
              <a:t> для </a:t>
            </a:r>
            <a:r>
              <a:rPr lang="ru-RU" sz="1400" dirty="0" err="1" smtClean="0"/>
              <a:t>податкових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накладних</a:t>
            </a:r>
            <a:r>
              <a:rPr lang="ru-RU" sz="1400" dirty="0" smtClean="0"/>
              <a:t>, та </a:t>
            </a:r>
            <a:r>
              <a:rPr lang="ru-RU" sz="1400" dirty="0" err="1" smtClean="0"/>
              <a:t>зареєстрованому</a:t>
            </a:r>
            <a:r>
              <a:rPr lang="ru-RU" sz="1400" dirty="0" smtClean="0"/>
              <a:t> в </a:t>
            </a:r>
            <a:r>
              <a:rPr lang="ru-RU" sz="1400" dirty="0" err="1" smtClean="0"/>
              <a:t>Єдиному</a:t>
            </a:r>
            <a:r>
              <a:rPr lang="ru-RU" sz="1400" dirty="0" smtClean="0"/>
              <a:t> </a:t>
            </a:r>
            <a:r>
              <a:rPr lang="ru-RU" sz="1400" dirty="0" err="1" smtClean="0"/>
              <a:t>реєстрі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податкових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накладних</a:t>
            </a:r>
            <a:r>
              <a:rPr lang="ru-RU" sz="1400" dirty="0" smtClean="0"/>
              <a:t> (</a:t>
            </a:r>
            <a:r>
              <a:rPr lang="ru-RU" sz="1400" dirty="0" err="1" smtClean="0"/>
              <a:t>далі</a:t>
            </a:r>
            <a:r>
              <a:rPr lang="ru-RU" sz="1400" dirty="0" smtClean="0"/>
              <a:t> – ЄРПН). </a:t>
            </a:r>
          </a:p>
          <a:p>
            <a:pPr algn="just"/>
            <a:r>
              <a:rPr lang="ru-RU" sz="1400" dirty="0" smtClean="0"/>
              <a:t>	</a:t>
            </a:r>
            <a:r>
              <a:rPr lang="ru-RU" sz="1400" dirty="0" err="1" smtClean="0"/>
              <a:t>Розрахунок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коригування</a:t>
            </a:r>
            <a:r>
              <a:rPr lang="ru-RU" sz="1400" dirty="0" smtClean="0"/>
              <a:t> до </a:t>
            </a:r>
            <a:r>
              <a:rPr lang="ru-RU" sz="1400" dirty="0" err="1" smtClean="0"/>
              <a:t>податкової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накладної</a:t>
            </a:r>
            <a:r>
              <a:rPr lang="ru-RU" sz="1400" dirty="0" smtClean="0"/>
              <a:t> не </a:t>
            </a:r>
            <a:r>
              <a:rPr lang="ru-RU" sz="1400" dirty="0" err="1" smtClean="0"/>
              <a:t>може</a:t>
            </a:r>
            <a:r>
              <a:rPr lang="ru-RU" sz="1400" dirty="0" smtClean="0"/>
              <a:t> бути </a:t>
            </a:r>
            <a:r>
              <a:rPr lang="ru-RU" sz="1400" dirty="0" err="1" smtClean="0"/>
              <a:t>зареєстрований</a:t>
            </a:r>
            <a:r>
              <a:rPr lang="ru-RU" sz="1400" dirty="0" smtClean="0"/>
              <a:t> в ЄРПН </a:t>
            </a:r>
            <a:r>
              <a:rPr lang="ru-RU" sz="1400" dirty="0" err="1" smtClean="0"/>
              <a:t>пізніше</a:t>
            </a:r>
            <a:r>
              <a:rPr lang="ru-RU" sz="1400" dirty="0" smtClean="0"/>
              <a:t> 1095 </a:t>
            </a:r>
            <a:r>
              <a:rPr lang="ru-RU" sz="1400" dirty="0" err="1" smtClean="0"/>
              <a:t>календарних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днів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дати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складання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податкової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накладної</a:t>
            </a:r>
            <a:r>
              <a:rPr lang="ru-RU" sz="1400" dirty="0" smtClean="0"/>
              <a:t>, до </a:t>
            </a:r>
            <a:r>
              <a:rPr lang="ru-RU" sz="1400" dirty="0" err="1" smtClean="0"/>
              <a:t>якої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складений</a:t>
            </a:r>
            <a:r>
              <a:rPr lang="ru-RU" sz="1400" dirty="0" smtClean="0"/>
              <a:t> </a:t>
            </a:r>
            <a:r>
              <a:rPr lang="ru-RU" sz="1400" dirty="0" err="1" smtClean="0"/>
              <a:t>такий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розрахунок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коригування</a:t>
            </a:r>
            <a:r>
              <a:rPr lang="ru-RU" sz="1400" dirty="0" smtClean="0"/>
              <a:t>. </a:t>
            </a:r>
          </a:p>
          <a:p>
            <a:pPr algn="just"/>
            <a:r>
              <a:rPr lang="ru-RU" sz="1400" dirty="0" smtClean="0"/>
              <a:t>	</a:t>
            </a:r>
            <a:r>
              <a:rPr lang="ru-RU" sz="1400" dirty="0" err="1" smtClean="0"/>
              <a:t>Розрахунок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коригування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складений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постачальником</a:t>
            </a:r>
            <a:r>
              <a:rPr lang="ru-RU" sz="1400" dirty="0" smtClean="0"/>
              <a:t> </a:t>
            </a:r>
            <a:r>
              <a:rPr lang="ru-RU" sz="1400" dirty="0" err="1" smtClean="0"/>
              <a:t>товарів</a:t>
            </a:r>
            <a:r>
              <a:rPr lang="ru-RU" sz="1400" dirty="0" smtClean="0"/>
              <a:t>/</a:t>
            </a:r>
            <a:r>
              <a:rPr lang="ru-RU" sz="1400" dirty="0" err="1" smtClean="0"/>
              <a:t>послуг</a:t>
            </a:r>
            <a:r>
              <a:rPr lang="ru-RU" sz="1400" dirty="0" smtClean="0"/>
              <a:t> до </a:t>
            </a:r>
            <a:r>
              <a:rPr lang="ru-RU" sz="1400" dirty="0" err="1" smtClean="0"/>
              <a:t>податкової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накладної</a:t>
            </a:r>
            <a:r>
              <a:rPr lang="ru-RU" sz="1400" dirty="0" smtClean="0"/>
              <a:t>, яка </a:t>
            </a:r>
            <a:r>
              <a:rPr lang="ru-RU" sz="1400" dirty="0" err="1" smtClean="0"/>
              <a:t>складена</a:t>
            </a:r>
            <a:r>
              <a:rPr lang="ru-RU" sz="1400" dirty="0" smtClean="0"/>
              <a:t> на </a:t>
            </a:r>
            <a:r>
              <a:rPr lang="ru-RU" sz="1400" dirty="0" err="1" smtClean="0"/>
              <a:t>отримувача</a:t>
            </a:r>
            <a:r>
              <a:rPr lang="ru-RU" sz="1400" dirty="0" smtClean="0"/>
              <a:t> – </a:t>
            </a:r>
            <a:r>
              <a:rPr lang="ru-RU" sz="1400" dirty="0" err="1" smtClean="0"/>
              <a:t>платника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податку</a:t>
            </a:r>
            <a:r>
              <a:rPr lang="ru-RU" sz="1400" dirty="0" smtClean="0"/>
              <a:t>, </a:t>
            </a:r>
            <a:r>
              <a:rPr lang="ru-RU" sz="1400" dirty="0" err="1" smtClean="0"/>
              <a:t>підлягає</a:t>
            </a:r>
            <a:r>
              <a:rPr lang="ru-RU" sz="1400" dirty="0" smtClean="0"/>
              <a:t> </a:t>
            </a:r>
            <a:r>
              <a:rPr lang="ru-RU" sz="1400" dirty="0" err="1" smtClean="0"/>
              <a:t>реєстрації</a:t>
            </a:r>
            <a:r>
              <a:rPr lang="ru-RU" sz="1400" dirty="0" smtClean="0"/>
              <a:t> в ЄРПН, </a:t>
            </a:r>
            <a:r>
              <a:rPr lang="ru-RU" sz="1400" dirty="0" err="1" smtClean="0"/>
              <a:t>зокрема</a:t>
            </a:r>
            <a:r>
              <a:rPr lang="ru-RU" sz="1400" dirty="0" smtClean="0"/>
              <a:t> </a:t>
            </a:r>
            <a:r>
              <a:rPr lang="ru-RU" sz="1400" dirty="0" err="1" smtClean="0"/>
              <a:t>отримувачем</a:t>
            </a:r>
            <a:r>
              <a:rPr lang="ru-RU" sz="1400" dirty="0" smtClean="0"/>
              <a:t> (</a:t>
            </a:r>
            <a:r>
              <a:rPr lang="ru-RU" sz="1400" dirty="0" err="1" smtClean="0"/>
              <a:t>покупцем</a:t>
            </a:r>
            <a:r>
              <a:rPr lang="ru-RU" sz="1400" dirty="0" smtClean="0"/>
              <a:t>) </a:t>
            </a:r>
            <a:r>
              <a:rPr lang="ru-RU" sz="1400" dirty="0" err="1" smtClean="0"/>
              <a:t>товарів</a:t>
            </a:r>
            <a:r>
              <a:rPr lang="ru-RU" sz="1400" dirty="0" smtClean="0"/>
              <a:t>/</a:t>
            </a:r>
            <a:r>
              <a:rPr lang="ru-RU" sz="1400" dirty="0" err="1" smtClean="0"/>
              <a:t>послуг</a:t>
            </a:r>
            <a:r>
              <a:rPr lang="ru-RU" sz="1400" dirty="0" smtClean="0"/>
              <a:t>, </a:t>
            </a:r>
            <a:r>
              <a:rPr lang="ru-RU" sz="1400" dirty="0" err="1" smtClean="0"/>
              <a:t>якщо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передбачається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зменшення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суми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компенсації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вартості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товарів</a:t>
            </a:r>
            <a:r>
              <a:rPr lang="ru-RU" sz="1400" dirty="0" smtClean="0"/>
              <a:t>/</a:t>
            </a:r>
            <a:r>
              <a:rPr lang="ru-RU" sz="1400" dirty="0" err="1" smtClean="0"/>
              <a:t>послуг</a:t>
            </a:r>
            <a:r>
              <a:rPr lang="ru-RU" sz="1400" dirty="0" smtClean="0"/>
              <a:t> </a:t>
            </a:r>
            <a:r>
              <a:rPr lang="ru-RU" sz="1400" dirty="0" err="1" smtClean="0"/>
              <a:t>їх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постачальнику</a:t>
            </a:r>
            <a:r>
              <a:rPr lang="ru-RU" sz="1400" dirty="0" smtClean="0"/>
              <a:t>, для </a:t>
            </a:r>
            <a:r>
              <a:rPr lang="ru-RU" sz="1400" dirty="0" err="1" smtClean="0"/>
              <a:t>чого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постачальник</a:t>
            </a:r>
            <a:r>
              <a:rPr lang="ru-RU" sz="1400" dirty="0" smtClean="0"/>
              <a:t> </a:t>
            </a:r>
            <a:r>
              <a:rPr lang="ru-RU" sz="1400" dirty="0" err="1" smtClean="0"/>
              <a:t>надсилає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складений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розрахунок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коригування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отримувачу</a:t>
            </a:r>
            <a:r>
              <a:rPr lang="ru-RU" sz="1400" dirty="0" smtClean="0"/>
              <a:t>. </a:t>
            </a:r>
          </a:p>
          <a:p>
            <a:pPr algn="just"/>
            <a:r>
              <a:rPr lang="ru-RU" sz="1400" dirty="0" smtClean="0"/>
              <a:t>	</a:t>
            </a:r>
            <a:r>
              <a:rPr lang="ru-RU" sz="1400" dirty="0" err="1" smtClean="0"/>
              <a:t>Відповідно</a:t>
            </a:r>
            <a:r>
              <a:rPr lang="ru-RU" sz="1400" dirty="0" smtClean="0"/>
              <a:t> </a:t>
            </a:r>
            <a:r>
              <a:rPr lang="ru-RU" sz="1400" dirty="0" smtClean="0"/>
              <a:t>до п.п. 192.1.1 п. 192.1 ст. 192 ПКУ </a:t>
            </a:r>
            <a:r>
              <a:rPr lang="ru-RU" sz="1400" dirty="0" err="1" smtClean="0"/>
              <a:t>якщо</a:t>
            </a:r>
            <a:r>
              <a:rPr lang="ru-RU" sz="1400" dirty="0" smtClean="0"/>
              <a:t> </a:t>
            </a:r>
            <a:r>
              <a:rPr lang="ru-RU" sz="1400" dirty="0" err="1" smtClean="0"/>
              <a:t>внаслідок</a:t>
            </a:r>
            <a:r>
              <a:rPr lang="ru-RU" sz="1400" dirty="0" smtClean="0"/>
              <a:t> такого </a:t>
            </a:r>
            <a:r>
              <a:rPr lang="ru-RU" sz="1400" dirty="0" err="1" smtClean="0"/>
              <a:t>перерахунку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відбувається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зменшення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суми</a:t>
            </a:r>
            <a:r>
              <a:rPr lang="ru-RU" sz="1400" dirty="0" smtClean="0"/>
              <a:t> </a:t>
            </a:r>
            <a:r>
              <a:rPr lang="ru-RU" sz="1400" dirty="0" err="1" smtClean="0"/>
              <a:t>компенсації</a:t>
            </a:r>
            <a:r>
              <a:rPr lang="ru-RU" sz="1400" dirty="0" smtClean="0"/>
              <a:t> на </a:t>
            </a:r>
            <a:r>
              <a:rPr lang="ru-RU" sz="1400" dirty="0" err="1" smtClean="0"/>
              <a:t>користь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платника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податку</a:t>
            </a:r>
            <a:r>
              <a:rPr lang="ru-RU" sz="1400" dirty="0" smtClean="0"/>
              <a:t> – </a:t>
            </a:r>
            <a:r>
              <a:rPr lang="ru-RU" sz="1400" dirty="0" err="1" smtClean="0"/>
              <a:t>постачальника</a:t>
            </a:r>
            <a:r>
              <a:rPr lang="ru-RU" sz="1400" dirty="0" smtClean="0"/>
              <a:t>, то: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7768" y="1232453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166978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300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50" dirty="0">
                <a:latin typeface="e-Ukraine Light" pitchFamily="50" charset="-52"/>
              </a:rPr>
              <a:t> 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88835" y="302150"/>
            <a:ext cx="465946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а) </a:t>
            </a:r>
            <a:r>
              <a:rPr lang="ru-RU" sz="1400" dirty="0" err="1" smtClean="0"/>
              <a:t>постачальник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відповідно</a:t>
            </a:r>
            <a:r>
              <a:rPr lang="ru-RU" sz="1400" dirty="0" smtClean="0"/>
              <a:t> </a:t>
            </a:r>
            <a:r>
              <a:rPr lang="ru-RU" sz="1400" dirty="0" err="1" smtClean="0"/>
              <a:t>зменшує</a:t>
            </a:r>
            <a:r>
              <a:rPr lang="ru-RU" sz="1400" dirty="0" smtClean="0"/>
              <a:t> суму </a:t>
            </a:r>
            <a:r>
              <a:rPr lang="ru-RU" sz="1400" dirty="0" err="1" smtClean="0"/>
              <a:t>податкових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зобов’язань</a:t>
            </a:r>
            <a:r>
              <a:rPr lang="ru-RU" sz="1400" dirty="0" smtClean="0"/>
              <a:t> за результатами </a:t>
            </a:r>
            <a:r>
              <a:rPr lang="ru-RU" sz="1400" dirty="0" err="1" smtClean="0"/>
              <a:t>податкового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періоду</a:t>
            </a:r>
            <a:r>
              <a:rPr lang="ru-RU" sz="1400" dirty="0" smtClean="0"/>
              <a:t>, </a:t>
            </a:r>
            <a:r>
              <a:rPr lang="ru-RU" sz="1400" dirty="0" err="1" smtClean="0"/>
              <a:t>протягом</a:t>
            </a:r>
            <a:r>
              <a:rPr lang="ru-RU" sz="1400" dirty="0" smtClean="0"/>
              <a:t> </a:t>
            </a:r>
            <a:r>
              <a:rPr lang="ru-RU" sz="1400" dirty="0" err="1" smtClean="0"/>
              <a:t>якого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був</a:t>
            </a:r>
            <a:r>
              <a:rPr lang="ru-RU" sz="1400" dirty="0" smtClean="0"/>
              <a:t> проведений </a:t>
            </a:r>
            <a:r>
              <a:rPr lang="ru-RU" sz="1400" dirty="0" err="1" smtClean="0"/>
              <a:t>такий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перерахунок</a:t>
            </a:r>
            <a:r>
              <a:rPr lang="ru-RU" sz="1400" dirty="0" smtClean="0"/>
              <a:t>; </a:t>
            </a:r>
          </a:p>
          <a:p>
            <a:pPr algn="just"/>
            <a:r>
              <a:rPr lang="ru-RU" sz="1400" dirty="0" smtClean="0"/>
              <a:t>б) </a:t>
            </a:r>
            <a:r>
              <a:rPr lang="ru-RU" sz="1400" dirty="0" err="1" smtClean="0"/>
              <a:t>отримувач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відповідно</a:t>
            </a:r>
            <a:r>
              <a:rPr lang="ru-RU" sz="1400" dirty="0" smtClean="0"/>
              <a:t> </a:t>
            </a:r>
            <a:r>
              <a:rPr lang="ru-RU" sz="1400" dirty="0" err="1" smtClean="0"/>
              <a:t>зменшує</a:t>
            </a:r>
            <a:r>
              <a:rPr lang="ru-RU" sz="1400" dirty="0" smtClean="0"/>
              <a:t> суму </a:t>
            </a:r>
            <a:r>
              <a:rPr lang="ru-RU" sz="1400" dirty="0" err="1" smtClean="0"/>
              <a:t>податкового</a:t>
            </a:r>
            <a:r>
              <a:rPr lang="ru-RU" sz="1400" dirty="0" smtClean="0"/>
              <a:t> кредиту за результатами такого </a:t>
            </a:r>
            <a:r>
              <a:rPr lang="ru-RU" sz="1400" dirty="0" err="1" smtClean="0"/>
              <a:t>податкового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періоду</a:t>
            </a:r>
            <a:r>
              <a:rPr lang="ru-RU" sz="1400" dirty="0" smtClean="0"/>
              <a:t> в </a:t>
            </a:r>
            <a:r>
              <a:rPr lang="ru-RU" sz="1400" dirty="0" err="1" smtClean="0"/>
              <a:t>разі</a:t>
            </a:r>
            <a:r>
              <a:rPr lang="ru-RU" sz="1400" dirty="0" smtClean="0"/>
              <a:t>, </a:t>
            </a:r>
            <a:r>
              <a:rPr lang="ru-RU" sz="1400" dirty="0" err="1" smtClean="0"/>
              <a:t>якщо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він</a:t>
            </a:r>
            <a:r>
              <a:rPr lang="ru-RU" sz="1400" dirty="0" smtClean="0"/>
              <a:t> </a:t>
            </a:r>
            <a:r>
              <a:rPr lang="ru-RU" sz="1400" dirty="0" err="1" smtClean="0"/>
              <a:t>зареєстрований</a:t>
            </a:r>
            <a:r>
              <a:rPr lang="ru-RU" sz="1400" dirty="0" smtClean="0"/>
              <a:t> як </a:t>
            </a:r>
            <a:r>
              <a:rPr lang="ru-RU" sz="1400" dirty="0" err="1" smtClean="0"/>
              <a:t>платник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податку</a:t>
            </a:r>
            <a:r>
              <a:rPr lang="ru-RU" sz="1400" dirty="0" smtClean="0"/>
              <a:t> на дату </a:t>
            </a:r>
            <a:r>
              <a:rPr lang="ru-RU" sz="1400" dirty="0" err="1" smtClean="0"/>
              <a:t>проведення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коригування</a:t>
            </a:r>
            <a:r>
              <a:rPr lang="ru-RU" sz="1400" dirty="0" smtClean="0"/>
              <a:t>, а </a:t>
            </a:r>
            <a:r>
              <a:rPr lang="ru-RU" sz="1400" dirty="0" err="1" smtClean="0"/>
              <a:t>також</a:t>
            </a:r>
            <a:r>
              <a:rPr lang="ru-RU" sz="1400" dirty="0" smtClean="0"/>
              <a:t> </a:t>
            </a:r>
            <a:r>
              <a:rPr lang="ru-RU" sz="1400" dirty="0" err="1" smtClean="0"/>
              <a:t>збільшив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податковий</a:t>
            </a:r>
            <a:r>
              <a:rPr lang="ru-RU" sz="1400" dirty="0" smtClean="0"/>
              <a:t> кредит у </a:t>
            </a:r>
            <a:r>
              <a:rPr lang="ru-RU" sz="1400" dirty="0" err="1" smtClean="0"/>
              <a:t>зв’язку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отриманням</a:t>
            </a:r>
            <a:r>
              <a:rPr lang="ru-RU" sz="1400" dirty="0" smtClean="0"/>
              <a:t> таких </a:t>
            </a:r>
            <a:r>
              <a:rPr lang="ru-RU" sz="1400" dirty="0" err="1" smtClean="0"/>
              <a:t>товарів</a:t>
            </a:r>
            <a:r>
              <a:rPr lang="ru-RU" sz="1400" dirty="0" smtClean="0"/>
              <a:t>/</a:t>
            </a:r>
            <a:r>
              <a:rPr lang="ru-RU" sz="1400" dirty="0" err="1" smtClean="0"/>
              <a:t>послуг</a:t>
            </a:r>
            <a:r>
              <a:rPr lang="ru-RU" sz="1400" dirty="0" smtClean="0"/>
              <a:t>. </a:t>
            </a:r>
          </a:p>
          <a:p>
            <a:pPr algn="just"/>
            <a:r>
              <a:rPr lang="ru-RU" sz="1400" dirty="0" smtClean="0"/>
              <a:t>	</a:t>
            </a:r>
            <a:r>
              <a:rPr lang="ru-RU" sz="1400" dirty="0" err="1" smtClean="0"/>
              <a:t>Постачальник</a:t>
            </a:r>
            <a:r>
              <a:rPr lang="ru-RU" sz="1400" dirty="0" smtClean="0"/>
              <a:t> </a:t>
            </a:r>
            <a:r>
              <a:rPr lang="ru-RU" sz="1400" dirty="0" err="1" smtClean="0"/>
              <a:t>має</a:t>
            </a:r>
            <a:r>
              <a:rPr lang="ru-RU" sz="1400" dirty="0" smtClean="0"/>
              <a:t> право </a:t>
            </a:r>
            <a:r>
              <a:rPr lang="ru-RU" sz="1400" dirty="0" err="1" smtClean="0"/>
              <a:t>зменшити</a:t>
            </a:r>
            <a:r>
              <a:rPr lang="ru-RU" sz="1400" dirty="0" smtClean="0"/>
              <a:t> суму </a:t>
            </a:r>
            <a:r>
              <a:rPr lang="ru-RU" sz="1400" dirty="0" err="1" smtClean="0"/>
              <a:t>податкових</a:t>
            </a:r>
            <a:r>
              <a:rPr lang="ru-RU" sz="1400" dirty="0" smtClean="0"/>
              <a:t> </a:t>
            </a:r>
            <a:r>
              <a:rPr lang="ru-RU" sz="1400" dirty="0" err="1" smtClean="0"/>
              <a:t>зобов’язань</a:t>
            </a:r>
            <a:r>
              <a:rPr lang="ru-RU" sz="1400" dirty="0" smtClean="0"/>
              <a:t> </a:t>
            </a:r>
            <a:r>
              <a:rPr lang="ru-RU" sz="1400" dirty="0" err="1" smtClean="0"/>
              <a:t>лише</a:t>
            </a:r>
            <a:r>
              <a:rPr lang="ru-RU" sz="1400" dirty="0" smtClean="0"/>
              <a:t>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реєстрації</a:t>
            </a:r>
            <a:r>
              <a:rPr lang="ru-RU" sz="1400" dirty="0" smtClean="0"/>
              <a:t> в ЄРПН </a:t>
            </a:r>
            <a:r>
              <a:rPr lang="ru-RU" sz="1400" dirty="0" err="1" smtClean="0"/>
              <a:t>розрахунку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коригування</a:t>
            </a:r>
            <a:r>
              <a:rPr lang="ru-RU" sz="1400" dirty="0" smtClean="0"/>
              <a:t> до </a:t>
            </a:r>
            <a:r>
              <a:rPr lang="ru-RU" sz="1400" dirty="0" err="1" smtClean="0"/>
              <a:t>податкової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накладної</a:t>
            </a:r>
            <a:r>
              <a:rPr lang="ru-RU" sz="1400" dirty="0" smtClean="0"/>
              <a:t>. </a:t>
            </a:r>
          </a:p>
          <a:p>
            <a:pPr algn="just"/>
            <a:r>
              <a:rPr lang="ru-RU" sz="1400" dirty="0" smtClean="0"/>
              <a:t>	</a:t>
            </a:r>
            <a:r>
              <a:rPr lang="ru-RU" sz="1400" dirty="0" err="1" smtClean="0"/>
              <a:t>Отже</a:t>
            </a:r>
            <a:r>
              <a:rPr lang="ru-RU" sz="1400" dirty="0" smtClean="0"/>
              <a:t>, у </a:t>
            </a:r>
            <a:r>
              <a:rPr lang="ru-RU" sz="1400" dirty="0" err="1" smtClean="0"/>
              <a:t>разі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повернення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покупцем</a:t>
            </a:r>
            <a:r>
              <a:rPr lang="ru-RU" sz="1400" dirty="0" smtClean="0"/>
              <a:t> </a:t>
            </a:r>
            <a:r>
              <a:rPr lang="ru-RU" sz="1400" dirty="0" err="1" smtClean="0"/>
              <a:t>товарів</a:t>
            </a:r>
            <a:r>
              <a:rPr lang="ru-RU" sz="1400" dirty="0" smtClean="0"/>
              <a:t>, </a:t>
            </a:r>
            <a:r>
              <a:rPr lang="ru-RU" sz="1400" dirty="0" err="1" smtClean="0"/>
              <a:t>кошти</a:t>
            </a:r>
            <a:r>
              <a:rPr lang="ru-RU" sz="1400" dirty="0" smtClean="0"/>
              <a:t> за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не </a:t>
            </a:r>
            <a:r>
              <a:rPr lang="ru-RU" sz="1400" dirty="0" err="1" smtClean="0"/>
              <a:t>зараховуються</a:t>
            </a:r>
            <a:r>
              <a:rPr lang="ru-RU" sz="1400" dirty="0" smtClean="0"/>
              <a:t> в </a:t>
            </a:r>
            <a:r>
              <a:rPr lang="ru-RU" sz="1400" dirty="0" err="1" smtClean="0"/>
              <a:t>рахунок</a:t>
            </a:r>
            <a:r>
              <a:rPr lang="ru-RU" sz="1400" dirty="0" smtClean="0"/>
              <a:t> оплати за </a:t>
            </a:r>
            <a:r>
              <a:rPr lang="ru-RU" sz="1400" dirty="0" err="1" smtClean="0"/>
              <a:t>іншою</a:t>
            </a:r>
            <a:r>
              <a:rPr lang="ru-RU" sz="1400" dirty="0" smtClean="0"/>
              <a:t> поставкою </a:t>
            </a:r>
            <a:r>
              <a:rPr lang="ru-RU" sz="1400" dirty="0" err="1" smtClean="0"/>
              <a:t>товарів</a:t>
            </a:r>
            <a:r>
              <a:rPr lang="ru-RU" sz="1400" dirty="0" smtClean="0"/>
              <a:t> та </a:t>
            </a:r>
            <a:r>
              <a:rPr lang="ru-RU" sz="1400" dirty="0" err="1" smtClean="0"/>
              <a:t>будуть</a:t>
            </a:r>
            <a:r>
              <a:rPr lang="ru-RU" sz="1400" dirty="0" smtClean="0"/>
              <a:t> </a:t>
            </a:r>
            <a:r>
              <a:rPr lang="ru-RU" sz="1400" dirty="0" err="1" smtClean="0"/>
              <a:t>повернуті</a:t>
            </a:r>
            <a:r>
              <a:rPr lang="ru-RU" sz="1400" dirty="0" smtClean="0"/>
              <a:t> </a:t>
            </a:r>
            <a:r>
              <a:rPr lang="ru-RU" sz="1400" dirty="0" err="1" smtClean="0"/>
              <a:t>покупцю</a:t>
            </a:r>
            <a:r>
              <a:rPr lang="ru-RU" sz="1400" dirty="0" smtClean="0"/>
              <a:t>, </a:t>
            </a:r>
            <a:r>
              <a:rPr lang="ru-RU" sz="1400" dirty="0" err="1" smtClean="0"/>
              <a:t>постачальник</a:t>
            </a:r>
            <a:r>
              <a:rPr lang="ru-RU" sz="1400" dirty="0" smtClean="0"/>
              <a:t> (</a:t>
            </a:r>
            <a:r>
              <a:rPr lang="ru-RU" sz="1400" dirty="0" err="1" smtClean="0"/>
              <a:t>продавець</a:t>
            </a:r>
            <a:r>
              <a:rPr lang="ru-RU" sz="1400" dirty="0" smtClean="0"/>
              <a:t>) на дату такого </a:t>
            </a:r>
            <a:r>
              <a:rPr lang="ru-RU" sz="1400" dirty="0" err="1" smtClean="0"/>
              <a:t>повернення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товарів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складає</a:t>
            </a:r>
            <a:r>
              <a:rPr lang="ru-RU" sz="1400" dirty="0" smtClean="0"/>
              <a:t> </a:t>
            </a:r>
            <a:r>
              <a:rPr lang="ru-RU" sz="1400" dirty="0" err="1" smtClean="0"/>
              <a:t>розрахунок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коригування</a:t>
            </a:r>
            <a:r>
              <a:rPr lang="ru-RU" sz="1400" dirty="0" smtClean="0"/>
              <a:t> до </a:t>
            </a:r>
            <a:r>
              <a:rPr lang="ru-RU" sz="1400" dirty="0" err="1" smtClean="0"/>
              <a:t>податкової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накладної</a:t>
            </a:r>
            <a:r>
              <a:rPr lang="ru-RU" sz="1400" dirty="0" smtClean="0"/>
              <a:t>, </a:t>
            </a:r>
            <a:r>
              <a:rPr lang="ru-RU" sz="1400" dirty="0" err="1" smtClean="0"/>
              <a:t>складеної</a:t>
            </a:r>
            <a:r>
              <a:rPr lang="ru-RU" sz="1400" dirty="0" smtClean="0"/>
              <a:t> на дату </a:t>
            </a:r>
            <a:r>
              <a:rPr lang="ru-RU" sz="1400" dirty="0" err="1" smtClean="0"/>
              <a:t>отримання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коштів</a:t>
            </a:r>
            <a:r>
              <a:rPr lang="ru-RU" sz="1400" dirty="0" smtClean="0"/>
              <a:t> / </a:t>
            </a:r>
            <a:r>
              <a:rPr lang="ru-RU" sz="1400" dirty="0" err="1" smtClean="0"/>
              <a:t>постачання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товарів</a:t>
            </a:r>
            <a:r>
              <a:rPr lang="ru-RU" sz="1400" dirty="0" smtClean="0"/>
              <a:t>. </a:t>
            </a:r>
            <a:r>
              <a:rPr lang="ru-RU" sz="1400" dirty="0" err="1" smtClean="0"/>
              <a:t>Постачальник</a:t>
            </a:r>
            <a:r>
              <a:rPr lang="ru-RU" sz="1400" dirty="0" smtClean="0"/>
              <a:t> </a:t>
            </a:r>
            <a:r>
              <a:rPr lang="ru-RU" sz="1400" dirty="0" err="1" smtClean="0"/>
              <a:t>має</a:t>
            </a:r>
            <a:r>
              <a:rPr lang="ru-RU" sz="1400" dirty="0" smtClean="0"/>
              <a:t> право </a:t>
            </a:r>
            <a:r>
              <a:rPr lang="ru-RU" sz="1400" dirty="0" err="1" smtClean="0"/>
              <a:t>зменшити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податкові</a:t>
            </a:r>
            <a:r>
              <a:rPr lang="ru-RU" sz="1400" dirty="0" smtClean="0"/>
              <a:t> </a:t>
            </a:r>
            <a:r>
              <a:rPr lang="ru-RU" sz="1400" dirty="0" err="1" smtClean="0"/>
              <a:t>зобов’язання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підставі</a:t>
            </a:r>
            <a:r>
              <a:rPr lang="ru-RU" sz="1400" dirty="0" smtClean="0"/>
              <a:t> такого </a:t>
            </a:r>
            <a:r>
              <a:rPr lang="ru-RU" sz="1400" dirty="0" err="1" smtClean="0"/>
              <a:t>розрахунку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коригування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після</a:t>
            </a:r>
            <a:r>
              <a:rPr lang="ru-RU" sz="1400" dirty="0" smtClean="0"/>
              <a:t> </a:t>
            </a:r>
            <a:r>
              <a:rPr lang="ru-RU" sz="1400" dirty="0" err="1" smtClean="0"/>
              <a:t>його</a:t>
            </a:r>
            <a:r>
              <a:rPr lang="ru-RU" sz="1400" dirty="0" smtClean="0"/>
              <a:t> </a:t>
            </a:r>
            <a:r>
              <a:rPr lang="ru-RU" sz="1400" dirty="0" err="1" smtClean="0"/>
              <a:t>реєстрації</a:t>
            </a:r>
            <a:r>
              <a:rPr lang="ru-RU" sz="1400" dirty="0" smtClean="0"/>
              <a:t> в ЄРПН </a:t>
            </a:r>
            <a:r>
              <a:rPr lang="ru-RU" sz="1400" dirty="0" err="1" smtClean="0"/>
              <a:t>покупцем</a:t>
            </a:r>
            <a:r>
              <a:rPr lang="ru-RU" sz="1400" dirty="0" smtClean="0"/>
              <a:t>. </a:t>
            </a:r>
          </a:p>
          <a:p>
            <a:pPr algn="just"/>
            <a:r>
              <a:rPr lang="ru-RU" sz="1400" dirty="0" smtClean="0"/>
              <a:t>	</a:t>
            </a:r>
            <a:r>
              <a:rPr lang="ru-RU" sz="1400" dirty="0" err="1" smtClean="0"/>
              <a:t>Покупець</a:t>
            </a:r>
            <a:r>
              <a:rPr lang="ru-RU" sz="1400" dirty="0" smtClean="0"/>
              <a:t> </a:t>
            </a:r>
            <a:r>
              <a:rPr lang="ru-RU" sz="1400" dirty="0" err="1" smtClean="0"/>
              <a:t>зобов’язаний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зменшити</a:t>
            </a:r>
            <a:r>
              <a:rPr lang="ru-RU" sz="1400" dirty="0" smtClean="0"/>
              <a:t> суму </a:t>
            </a:r>
            <a:r>
              <a:rPr lang="ru-RU" sz="1400" dirty="0" err="1" smtClean="0"/>
              <a:t>податкового</a:t>
            </a:r>
            <a:r>
              <a:rPr lang="ru-RU" sz="1400" dirty="0" smtClean="0"/>
              <a:t> кредиту у </a:t>
            </a:r>
            <a:r>
              <a:rPr lang="ru-RU" sz="1400" dirty="0" err="1" smtClean="0"/>
              <a:t>звітному</a:t>
            </a:r>
            <a:r>
              <a:rPr lang="ru-RU" sz="1400" dirty="0" smtClean="0"/>
              <a:t> (</a:t>
            </a:r>
            <a:r>
              <a:rPr lang="ru-RU" sz="1400" dirty="0" err="1" smtClean="0"/>
              <a:t>податковому</a:t>
            </a:r>
            <a:r>
              <a:rPr lang="ru-RU" sz="1400" dirty="0" smtClean="0"/>
              <a:t>) </a:t>
            </a:r>
            <a:r>
              <a:rPr lang="ru-RU" sz="1400" dirty="0" err="1" smtClean="0"/>
              <a:t>періоді</a:t>
            </a:r>
            <a:r>
              <a:rPr lang="ru-RU" sz="1400" dirty="0" smtClean="0"/>
              <a:t>, </a:t>
            </a:r>
            <a:r>
              <a:rPr lang="ru-RU" sz="1400" dirty="0" err="1" smtClean="0"/>
              <a:t>у</a:t>
            </a:r>
            <a:r>
              <a:rPr lang="ru-RU" sz="1400" dirty="0" smtClean="0"/>
              <a:t> </a:t>
            </a:r>
            <a:r>
              <a:rPr lang="ru-RU" sz="1400" dirty="0" err="1" smtClean="0"/>
              <a:t>якому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відбулося</a:t>
            </a:r>
            <a:r>
              <a:rPr lang="ru-RU" sz="1400" dirty="0" smtClean="0"/>
              <a:t> </a:t>
            </a:r>
            <a:r>
              <a:rPr lang="ru-RU" sz="1400" dirty="0" err="1" smtClean="0"/>
              <a:t>повернення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товарів</a:t>
            </a:r>
            <a:r>
              <a:rPr lang="ru-RU" sz="1400" dirty="0" smtClean="0"/>
              <a:t>, </a:t>
            </a:r>
            <a:r>
              <a:rPr lang="ru-RU" sz="1400" dirty="0" err="1" smtClean="0"/>
              <a:t>незалежно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факту </a:t>
            </a:r>
            <a:r>
              <a:rPr lang="ru-RU" sz="1400" dirty="0" err="1" smtClean="0"/>
              <a:t>реєстрації</a:t>
            </a:r>
            <a:r>
              <a:rPr lang="ru-RU" sz="1400" dirty="0" smtClean="0"/>
              <a:t> в ЄРПН такого </a:t>
            </a:r>
            <a:r>
              <a:rPr lang="ru-RU" sz="1400" dirty="0" err="1" smtClean="0"/>
              <a:t>розрахунку</a:t>
            </a:r>
            <a:r>
              <a:rPr lang="ru-RU" sz="1400" dirty="0" smtClean="0"/>
              <a:t> </a:t>
            </a:r>
            <a:r>
              <a:rPr lang="ru-RU" sz="1400" dirty="0" err="1" smtClean="0"/>
              <a:t>коригування</a:t>
            </a:r>
            <a:r>
              <a:rPr lang="ru-RU" sz="1400" dirty="0" smtClean="0"/>
              <a:t>. </a:t>
            </a:r>
          </a:p>
          <a:p>
            <a:pPr algn="just"/>
            <a:r>
              <a:rPr lang="ru-RU" sz="1400" dirty="0" smtClean="0"/>
              <a:t>	У </a:t>
            </a:r>
            <a:r>
              <a:rPr lang="ru-RU" sz="1400" dirty="0" err="1" smtClean="0"/>
              <a:t>випадку</a:t>
            </a:r>
            <a:r>
              <a:rPr lang="ru-RU" sz="1400" dirty="0" smtClean="0"/>
              <a:t>, </a:t>
            </a:r>
            <a:r>
              <a:rPr lang="ru-RU" sz="1400" dirty="0" err="1" smtClean="0"/>
              <a:t>якщо</a:t>
            </a:r>
            <a:r>
              <a:rPr lang="ru-RU" sz="1400" dirty="0" smtClean="0"/>
              <a:t> </a:t>
            </a:r>
            <a:r>
              <a:rPr lang="ru-RU" sz="1400" dirty="0" err="1" smtClean="0"/>
              <a:t>такі</a:t>
            </a:r>
            <a:r>
              <a:rPr lang="ru-RU" sz="1400" dirty="0" smtClean="0"/>
              <a:t> </a:t>
            </a:r>
            <a:r>
              <a:rPr lang="ru-RU" sz="1400" dirty="0" err="1" smtClean="0"/>
              <a:t>кошти</a:t>
            </a:r>
            <a:r>
              <a:rPr lang="ru-RU" sz="1400" dirty="0" smtClean="0"/>
              <a:t> </a:t>
            </a:r>
            <a:r>
              <a:rPr lang="ru-RU" sz="1400" dirty="0" err="1" smtClean="0"/>
              <a:t>повертатися</a:t>
            </a:r>
            <a:r>
              <a:rPr lang="ru-RU" sz="1400" dirty="0" smtClean="0"/>
              <a:t> не </a:t>
            </a:r>
            <a:r>
              <a:rPr lang="ru-RU" sz="1400" dirty="0" err="1" smtClean="0"/>
              <a:t>будуть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зараховуються</a:t>
            </a:r>
            <a:r>
              <a:rPr lang="ru-RU" sz="1400" dirty="0" smtClean="0"/>
              <a:t> в </a:t>
            </a:r>
            <a:r>
              <a:rPr lang="ru-RU" sz="1400" dirty="0" err="1" smtClean="0"/>
              <a:t>рахунок</a:t>
            </a:r>
            <a:r>
              <a:rPr lang="ru-RU" sz="1400" dirty="0" smtClean="0"/>
              <a:t> оплати </a:t>
            </a:r>
            <a:r>
              <a:rPr lang="ru-RU" sz="1400" dirty="0" err="1" smtClean="0"/>
              <a:t>інших</a:t>
            </a:r>
            <a:r>
              <a:rPr lang="ru-RU" sz="1400" dirty="0" smtClean="0"/>
              <a:t> </a:t>
            </a:r>
            <a:r>
              <a:rPr lang="ru-RU" sz="1400" dirty="0" err="1" smtClean="0"/>
              <a:t>товарів</a:t>
            </a:r>
            <a:r>
              <a:rPr lang="ru-RU" sz="1400" dirty="0" smtClean="0"/>
              <a:t>/</a:t>
            </a:r>
            <a:r>
              <a:rPr lang="ru-RU" sz="1400" dirty="0" err="1" smtClean="0"/>
              <a:t>послуг</a:t>
            </a:r>
            <a:r>
              <a:rPr lang="ru-RU" sz="1400" dirty="0" smtClean="0"/>
              <a:t>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будуть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постачатися</a:t>
            </a:r>
            <a:r>
              <a:rPr lang="ru-RU" sz="1400" dirty="0" smtClean="0"/>
              <a:t> в </a:t>
            </a:r>
            <a:r>
              <a:rPr lang="ru-RU" sz="1400" dirty="0" err="1" smtClean="0"/>
              <a:t>майбутньому</a:t>
            </a:r>
            <a:r>
              <a:rPr lang="ru-RU" sz="1400" dirty="0" smtClean="0"/>
              <a:t>, то </a:t>
            </a:r>
            <a:r>
              <a:rPr lang="ru-RU" sz="1400" dirty="0" err="1" smtClean="0"/>
              <a:t>платнику</a:t>
            </a:r>
            <a:r>
              <a:rPr lang="ru-RU" sz="1400" dirty="0" smtClean="0"/>
              <a:t> </a:t>
            </a:r>
            <a:r>
              <a:rPr lang="ru-RU" sz="1400" dirty="0" err="1" smtClean="0"/>
              <a:t>необхідно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скласти</a:t>
            </a:r>
            <a:r>
              <a:rPr lang="ru-RU" sz="1400" dirty="0" smtClean="0"/>
              <a:t> </a:t>
            </a:r>
            <a:r>
              <a:rPr lang="ru-RU" sz="1400" dirty="0" err="1" smtClean="0"/>
              <a:t>податкову</a:t>
            </a:r>
            <a:r>
              <a:rPr lang="ru-RU" sz="1400" dirty="0" smtClean="0"/>
              <a:t> </a:t>
            </a:r>
            <a:r>
              <a:rPr lang="ru-RU" sz="1400" dirty="0" err="1" smtClean="0"/>
              <a:t>накладну</a:t>
            </a:r>
            <a:r>
              <a:rPr lang="ru-RU" sz="1400" dirty="0" smtClean="0"/>
              <a:t> за такою </a:t>
            </a:r>
            <a:r>
              <a:rPr lang="ru-RU" sz="1400" dirty="0" err="1" smtClean="0"/>
              <a:t>операцією</a:t>
            </a:r>
            <a:r>
              <a:rPr lang="ru-RU" sz="1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1527</TotalTime>
  <Words>194</Words>
  <Application>Microsoft Office PowerPoint</Application>
  <PresentationFormat>Лист A4 (210x297 мм)</PresentationFormat>
  <Paragraphs>28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193</cp:revision>
  <dcterms:created xsi:type="dcterms:W3CDTF">2021-05-27T05:23:05Z</dcterms:created>
  <dcterms:modified xsi:type="dcterms:W3CDTF">2024-06-18T08:16:35Z</dcterms:modified>
</cp:coreProperties>
</file>