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04" y="-3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10.07.2024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8247" y="123825"/>
            <a:ext cx="4877753" cy="6734175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0" y="142339"/>
            <a:ext cx="4881163" cy="6723423"/>
            <a:chOff x="82316" y="0"/>
            <a:chExt cx="4881163" cy="6850381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169545" y="0"/>
              <a:ext cx="4793934" cy="6850381"/>
              <a:chOff x="169545" y="0"/>
              <a:chExt cx="4793934" cy="6850381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169545" y="0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7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617" y="436388"/>
              <a:ext cx="842883" cy="878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2143126"/>
              <a:ext cx="833358" cy="904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92" y="4107580"/>
              <a:ext cx="880983" cy="8930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942350"/>
              <a:ext cx="479393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470454"/>
              <a:ext cx="2114550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канал ДПС «</a:t>
              </a:r>
              <a:r>
                <a:rPr kumimoji="0" lang="en-US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2240025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32357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581649" y="1540631"/>
            <a:ext cx="3829050" cy="10156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err="1" smtClean="0"/>
              <a:t>Щодо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окремих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питань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визначення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мінімального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податкового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зобов’язання</a:t>
            </a:r>
            <a:endParaRPr lang="ru-RU" sz="1600" b="1" dirty="0" smtClean="0"/>
          </a:p>
          <a:p>
            <a:pPr algn="ctr"/>
            <a:r>
              <a:rPr lang="uk-UA" sz="1200" b="1" dirty="0" smtClean="0"/>
              <a:t>І ЧАСТИНА</a:t>
            </a:r>
            <a:endParaRPr lang="ru-RU" sz="1200" b="1" dirty="0" smtClean="0"/>
          </a:p>
          <a:p>
            <a:pPr algn="ctr"/>
            <a:endParaRPr lang="ru-RU" sz="16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0667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latin typeface="e-Ukraine Light" pitchFamily="50" charset="-52"/>
                <a:cs typeface="Arial" pitchFamily="34" charset="0"/>
              </a:rPr>
              <a:t>Липень  2024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049" y="250783"/>
            <a:ext cx="314325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15376" y="190500"/>
            <a:ext cx="4890591" cy="653415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6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229225" y="165734"/>
            <a:ext cx="4605996" cy="672465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6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4900" y="133349"/>
            <a:ext cx="4890591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100" dirty="0" smtClean="0">
                <a:latin typeface="e-Ukraine Light" pitchFamily="50" charset="-52"/>
              </a:rPr>
              <a:t> </a:t>
            </a:r>
            <a:r>
              <a:rPr lang="uk-UA" sz="105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Роз’яснення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викладені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цій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брошурі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присвячені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окремим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питанням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врахування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сплачених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зборів</a:t>
            </a:r>
            <a:r>
              <a:rPr lang="ru-RU" sz="1100" dirty="0" smtClean="0">
                <a:latin typeface="e-Ukraine Light" pitchFamily="50" charset="-52"/>
              </a:rPr>
              <a:t> при </a:t>
            </a:r>
            <a:r>
              <a:rPr lang="ru-RU" sz="1100" dirty="0" err="1" smtClean="0">
                <a:latin typeface="e-Ukraine Light" pitchFamily="50" charset="-52"/>
              </a:rPr>
              <a:t>обчисленні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мінімального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зобов’язання</a:t>
            </a:r>
            <a:r>
              <a:rPr lang="ru-RU" sz="1100" dirty="0" smtClean="0">
                <a:latin typeface="e-Ukraine Light" pitchFamily="50" charset="-52"/>
              </a:rPr>
              <a:t>  (</a:t>
            </a:r>
            <a:r>
              <a:rPr lang="ru-RU" sz="1100" dirty="0" err="1" smtClean="0">
                <a:latin typeface="e-Ukraine Light" pitchFamily="50" charset="-52"/>
              </a:rPr>
              <a:t>далі</a:t>
            </a:r>
            <a:r>
              <a:rPr lang="ru-RU" sz="1100" dirty="0" smtClean="0">
                <a:latin typeface="e-Ukraine Light" pitchFamily="50" charset="-52"/>
              </a:rPr>
              <a:t> – МПЗ)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урахуванням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позиції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Міністерства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фінансів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(лист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15.02.2024 № 11230-09-62/4712, </a:t>
            </a:r>
            <a:r>
              <a:rPr lang="ru-RU" sz="1100" dirty="0" err="1" smtClean="0">
                <a:latin typeface="e-Ukraine Light" pitchFamily="50" charset="-52"/>
              </a:rPr>
              <a:t>далі</a:t>
            </a:r>
            <a:r>
              <a:rPr lang="ru-RU" sz="1100" dirty="0" smtClean="0">
                <a:latin typeface="e-Ukraine Light" pitchFamily="50" charset="-52"/>
              </a:rPr>
              <a:t> – Лист) </a:t>
            </a:r>
            <a:r>
              <a:rPr lang="ru-RU" sz="1100" dirty="0" err="1" smtClean="0">
                <a:latin typeface="e-Ukraine Light" pitchFamily="50" charset="-52"/>
              </a:rPr>
              <a:t>щодо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врахування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сплаченого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єдиного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4 </a:t>
            </a:r>
            <a:r>
              <a:rPr lang="ru-RU" sz="1100" dirty="0" err="1" smtClean="0">
                <a:latin typeface="e-Ukraine Light" pitchFamily="50" charset="-52"/>
              </a:rPr>
              <a:t>групи</a:t>
            </a:r>
            <a:r>
              <a:rPr lang="ru-RU" sz="1100" dirty="0" smtClean="0">
                <a:latin typeface="e-Ukraine Light" pitchFamily="50" charset="-52"/>
              </a:rPr>
              <a:t> в І</a:t>
            </a:r>
            <a:r>
              <a:rPr lang="en-US" sz="1100" dirty="0" smtClean="0">
                <a:latin typeface="e-Ukraine Light" pitchFamily="50" charset="-52"/>
              </a:rPr>
              <a:t>V </a:t>
            </a:r>
            <a:r>
              <a:rPr lang="ru-RU" sz="1100" dirty="0" err="1" smtClean="0">
                <a:latin typeface="e-Ukraine Light" pitchFamily="50" charset="-52"/>
              </a:rPr>
              <a:t>кварталі</a:t>
            </a:r>
            <a:r>
              <a:rPr lang="ru-RU" sz="1100" dirty="0" smtClean="0">
                <a:latin typeface="e-Ukraine Light" pitchFamily="50" charset="-52"/>
              </a:rPr>
              <a:t> 2022 року за І</a:t>
            </a:r>
            <a:r>
              <a:rPr lang="en-US" sz="1100" dirty="0" smtClean="0">
                <a:latin typeface="e-Ukraine Light" pitchFamily="50" charset="-52"/>
              </a:rPr>
              <a:t>V </a:t>
            </a:r>
            <a:r>
              <a:rPr lang="ru-RU" sz="1100" dirty="0" smtClean="0">
                <a:latin typeface="e-Ukraine Light" pitchFamily="50" charset="-52"/>
              </a:rPr>
              <a:t>квартал 2022 при </a:t>
            </a:r>
            <a:r>
              <a:rPr lang="ru-RU" sz="1100" dirty="0" err="1" smtClean="0">
                <a:latin typeface="e-Ukraine Light" pitchFamily="50" charset="-52"/>
              </a:rPr>
              <a:t>визначенні</a:t>
            </a:r>
            <a:r>
              <a:rPr lang="ru-RU" sz="1100" dirty="0" smtClean="0">
                <a:latin typeface="e-Ukraine Light" pitchFamily="50" charset="-52"/>
              </a:rPr>
              <a:t> МПЗ за 2023 </a:t>
            </a:r>
            <a:r>
              <a:rPr lang="ru-RU" sz="1100" dirty="0" err="1" smtClean="0">
                <a:latin typeface="e-Ukraine Light" pitchFamily="50" charset="-52"/>
              </a:rPr>
              <a:t>рік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Підбірка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питань</a:t>
            </a:r>
            <a:r>
              <a:rPr lang="ru-RU" sz="1100" dirty="0" smtClean="0">
                <a:latin typeface="e-Ukraine Light" pitchFamily="50" charset="-52"/>
              </a:rPr>
              <a:t> – </a:t>
            </a:r>
            <a:r>
              <a:rPr lang="ru-RU" sz="1100" dirty="0" err="1" smtClean="0">
                <a:latin typeface="e-Ukraine Light" pitchFamily="50" charset="-52"/>
              </a:rPr>
              <a:t>відповідей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підготовлена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огляду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численні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запити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агровиробників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b="1" dirty="0" smtClean="0">
                <a:latin typeface="e-Ukraine Light" pitchFamily="50" charset="-52"/>
              </a:rPr>
              <a:t>1. </a:t>
            </a:r>
            <a:r>
              <a:rPr lang="ru-RU" sz="1100" b="1" dirty="0" err="1" smtClean="0">
                <a:latin typeface="e-Ukraine Light" pitchFamily="50" charset="-52"/>
              </a:rPr>
              <a:t>Чи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стосується</a:t>
            </a:r>
            <a:r>
              <a:rPr lang="ru-RU" sz="1100" b="1" dirty="0" smtClean="0">
                <a:latin typeface="e-Ukraine Light" pitchFamily="50" charset="-52"/>
              </a:rPr>
              <a:t> Лист </a:t>
            </a:r>
            <a:r>
              <a:rPr lang="ru-RU" sz="1100" b="1" dirty="0" err="1" smtClean="0">
                <a:latin typeface="e-Ukraine Light" pitchFamily="50" charset="-52"/>
              </a:rPr>
              <a:t>виключно</a:t>
            </a:r>
            <a:r>
              <a:rPr lang="ru-RU" sz="1100" b="1" dirty="0" smtClean="0">
                <a:latin typeface="e-Ukraine Light" pitchFamily="50" charset="-52"/>
              </a:rPr>
              <a:t> переплат, </a:t>
            </a:r>
            <a:r>
              <a:rPr lang="ru-RU" sz="1100" b="1" dirty="0" err="1" smtClean="0">
                <a:latin typeface="e-Ukraine Light" pitchFamily="50" charset="-52"/>
              </a:rPr>
              <a:t>що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виникли</a:t>
            </a:r>
            <a:r>
              <a:rPr lang="ru-RU" sz="1100" b="1" dirty="0" smtClean="0">
                <a:latin typeface="e-Ukraine Light" pitchFamily="50" charset="-52"/>
              </a:rPr>
              <a:t> в </a:t>
            </a:r>
            <a:r>
              <a:rPr lang="ru-RU" sz="1100" b="1" dirty="0" err="1" smtClean="0">
                <a:latin typeface="e-Ukraine Light" pitchFamily="50" charset="-52"/>
              </a:rPr>
              <a:t>результаті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уточнення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податкових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зобов’язань</a:t>
            </a:r>
            <a:r>
              <a:rPr lang="ru-RU" sz="1100" b="1" dirty="0" smtClean="0">
                <a:latin typeface="e-Ukraine Light" pitchFamily="50" charset="-52"/>
              </a:rPr>
              <a:t> за 2022 – 2023 роки </a:t>
            </a:r>
            <a:r>
              <a:rPr lang="ru-RU" sz="1100" b="1" dirty="0" err="1" smtClean="0">
                <a:latin typeface="e-Ukraine Light" pitchFamily="50" charset="-52"/>
              </a:rPr>
              <a:t>відповідно</a:t>
            </a:r>
            <a:r>
              <a:rPr lang="ru-RU" sz="1100" b="1" dirty="0" smtClean="0">
                <a:latin typeface="e-Ukraine Light" pitchFamily="50" charset="-52"/>
              </a:rPr>
              <a:t> до Закону </a:t>
            </a:r>
            <a:r>
              <a:rPr lang="ru-RU" sz="1100" b="1" dirty="0" err="1" smtClean="0">
                <a:latin typeface="e-Ukraine Light" pitchFamily="50" charset="-52"/>
              </a:rPr>
              <a:t>України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від</a:t>
            </a:r>
            <a:r>
              <a:rPr lang="ru-RU" sz="1100" b="1" dirty="0" smtClean="0">
                <a:latin typeface="e-Ukraine Light" pitchFamily="50" charset="-52"/>
              </a:rPr>
              <a:t> 11 </a:t>
            </a:r>
            <a:r>
              <a:rPr lang="ru-RU" sz="1100" b="1" dirty="0" err="1" smtClean="0">
                <a:latin typeface="e-Ukraine Light" pitchFamily="50" charset="-52"/>
              </a:rPr>
              <a:t>квітня</a:t>
            </a:r>
            <a:r>
              <a:rPr lang="ru-RU" sz="1100" b="1" dirty="0" smtClean="0">
                <a:latin typeface="e-Ukraine Light" pitchFamily="50" charset="-52"/>
              </a:rPr>
              <a:t> 2023 року №3050-ІХ «Про </a:t>
            </a:r>
            <a:r>
              <a:rPr lang="ru-RU" sz="1100" b="1" dirty="0" err="1" smtClean="0">
                <a:latin typeface="e-Ukraine Light" pitchFamily="50" charset="-52"/>
              </a:rPr>
              <a:t>внесення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змін</a:t>
            </a:r>
            <a:r>
              <a:rPr lang="ru-RU" sz="1100" b="1" dirty="0" smtClean="0">
                <a:latin typeface="e-Ukraine Light" pitchFamily="50" charset="-52"/>
              </a:rPr>
              <a:t> до </a:t>
            </a:r>
            <a:r>
              <a:rPr lang="ru-RU" sz="1100" b="1" dirty="0" err="1" smtClean="0">
                <a:latin typeface="e-Ukraine Light" pitchFamily="50" charset="-52"/>
              </a:rPr>
              <a:t>Податкового</a:t>
            </a:r>
            <a:r>
              <a:rPr lang="ru-RU" sz="1100" b="1" dirty="0" smtClean="0">
                <a:latin typeface="e-Ukraine Light" pitchFamily="50" charset="-52"/>
              </a:rPr>
              <a:t> кодексу </a:t>
            </a:r>
            <a:r>
              <a:rPr lang="ru-RU" sz="1100" b="1" dirty="0" err="1" smtClean="0">
                <a:latin typeface="e-Ukraine Light" pitchFamily="50" charset="-52"/>
              </a:rPr>
              <a:t>України</a:t>
            </a:r>
            <a:r>
              <a:rPr lang="ru-RU" sz="1100" b="1" dirty="0" smtClean="0">
                <a:latin typeface="e-Ukraine Light" pitchFamily="50" charset="-52"/>
              </a:rPr>
              <a:t> та </a:t>
            </a:r>
            <a:r>
              <a:rPr lang="ru-RU" sz="1100" b="1" dirty="0" err="1" smtClean="0">
                <a:latin typeface="e-Ukraine Light" pitchFamily="50" charset="-52"/>
              </a:rPr>
              <a:t>інших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законодавчих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актів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України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щодо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звільнення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від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сплати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екологічного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податку</a:t>
            </a:r>
            <a:r>
              <a:rPr lang="ru-RU" sz="1100" b="1" dirty="0" smtClean="0">
                <a:latin typeface="e-Ukraine Light" pitchFamily="50" charset="-52"/>
              </a:rPr>
              <a:t>, плати за землю та </a:t>
            </a:r>
            <a:r>
              <a:rPr lang="ru-RU" sz="1100" b="1" dirty="0" err="1" smtClean="0">
                <a:latin typeface="e-Ukraine Light" pitchFamily="50" charset="-52"/>
              </a:rPr>
              <a:t>податку</a:t>
            </a:r>
            <a:r>
              <a:rPr lang="ru-RU" sz="1100" b="1" dirty="0" smtClean="0">
                <a:latin typeface="e-Ukraine Light" pitchFamily="50" charset="-52"/>
              </a:rPr>
              <a:t> на </a:t>
            </a:r>
            <a:r>
              <a:rPr lang="ru-RU" sz="1100" b="1" dirty="0" err="1" smtClean="0">
                <a:latin typeface="e-Ukraine Light" pitchFamily="50" charset="-52"/>
              </a:rPr>
              <a:t>нерухоме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майно</a:t>
            </a:r>
            <a:r>
              <a:rPr lang="ru-RU" sz="1100" b="1" dirty="0" smtClean="0">
                <a:latin typeface="e-Ukraine Light" pitchFamily="50" charset="-52"/>
              </a:rPr>
              <a:t>, </a:t>
            </a:r>
            <a:r>
              <a:rPr lang="ru-RU" sz="1100" b="1" dirty="0" err="1" smtClean="0">
                <a:latin typeface="e-Ukraine Light" pitchFamily="50" charset="-52"/>
              </a:rPr>
              <a:t>відмінне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від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земельної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ділянки</a:t>
            </a:r>
            <a:r>
              <a:rPr lang="ru-RU" sz="1100" b="1" dirty="0" smtClean="0">
                <a:latin typeface="e-Ukraine Light" pitchFamily="50" charset="-52"/>
              </a:rPr>
              <a:t>, за </a:t>
            </a:r>
            <a:r>
              <a:rPr lang="ru-RU" sz="1100" b="1" dirty="0" err="1" smtClean="0">
                <a:latin typeface="e-Ukraine Light" pitchFamily="50" charset="-52"/>
              </a:rPr>
              <a:t>знищене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чи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пошкоджене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нерухоме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майно</a:t>
            </a:r>
            <a:r>
              <a:rPr lang="ru-RU" sz="1100" b="1" dirty="0" smtClean="0">
                <a:latin typeface="e-Ukraine Light" pitchFamily="50" charset="-52"/>
              </a:rPr>
              <a:t>» (</a:t>
            </a:r>
            <a:r>
              <a:rPr lang="ru-RU" sz="1100" b="1" dirty="0" err="1" smtClean="0">
                <a:latin typeface="e-Ukraine Light" pitchFamily="50" charset="-52"/>
              </a:rPr>
              <a:t>далі</a:t>
            </a:r>
            <a:r>
              <a:rPr lang="ru-RU" sz="1100" b="1" dirty="0" smtClean="0">
                <a:latin typeface="e-Ukraine Light" pitchFamily="50" charset="-52"/>
              </a:rPr>
              <a:t> – Закон № 3050)?</a:t>
            </a:r>
            <a:r>
              <a:rPr lang="ru-RU" sz="1100" dirty="0" smtClean="0">
                <a:latin typeface="e-Ukraine Light" pitchFamily="50" charset="-52"/>
              </a:rPr>
              <a:t>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Вказаний</a:t>
            </a:r>
            <a:r>
              <a:rPr lang="ru-RU" sz="1100" dirty="0" smtClean="0">
                <a:latin typeface="e-Ukraine Light" pitchFamily="50" charset="-52"/>
              </a:rPr>
              <a:t> лист </a:t>
            </a:r>
            <a:r>
              <a:rPr lang="ru-RU" sz="1100" dirty="0" err="1" smtClean="0">
                <a:latin typeface="e-Ukraine Light" pitchFamily="50" charset="-52"/>
              </a:rPr>
              <a:t>стосується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цілому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концепції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врахування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сплачених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 у межах </a:t>
            </a:r>
            <a:r>
              <a:rPr lang="ru-RU" sz="1100" dirty="0" err="1" smtClean="0">
                <a:latin typeface="e-Ukraine Light" pitchFamily="50" charset="-52"/>
              </a:rPr>
              <a:t>нарахованих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сум</a:t>
            </a:r>
            <a:r>
              <a:rPr lang="ru-RU" sz="1100" dirty="0" smtClean="0">
                <a:latin typeface="e-Ukraine Light" pitchFamily="50" charset="-52"/>
              </a:rPr>
              <a:t> при </a:t>
            </a:r>
            <a:r>
              <a:rPr lang="ru-RU" sz="1100" dirty="0" err="1" smtClean="0">
                <a:latin typeface="e-Ukraine Light" pitchFamily="50" charset="-52"/>
              </a:rPr>
              <a:t>розрахунку</a:t>
            </a:r>
            <a:r>
              <a:rPr lang="ru-RU" sz="1100" dirty="0" smtClean="0">
                <a:latin typeface="e-Ukraine Light" pitchFamily="50" charset="-52"/>
              </a:rPr>
              <a:t> МПЗ за </a:t>
            </a:r>
            <a:r>
              <a:rPr lang="ru-RU" sz="1100" dirty="0" err="1" smtClean="0">
                <a:latin typeface="e-Ukraine Light" pitchFamily="50" charset="-52"/>
              </a:rPr>
              <a:t>відповідний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звітний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рік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b="1" dirty="0" smtClean="0">
                <a:latin typeface="e-Ukraine Light" pitchFamily="50" charset="-52"/>
              </a:rPr>
              <a:t>2. </a:t>
            </a:r>
            <a:r>
              <a:rPr lang="ru-RU" sz="1100" b="1" dirty="0" err="1" smtClean="0">
                <a:latin typeface="e-Ukraine Light" pitchFamily="50" charset="-52"/>
              </a:rPr>
              <a:t>Підкажіть</a:t>
            </a:r>
            <a:r>
              <a:rPr lang="ru-RU" sz="1100" b="1" dirty="0" smtClean="0">
                <a:latin typeface="e-Ukraine Light" pitchFamily="50" charset="-52"/>
              </a:rPr>
              <a:t>, будь ласка, у 2023 </a:t>
            </a:r>
            <a:r>
              <a:rPr lang="ru-RU" sz="1100" b="1" dirty="0" err="1" smtClean="0">
                <a:latin typeface="e-Ukraine Light" pitchFamily="50" charset="-52"/>
              </a:rPr>
              <a:t>році</a:t>
            </a:r>
            <a:r>
              <a:rPr lang="ru-RU" sz="1100" b="1" dirty="0" smtClean="0">
                <a:latin typeface="e-Ukraine Light" pitchFamily="50" charset="-52"/>
              </a:rPr>
              <a:t> подана </a:t>
            </a:r>
            <a:r>
              <a:rPr lang="ru-RU" sz="1100" b="1" dirty="0" err="1" smtClean="0">
                <a:latin typeface="e-Ukraine Light" pitchFamily="50" charset="-52"/>
              </a:rPr>
              <a:t>уточнююча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єдиного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податку</a:t>
            </a:r>
            <a:r>
              <a:rPr lang="ru-RU" sz="1100" b="1" dirty="0" smtClean="0">
                <a:latin typeface="e-Ukraine Light" pitchFamily="50" charset="-52"/>
              </a:rPr>
              <a:t> 4 </a:t>
            </a:r>
            <a:r>
              <a:rPr lang="ru-RU" sz="1100" b="1" dirty="0" err="1" smtClean="0">
                <a:latin typeface="e-Ukraine Light" pitchFamily="50" charset="-52"/>
              </a:rPr>
              <a:t>групи</a:t>
            </a:r>
            <a:r>
              <a:rPr lang="ru-RU" sz="1100" b="1" dirty="0" smtClean="0">
                <a:latin typeface="e-Ukraine Light" pitchFamily="50" charset="-52"/>
              </a:rPr>
              <a:t> за 2022 </a:t>
            </a:r>
            <a:r>
              <a:rPr lang="ru-RU" sz="1100" b="1" dirty="0" err="1" smtClean="0">
                <a:latin typeface="e-Ukraine Light" pitchFamily="50" charset="-52"/>
              </a:rPr>
              <a:t>рік</a:t>
            </a:r>
            <a:r>
              <a:rPr lang="ru-RU" sz="1100" b="1" dirty="0" smtClean="0">
                <a:latin typeface="e-Ukraine Light" pitchFamily="50" charset="-52"/>
              </a:rPr>
              <a:t> на </a:t>
            </a:r>
            <a:r>
              <a:rPr lang="ru-RU" sz="1100" b="1" dirty="0" err="1" smtClean="0">
                <a:latin typeface="e-Ukraine Light" pitchFamily="50" charset="-52"/>
              </a:rPr>
              <a:t>зменшення</a:t>
            </a:r>
            <a:r>
              <a:rPr lang="ru-RU" sz="1100" b="1" dirty="0" smtClean="0">
                <a:latin typeface="e-Ukraine Light" pitchFamily="50" charset="-52"/>
              </a:rPr>
              <a:t> у </a:t>
            </a:r>
            <a:r>
              <a:rPr lang="ru-RU" sz="1100" b="1" dirty="0" err="1" smtClean="0">
                <a:latin typeface="e-Ukraine Light" pitchFamily="50" charset="-52"/>
              </a:rPr>
              <a:t>зв'язку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із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застосуванням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пільги</a:t>
            </a:r>
            <a:r>
              <a:rPr lang="ru-RU" sz="1100" b="1" dirty="0" smtClean="0">
                <a:latin typeface="e-Ukraine Light" pitchFamily="50" charset="-52"/>
              </a:rPr>
              <a:t> на </a:t>
            </a:r>
            <a:r>
              <a:rPr lang="ru-RU" sz="1100" b="1" dirty="0" err="1" smtClean="0">
                <a:latin typeface="e-Ukraine Light" pitchFamily="50" charset="-52"/>
              </a:rPr>
              <a:t>період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окупації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з</a:t>
            </a:r>
            <a:r>
              <a:rPr lang="ru-RU" sz="1100" b="1" dirty="0" smtClean="0">
                <a:latin typeface="e-Ukraine Light" pitchFamily="50" charset="-52"/>
              </a:rPr>
              <a:t> 01.03.2022 по 12.09.2022. Ми </a:t>
            </a:r>
            <a:r>
              <a:rPr lang="ru-RU" sz="1100" b="1" dirty="0" err="1" smtClean="0">
                <a:latin typeface="e-Ukraine Light" pitchFamily="50" charset="-52"/>
              </a:rPr>
              <a:t>розумієм</a:t>
            </a:r>
            <a:r>
              <a:rPr lang="ru-RU" sz="1100" b="1" dirty="0" smtClean="0">
                <a:latin typeface="e-Ukraine Light" pitchFamily="50" charset="-52"/>
              </a:rPr>
              <a:t>, </a:t>
            </a:r>
            <a:r>
              <a:rPr lang="ru-RU" sz="1100" b="1" dirty="0" err="1" smtClean="0">
                <a:latin typeface="e-Ukraine Light" pitchFamily="50" charset="-52"/>
              </a:rPr>
              <a:t>що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цю</a:t>
            </a:r>
            <a:r>
              <a:rPr lang="ru-RU" sz="1100" b="1" dirty="0" smtClean="0">
                <a:latin typeface="e-Ukraine Light" pitchFamily="50" charset="-52"/>
              </a:rPr>
              <a:t> суму </a:t>
            </a:r>
            <a:r>
              <a:rPr lang="ru-RU" sz="1100" b="1" dirty="0" err="1" smtClean="0">
                <a:latin typeface="e-Ukraine Light" pitchFamily="50" charset="-52"/>
              </a:rPr>
              <a:t>зменшення</a:t>
            </a:r>
            <a:r>
              <a:rPr lang="ru-RU" sz="1100" b="1" dirty="0" smtClean="0">
                <a:latin typeface="e-Ukraine Light" pitchFamily="50" charset="-52"/>
              </a:rPr>
              <a:t>  </a:t>
            </a:r>
            <a:r>
              <a:rPr lang="ru-RU" sz="1100" b="1" dirty="0" err="1" smtClean="0">
                <a:latin typeface="e-Ukraine Light" pitchFamily="50" charset="-52"/>
              </a:rPr>
              <a:t>знімаєм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із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суми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сплаченого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єдиного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податку</a:t>
            </a:r>
            <a:r>
              <a:rPr lang="ru-RU" sz="1100" b="1" dirty="0" smtClean="0">
                <a:latin typeface="e-Ukraine Light" pitchFamily="50" charset="-52"/>
              </a:rPr>
              <a:t>, яка </a:t>
            </a:r>
            <a:r>
              <a:rPr lang="ru-RU" sz="1100" b="1" dirty="0" err="1" smtClean="0">
                <a:latin typeface="e-Ukraine Light" pitchFamily="50" charset="-52"/>
              </a:rPr>
              <a:t>вказується</a:t>
            </a:r>
            <a:r>
              <a:rPr lang="ru-RU" sz="1100" b="1" dirty="0" smtClean="0">
                <a:latin typeface="e-Ukraine Light" pitchFamily="50" charset="-52"/>
              </a:rPr>
              <a:t> в </a:t>
            </a:r>
            <a:r>
              <a:rPr lang="ru-RU" sz="1100" b="1" dirty="0" err="1" smtClean="0">
                <a:latin typeface="e-Ukraine Light" pitchFamily="50" charset="-52"/>
              </a:rPr>
              <a:t>розрахунку</a:t>
            </a:r>
            <a:r>
              <a:rPr lang="ru-RU" sz="1100" b="1" dirty="0" smtClean="0">
                <a:latin typeface="e-Ukraine Light" pitchFamily="50" charset="-52"/>
              </a:rPr>
              <a:t> МПЗ рядок 02.1. </a:t>
            </a:r>
            <a:r>
              <a:rPr lang="ru-RU" sz="1100" b="1" dirty="0" err="1" smtClean="0">
                <a:latin typeface="e-Ukraine Light" pitchFamily="50" charset="-52"/>
              </a:rPr>
              <a:t>і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подаємо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уточнення</a:t>
            </a:r>
            <a:r>
              <a:rPr lang="ru-RU" sz="1100" b="1" dirty="0" smtClean="0">
                <a:latin typeface="e-Ukraine Light" pitchFamily="50" charset="-52"/>
              </a:rPr>
              <a:t> МПЗ (</a:t>
            </a:r>
            <a:r>
              <a:rPr lang="ru-RU" sz="1100" b="1" dirty="0" err="1" smtClean="0">
                <a:latin typeface="e-Ukraine Light" pitchFamily="50" charset="-52"/>
              </a:rPr>
              <a:t>тобто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зменшення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призводить</a:t>
            </a:r>
            <a:r>
              <a:rPr lang="ru-RU" sz="1100" b="1" dirty="0" smtClean="0">
                <a:latin typeface="e-Ukraine Light" pitchFamily="50" charset="-52"/>
              </a:rPr>
              <a:t> до </a:t>
            </a:r>
            <a:r>
              <a:rPr lang="ru-RU" sz="1100" b="1" dirty="0" err="1" smtClean="0">
                <a:latin typeface="e-Ukraine Light" pitchFamily="50" charset="-52"/>
              </a:rPr>
              <a:t>утворення</a:t>
            </a:r>
            <a:r>
              <a:rPr lang="ru-RU" sz="1100" b="1" dirty="0" smtClean="0">
                <a:latin typeface="e-Ukraine Light" pitchFamily="50" charset="-52"/>
              </a:rPr>
              <a:t> переплати за 2022)? </a:t>
            </a:r>
            <a:r>
              <a:rPr lang="ru-RU" sz="1100" b="1" dirty="0" err="1" smtClean="0">
                <a:latin typeface="e-Ukraine Light" pitchFamily="50" charset="-52"/>
              </a:rPr>
              <a:t>Тож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чи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має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платник</a:t>
            </a:r>
            <a:r>
              <a:rPr lang="ru-RU" sz="1100" b="1" dirty="0" smtClean="0">
                <a:latin typeface="e-Ukraine Light" pitchFamily="50" charset="-52"/>
              </a:rPr>
              <a:t> право у </a:t>
            </a:r>
            <a:r>
              <a:rPr lang="ru-RU" sz="1100" b="1" dirty="0" err="1" smtClean="0">
                <a:latin typeface="e-Ukraine Light" pitchFamily="50" charset="-52"/>
              </a:rPr>
              <a:t>майбутніх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періодах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врахувати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цю</a:t>
            </a:r>
            <a:r>
              <a:rPr lang="ru-RU" sz="1100" b="1" dirty="0" smtClean="0">
                <a:latin typeface="e-Ukraine Light" pitchFamily="50" charset="-52"/>
              </a:rPr>
              <a:t> переплату в МПЗ?</a:t>
            </a:r>
            <a:r>
              <a:rPr lang="ru-RU" sz="1100" dirty="0" smtClean="0">
                <a:latin typeface="e-Ukraine Light" pitchFamily="50" charset="-52"/>
              </a:rPr>
              <a:t>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МПЗ – </a:t>
            </a:r>
            <a:r>
              <a:rPr lang="ru-RU" sz="1100" dirty="0" err="1" smtClean="0">
                <a:latin typeface="e-Ukraine Light" pitchFamily="50" charset="-52"/>
              </a:rPr>
              <a:t>це</a:t>
            </a:r>
            <a:r>
              <a:rPr lang="ru-RU" sz="1100" dirty="0" smtClean="0">
                <a:latin typeface="e-Ukraine Light" pitchFamily="50" charset="-52"/>
              </a:rPr>
              <a:t> не </a:t>
            </a:r>
            <a:r>
              <a:rPr lang="ru-RU" sz="1100" dirty="0" err="1" smtClean="0">
                <a:latin typeface="e-Ukraine Light" pitchFamily="50" charset="-52"/>
              </a:rPr>
              <a:t>податок</a:t>
            </a:r>
            <a:r>
              <a:rPr lang="ru-RU" sz="1100" dirty="0" smtClean="0">
                <a:latin typeface="e-Ukraine Light" pitchFamily="50" charset="-52"/>
              </a:rPr>
              <a:t>, а сума, яка </a:t>
            </a:r>
            <a:r>
              <a:rPr lang="ru-RU" sz="1100" dirty="0" err="1" smtClean="0">
                <a:latin typeface="e-Ukraine Light" pitchFamily="50" charset="-52"/>
              </a:rPr>
              <a:t>збільшує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зобов’язання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єдиного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рахунок</a:t>
            </a:r>
            <a:r>
              <a:rPr lang="ru-RU" sz="1100" dirty="0" smtClean="0">
                <a:latin typeface="e-Ukraine Light" pitchFamily="50" charset="-52"/>
              </a:rPr>
              <a:t> позитивного </a:t>
            </a:r>
            <a:r>
              <a:rPr lang="ru-RU" sz="1100" dirty="0" err="1" smtClean="0">
                <a:latin typeface="e-Ukraine Light" pitchFamily="50" charset="-52"/>
              </a:rPr>
              <a:t>значення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розрахунку</a:t>
            </a:r>
            <a:r>
              <a:rPr lang="ru-RU" sz="1100" dirty="0" smtClean="0">
                <a:latin typeface="e-Ukraine Light" pitchFamily="50" charset="-52"/>
              </a:rPr>
              <a:t> МПЗ. </a:t>
            </a:r>
            <a:r>
              <a:rPr lang="ru-RU" sz="1100" dirty="0" err="1" smtClean="0">
                <a:latin typeface="e-Ukraine Light" pitchFamily="50" charset="-52"/>
              </a:rPr>
              <a:t>Згідно</a:t>
            </a:r>
            <a:r>
              <a:rPr lang="ru-RU" sz="1100" dirty="0" smtClean="0">
                <a:latin typeface="e-Ukraine Light" pitchFamily="50" charset="-52"/>
              </a:rPr>
              <a:t> норм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кодексу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далі</a:t>
            </a:r>
            <a:r>
              <a:rPr lang="ru-RU" sz="1100" dirty="0" smtClean="0">
                <a:latin typeface="e-Ukraine Light" pitchFamily="50" charset="-52"/>
              </a:rPr>
              <a:t> – Кодекс) переплата не </a:t>
            </a:r>
            <a:r>
              <a:rPr lang="ru-RU" sz="1100" dirty="0" err="1" smtClean="0">
                <a:latin typeface="e-Ukraine Light" pitchFamily="50" charset="-52"/>
              </a:rPr>
              <a:t>може</a:t>
            </a:r>
            <a:r>
              <a:rPr lang="ru-RU" sz="1100" dirty="0" smtClean="0">
                <a:latin typeface="e-Ukraine Light" pitchFamily="50" charset="-52"/>
              </a:rPr>
              <a:t> бути</a:t>
            </a:r>
          </a:p>
          <a:p>
            <a:pPr algn="just"/>
            <a:endParaRPr lang="uk-UA" sz="1100" dirty="0" smtClean="0">
              <a:latin typeface="e-Ukraine Light" pitchFamily="50" charset="-52"/>
            </a:endParaRPr>
          </a:p>
          <a:p>
            <a:pPr algn="just"/>
            <a:endParaRPr lang="uk-UA" sz="1100" dirty="0" smtClean="0">
              <a:latin typeface="e-Ukraine Light" pitchFamily="50" charset="-52"/>
            </a:endParaRPr>
          </a:p>
          <a:p>
            <a:pPr algn="just"/>
            <a:endParaRPr lang="ru-RU" sz="1100" dirty="0">
              <a:latin typeface="e-Ukraine Light" pitchFamily="50" charset="-52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248275" y="200025"/>
            <a:ext cx="4476750" cy="6732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50" b="1" dirty="0" smtClean="0">
                <a:latin typeface="e-Ukraine Light" pitchFamily="50" charset="-52"/>
              </a:rPr>
              <a:t>11. В </a:t>
            </a:r>
            <a:r>
              <a:rPr lang="ru-RU" sz="1050" b="1" dirty="0" err="1" smtClean="0">
                <a:latin typeface="e-Ukraine Light" pitchFamily="50" charset="-52"/>
              </a:rPr>
              <a:t>якому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звітному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періоді</a:t>
            </a:r>
            <a:r>
              <a:rPr lang="ru-RU" sz="1050" b="1" dirty="0" smtClean="0">
                <a:latin typeface="e-Ukraine Light" pitchFamily="50" charset="-52"/>
              </a:rPr>
              <a:t>  </a:t>
            </a:r>
            <a:r>
              <a:rPr lang="ru-RU" sz="1050" b="1" dirty="0" err="1" smtClean="0">
                <a:latin typeface="e-Ukraine Light" pitchFamily="50" charset="-52"/>
              </a:rPr>
              <a:t>агровиробник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має</a:t>
            </a:r>
            <a:r>
              <a:rPr lang="ru-RU" sz="1050" b="1" dirty="0" smtClean="0">
                <a:latin typeface="e-Ukraine Light" pitchFamily="50" charset="-52"/>
              </a:rPr>
              <a:t> право </a:t>
            </a:r>
            <a:r>
              <a:rPr lang="ru-RU" sz="1050" b="1" dirty="0" err="1" smtClean="0">
                <a:latin typeface="e-Ukraine Light" pitchFamily="50" charset="-52"/>
              </a:rPr>
              <a:t>врахувати</a:t>
            </a:r>
            <a:r>
              <a:rPr lang="ru-RU" sz="1050" b="1" dirty="0" smtClean="0">
                <a:latin typeface="e-Ukraine Light" pitchFamily="50" charset="-52"/>
              </a:rPr>
              <a:t> у </a:t>
            </a:r>
            <a:r>
              <a:rPr lang="ru-RU" sz="1050" b="1" dirty="0" err="1" smtClean="0">
                <a:latin typeface="e-Ukraine Light" pitchFamily="50" charset="-52"/>
              </a:rPr>
              <a:t>зменшення</a:t>
            </a:r>
            <a:r>
              <a:rPr lang="ru-RU" sz="1050" b="1" dirty="0" smtClean="0">
                <a:latin typeface="e-Ukraine Light" pitchFamily="50" charset="-52"/>
              </a:rPr>
              <a:t> МПЗ (за 2022 </a:t>
            </a:r>
            <a:r>
              <a:rPr lang="ru-RU" sz="1050" b="1" dirty="0" err="1" smtClean="0">
                <a:latin typeface="e-Ukraine Light" pitchFamily="50" charset="-52"/>
              </a:rPr>
              <a:t>чи</a:t>
            </a:r>
            <a:r>
              <a:rPr lang="ru-RU" sz="1050" b="1" dirty="0" smtClean="0">
                <a:latin typeface="e-Ukraine Light" pitchFamily="50" charset="-52"/>
              </a:rPr>
              <a:t> за 2023 </a:t>
            </a:r>
            <a:r>
              <a:rPr lang="ru-RU" sz="1050" b="1" dirty="0" err="1" smtClean="0">
                <a:latin typeface="e-Ukraine Light" pitchFamily="50" charset="-52"/>
              </a:rPr>
              <a:t>рік</a:t>
            </a:r>
            <a:r>
              <a:rPr lang="ru-RU" sz="1050" b="1" dirty="0" smtClean="0">
                <a:latin typeface="e-Ukraine Light" pitchFamily="50" charset="-52"/>
              </a:rPr>
              <a:t>) суму </a:t>
            </a:r>
            <a:r>
              <a:rPr lang="ru-RU" sz="1050" b="1" dirty="0" err="1" smtClean="0">
                <a:latin typeface="e-Ukraine Light" pitchFamily="50" charset="-52"/>
              </a:rPr>
              <a:t>податкового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зобов’язання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з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єдиного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податку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четвертої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групи</a:t>
            </a:r>
            <a:r>
              <a:rPr lang="ru-RU" sz="1050" b="1" dirty="0" smtClean="0">
                <a:latin typeface="e-Ukraine Light" pitchFamily="50" charset="-52"/>
              </a:rPr>
              <a:t> за </a:t>
            </a:r>
            <a:r>
              <a:rPr lang="en-US" sz="1050" b="1" dirty="0" smtClean="0">
                <a:latin typeface="e-Ukraine Light" pitchFamily="50" charset="-52"/>
              </a:rPr>
              <a:t>IV </a:t>
            </a:r>
            <a:r>
              <a:rPr lang="ru-RU" sz="1050" b="1" dirty="0" smtClean="0">
                <a:latin typeface="e-Ukraine Light" pitchFamily="50" charset="-52"/>
              </a:rPr>
              <a:t>квартал 2022 року, </a:t>
            </a:r>
            <a:r>
              <a:rPr lang="ru-RU" sz="1050" b="1" dirty="0" err="1" smtClean="0">
                <a:latin typeface="e-Ukraine Light" pitchFamily="50" charset="-52"/>
              </a:rPr>
              <a:t>сплаченого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агровиробником</a:t>
            </a:r>
            <a:r>
              <a:rPr lang="ru-RU" sz="1050" b="1" dirty="0" smtClean="0">
                <a:latin typeface="e-Ukraine Light" pitchFamily="50" charset="-52"/>
              </a:rPr>
              <a:t>, </a:t>
            </a:r>
            <a:r>
              <a:rPr lang="ru-RU" sz="1050" b="1" dirty="0" err="1" smtClean="0">
                <a:latin typeface="e-Ukraine Light" pitchFamily="50" charset="-52"/>
              </a:rPr>
              <a:t>наприклад</a:t>
            </a:r>
            <a:r>
              <a:rPr lang="ru-RU" sz="1050" b="1" dirty="0" smtClean="0">
                <a:latin typeface="e-Ukraine Light" pitchFamily="50" charset="-52"/>
              </a:rPr>
              <a:t> 14 </a:t>
            </a:r>
            <a:r>
              <a:rPr lang="ru-RU" sz="1050" b="1" dirty="0" err="1" smtClean="0">
                <a:latin typeface="e-Ukraine Light" pitchFamily="50" charset="-52"/>
              </a:rPr>
              <a:t>грудня</a:t>
            </a:r>
            <a:r>
              <a:rPr lang="ru-RU" sz="1050" b="1" dirty="0" smtClean="0">
                <a:latin typeface="e-Ukraine Light" pitchFamily="50" charset="-52"/>
              </a:rPr>
              <a:t> 2022 року?</a:t>
            </a:r>
            <a:r>
              <a:rPr lang="ru-RU" sz="1050" dirty="0" smtClean="0">
                <a:latin typeface="e-Ukraine Light" pitchFamily="50" charset="-52"/>
              </a:rPr>
              <a:t>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У </a:t>
            </a:r>
            <a:r>
              <a:rPr lang="ru-RU" sz="1100" dirty="0" err="1" smtClean="0">
                <a:latin typeface="e-Ukraine Light" pitchFamily="50" charset="-52"/>
              </a:rPr>
              <a:t>даному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випадку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сільськогосподарський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товаровиробник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має</a:t>
            </a:r>
            <a:r>
              <a:rPr lang="ru-RU" sz="1100" dirty="0" smtClean="0">
                <a:latin typeface="e-Ukraine Light" pitchFamily="50" charset="-52"/>
              </a:rPr>
              <a:t> право </a:t>
            </a:r>
            <a:r>
              <a:rPr lang="ru-RU" sz="1100" dirty="0" err="1" smtClean="0">
                <a:latin typeface="e-Ukraine Light" pitchFamily="50" charset="-52"/>
              </a:rPr>
              <a:t>врахувати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вказані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суми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зменшення</a:t>
            </a:r>
            <a:r>
              <a:rPr lang="ru-RU" sz="1100" dirty="0" smtClean="0">
                <a:latin typeface="e-Ukraine Light" pitchFamily="50" charset="-52"/>
              </a:rPr>
              <a:t> МПЗ за 2023 </a:t>
            </a:r>
            <a:r>
              <a:rPr lang="ru-RU" sz="1100" dirty="0" err="1" smtClean="0">
                <a:latin typeface="e-Ukraine Light" pitchFamily="50" charset="-52"/>
              </a:rPr>
              <a:t>рік</a:t>
            </a:r>
            <a:r>
              <a:rPr lang="ru-RU" sz="1100" dirty="0" smtClean="0">
                <a:latin typeface="e-Ukraine Light" pitchFamily="50" charset="-52"/>
              </a:rPr>
              <a:t> (в </a:t>
            </a:r>
            <a:r>
              <a:rPr lang="ru-RU" sz="1100" dirty="0" err="1" smtClean="0">
                <a:latin typeface="e-Ukraine Light" pitchFamily="50" charset="-52"/>
              </a:rPr>
              <a:t>додатку</a:t>
            </a:r>
            <a:r>
              <a:rPr lang="ru-RU" sz="1100" dirty="0" smtClean="0">
                <a:latin typeface="e-Ukraine Light" pitchFamily="50" charset="-52"/>
              </a:rPr>
              <a:t> 3 </a:t>
            </a:r>
            <a:r>
              <a:rPr lang="ru-RU" sz="1100" dirty="0" err="1" smtClean="0">
                <a:latin typeface="e-Ukraine Light" pitchFamily="50" charset="-52"/>
              </a:rPr>
              <a:t>Декларації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платника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єдиного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податку</a:t>
            </a:r>
            <a:r>
              <a:rPr lang="ru-RU" sz="1100" dirty="0" smtClean="0">
                <a:latin typeface="e-Ukraine Light" pitchFamily="50" charset="-52"/>
              </a:rPr>
              <a:t> на 2024 </a:t>
            </a:r>
            <a:r>
              <a:rPr lang="ru-RU" sz="1100" dirty="0" err="1" smtClean="0">
                <a:latin typeface="e-Ukraine Light" pitchFamily="50" charset="-52"/>
              </a:rPr>
              <a:t>рік</a:t>
            </a:r>
            <a:r>
              <a:rPr lang="ru-RU" sz="1100" dirty="0" smtClean="0">
                <a:latin typeface="e-Ukraine Light" pitchFamily="50" charset="-52"/>
              </a:rPr>
              <a:t>), у </a:t>
            </a:r>
            <a:r>
              <a:rPr lang="ru-RU" sz="1100" dirty="0" err="1" smtClean="0">
                <a:latin typeface="e-Ukraine Light" pitchFamily="50" charset="-52"/>
              </a:rPr>
              <a:t>зв’язку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тим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сплата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en-US" sz="1100" dirty="0" smtClean="0">
                <a:latin typeface="e-Ukraine Light" pitchFamily="50" charset="-52"/>
              </a:rPr>
              <a:t>IV </a:t>
            </a:r>
            <a:r>
              <a:rPr lang="ru-RU" sz="1100" dirty="0" smtClean="0">
                <a:latin typeface="e-Ukraine Light" pitchFamily="50" charset="-52"/>
              </a:rPr>
              <a:t>квартал 2022 року </a:t>
            </a:r>
            <a:r>
              <a:rPr lang="ru-RU" sz="1100" dirty="0" err="1" smtClean="0">
                <a:latin typeface="e-Ukraine Light" pitchFamily="50" charset="-52"/>
              </a:rPr>
              <a:t>хоч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відбулася</a:t>
            </a:r>
            <a:r>
              <a:rPr lang="ru-RU" sz="1100" dirty="0" smtClean="0">
                <a:latin typeface="e-Ukraine Light" pitchFamily="50" charset="-52"/>
              </a:rPr>
              <a:t> 14 </a:t>
            </a:r>
            <a:r>
              <a:rPr lang="ru-RU" sz="1100" dirty="0" err="1" smtClean="0">
                <a:latin typeface="e-Ukraine Light" pitchFamily="50" charset="-52"/>
              </a:rPr>
              <a:t>грудня</a:t>
            </a:r>
            <a:r>
              <a:rPr lang="ru-RU" sz="1100" dirty="0" smtClean="0">
                <a:latin typeface="e-Ukraine Light" pitchFamily="50" charset="-52"/>
              </a:rPr>
              <a:t> 2022 року, </a:t>
            </a:r>
            <a:r>
              <a:rPr lang="ru-RU" sz="1100" dirty="0" err="1" smtClean="0">
                <a:latin typeface="e-Ukraine Light" pitchFamily="50" charset="-52"/>
              </a:rPr>
              <a:t>проте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граничний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термін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сплати</a:t>
            </a:r>
            <a:r>
              <a:rPr lang="ru-RU" sz="1100" dirty="0" smtClean="0">
                <a:latin typeface="e-Ukraine Light" pitchFamily="50" charset="-52"/>
              </a:rPr>
              <a:t> таких </a:t>
            </a:r>
            <a:r>
              <a:rPr lang="ru-RU" sz="1100" dirty="0" err="1" smtClean="0">
                <a:latin typeface="e-Ukraine Light" pitchFamily="50" charset="-52"/>
              </a:rPr>
              <a:t>зобов’язань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згідно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вимог</a:t>
            </a:r>
            <a:r>
              <a:rPr lang="ru-RU" sz="1100" dirty="0" smtClean="0">
                <a:latin typeface="e-Ukraine Light" pitchFamily="50" charset="-52"/>
              </a:rPr>
              <a:t> Кодексу </a:t>
            </a:r>
            <a:r>
              <a:rPr lang="ru-RU" sz="1100" dirty="0" err="1" smtClean="0">
                <a:latin typeface="e-Ukraine Light" pitchFamily="50" charset="-52"/>
              </a:rPr>
              <a:t>припадає</a:t>
            </a:r>
            <a:r>
              <a:rPr lang="ru-RU" sz="1100" dirty="0" smtClean="0">
                <a:latin typeface="e-Ukraine Light" pitchFamily="50" charset="-52"/>
              </a:rPr>
              <a:t> на 2023 </a:t>
            </a:r>
            <a:r>
              <a:rPr lang="ru-RU" sz="1100" dirty="0" err="1" smtClean="0">
                <a:latin typeface="e-Ukraine Light" pitchFamily="50" charset="-52"/>
              </a:rPr>
              <a:t>рік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050" b="1" dirty="0" smtClean="0">
                <a:latin typeface="e-Ukraine Light" pitchFamily="50" charset="-52"/>
              </a:rPr>
              <a:t>12. </a:t>
            </a:r>
            <a:r>
              <a:rPr lang="ru-RU" sz="1050" b="1" dirty="0" err="1" smtClean="0">
                <a:latin typeface="e-Ukraine Light" pitchFamily="50" charset="-52"/>
              </a:rPr>
              <a:t>Сільськогосподарський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товаровиробник</a:t>
            </a:r>
            <a:r>
              <a:rPr lang="ru-RU" sz="1050" b="1" dirty="0" smtClean="0">
                <a:latin typeface="e-Ukraine Light" pitchFamily="50" charset="-52"/>
              </a:rPr>
              <a:t> - </a:t>
            </a:r>
            <a:r>
              <a:rPr lang="ru-RU" sz="1050" b="1" dirty="0" err="1" smtClean="0">
                <a:latin typeface="e-Ukraine Light" pitchFamily="50" charset="-52"/>
              </a:rPr>
              <a:t>юридична</a:t>
            </a:r>
            <a:r>
              <a:rPr lang="ru-RU" sz="1050" b="1" dirty="0" smtClean="0">
                <a:latin typeface="e-Ukraine Light" pitchFamily="50" charset="-52"/>
              </a:rPr>
              <a:t> особа на 4 </a:t>
            </a:r>
            <a:r>
              <a:rPr lang="ru-RU" sz="1050" b="1" dirty="0" err="1" smtClean="0">
                <a:latin typeface="e-Ukraine Light" pitchFamily="50" charset="-52"/>
              </a:rPr>
              <a:t>групі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єдиного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податку</a:t>
            </a:r>
            <a:r>
              <a:rPr lang="ru-RU" sz="1050" b="1" dirty="0" smtClean="0">
                <a:latin typeface="e-Ukraine Light" pitchFamily="50" charset="-52"/>
              </a:rPr>
              <a:t>, </a:t>
            </a:r>
            <a:r>
              <a:rPr lang="ru-RU" sz="1050" b="1" dirty="0" err="1" smtClean="0">
                <a:latin typeface="e-Ukraine Light" pitchFamily="50" charset="-52"/>
              </a:rPr>
              <a:t>відобразив</a:t>
            </a:r>
            <a:r>
              <a:rPr lang="ru-RU" sz="1050" b="1" dirty="0" smtClean="0">
                <a:latin typeface="e-Ukraine Light" pitchFamily="50" charset="-52"/>
              </a:rPr>
              <a:t> у </a:t>
            </a:r>
            <a:r>
              <a:rPr lang="ru-RU" sz="1050" b="1" dirty="0" err="1" smtClean="0">
                <a:latin typeface="e-Ukraine Light" pitchFamily="50" charset="-52"/>
              </a:rPr>
              <a:t>Податковій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декларації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з</a:t>
            </a:r>
            <a:r>
              <a:rPr lang="ru-RU" sz="1050" b="1" dirty="0" smtClean="0">
                <a:latin typeface="e-Ukraine Light" pitchFamily="50" charset="-52"/>
              </a:rPr>
              <a:t> плати за землю (</a:t>
            </a:r>
            <a:r>
              <a:rPr lang="ru-RU" sz="1050" b="1" dirty="0" err="1" smtClean="0">
                <a:latin typeface="e-Ukraine Light" pitchFamily="50" charset="-52"/>
              </a:rPr>
              <a:t>земельний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податок</a:t>
            </a:r>
            <a:r>
              <a:rPr lang="ru-RU" sz="1050" b="1" dirty="0" smtClean="0">
                <a:latin typeface="e-Ukraine Light" pitchFamily="50" charset="-52"/>
              </a:rPr>
              <a:t> та/</a:t>
            </a:r>
            <a:r>
              <a:rPr lang="ru-RU" sz="1050" b="1" dirty="0" err="1" smtClean="0">
                <a:latin typeface="e-Ukraine Light" pitchFamily="50" charset="-52"/>
              </a:rPr>
              <a:t>або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орендна</a:t>
            </a:r>
            <a:r>
              <a:rPr lang="ru-RU" sz="1050" b="1" dirty="0" smtClean="0">
                <a:latin typeface="e-Ukraine Light" pitchFamily="50" charset="-52"/>
              </a:rPr>
              <a:t> плата за </a:t>
            </a:r>
            <a:r>
              <a:rPr lang="ru-RU" sz="1050" b="1" dirty="0" err="1" smtClean="0">
                <a:latin typeface="e-Ukraine Light" pitchFamily="50" charset="-52"/>
              </a:rPr>
              <a:t>земельні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ділянки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державної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або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комунальної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власності</a:t>
            </a:r>
            <a:r>
              <a:rPr lang="ru-RU" sz="1050" b="1" dirty="0" smtClean="0">
                <a:latin typeface="e-Ukraine Light" pitchFamily="50" charset="-52"/>
              </a:rPr>
              <a:t>) </a:t>
            </a:r>
            <a:r>
              <a:rPr lang="ru-RU" sz="1050" b="1" dirty="0" err="1" smtClean="0">
                <a:latin typeface="e-Ukraine Light" pitchFamily="50" charset="-52"/>
              </a:rPr>
              <a:t>за</a:t>
            </a:r>
            <a:r>
              <a:rPr lang="ru-RU" sz="1050" b="1" dirty="0" smtClean="0">
                <a:latin typeface="e-Ukraine Light" pitchFamily="50" charset="-52"/>
              </a:rPr>
              <a:t> 2022 </a:t>
            </a:r>
            <a:r>
              <a:rPr lang="ru-RU" sz="1050" b="1" dirty="0" err="1" smtClean="0">
                <a:latin typeface="e-Ukraine Light" pitchFamily="50" charset="-52"/>
              </a:rPr>
              <a:t>рік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річну</a:t>
            </a:r>
            <a:r>
              <a:rPr lang="ru-RU" sz="1050" b="1" dirty="0" smtClean="0">
                <a:latin typeface="e-Ukraine Light" pitchFamily="50" charset="-52"/>
              </a:rPr>
              <a:t> суму </a:t>
            </a:r>
            <a:r>
              <a:rPr lang="ru-RU" sz="1050" b="1" dirty="0" err="1" smtClean="0">
                <a:latin typeface="e-Ukraine Light" pitchFamily="50" charset="-52"/>
              </a:rPr>
              <a:t>орендної</a:t>
            </a:r>
            <a:r>
              <a:rPr lang="ru-RU" sz="1050" b="1" dirty="0" smtClean="0">
                <a:latin typeface="e-Ukraine Light" pitchFamily="50" charset="-52"/>
              </a:rPr>
              <a:t> плати, у тому </a:t>
            </a:r>
            <a:r>
              <a:rPr lang="ru-RU" sz="1050" b="1" dirty="0" err="1" smtClean="0">
                <a:latin typeface="e-Ukraine Light" pitchFamily="50" charset="-52"/>
              </a:rPr>
              <a:t>числі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щомісячні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податкові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зобов'язання</a:t>
            </a:r>
            <a:r>
              <a:rPr lang="ru-RU" sz="1050" b="1" dirty="0" smtClean="0">
                <a:latin typeface="e-Ukraine Light" pitchFamily="50" charset="-52"/>
              </a:rPr>
              <a:t>. </a:t>
            </a:r>
            <a:r>
              <a:rPr lang="en-US" sz="1050" b="1" dirty="0" smtClean="0">
                <a:latin typeface="e-Ukraine Light" pitchFamily="50" charset="-52"/>
              </a:rPr>
              <a:t>C</a:t>
            </a:r>
            <a:r>
              <a:rPr lang="ru-RU" sz="1050" b="1" dirty="0" smtClean="0">
                <a:latin typeface="e-Ukraine Light" pitchFamily="50" charset="-52"/>
              </a:rPr>
              <a:t>уму </a:t>
            </a:r>
            <a:r>
              <a:rPr lang="ru-RU" sz="1050" b="1" dirty="0" err="1" smtClean="0">
                <a:latin typeface="e-Ukraine Light" pitchFamily="50" charset="-52"/>
              </a:rPr>
              <a:t>орендної</a:t>
            </a:r>
            <a:r>
              <a:rPr lang="ru-RU" sz="1050" b="1" dirty="0" smtClean="0">
                <a:latin typeface="e-Ukraine Light" pitchFamily="50" charset="-52"/>
              </a:rPr>
              <a:t> плати за </a:t>
            </a:r>
            <a:r>
              <a:rPr lang="ru-RU" sz="1050" b="1" dirty="0" err="1" smtClean="0">
                <a:latin typeface="e-Ukraine Light" pitchFamily="50" charset="-52"/>
              </a:rPr>
              <a:t>грудень</a:t>
            </a:r>
            <a:r>
              <a:rPr lang="ru-RU" sz="1050" b="1" dirty="0" smtClean="0">
                <a:latin typeface="e-Ukraine Light" pitchFamily="50" charset="-52"/>
              </a:rPr>
              <a:t> 2022 року у </a:t>
            </a:r>
            <a:r>
              <a:rPr lang="ru-RU" sz="1050" b="1" dirty="0" err="1" smtClean="0">
                <a:latin typeface="e-Ukraine Light" pitchFamily="50" charset="-52"/>
              </a:rPr>
              <a:t>розмірі</a:t>
            </a:r>
            <a:r>
              <a:rPr lang="ru-RU" sz="1050" b="1" dirty="0" smtClean="0">
                <a:latin typeface="e-Ukraine Light" pitchFamily="50" charset="-52"/>
              </a:rPr>
              <a:t> 4054,00 </a:t>
            </a:r>
            <a:r>
              <a:rPr lang="ru-RU" sz="1050" b="1" dirty="0" err="1" smtClean="0">
                <a:latin typeface="e-Ukraine Light" pitchFamily="50" charset="-52"/>
              </a:rPr>
              <a:t>гривень</a:t>
            </a:r>
            <a:r>
              <a:rPr lang="ru-RU" sz="1050" b="1" dirty="0" smtClean="0">
                <a:latin typeface="e-Ukraine Light" pitchFamily="50" charset="-52"/>
              </a:rPr>
              <a:t>  </a:t>
            </a:r>
            <a:r>
              <a:rPr lang="ru-RU" sz="1050" b="1" dirty="0" err="1" smtClean="0">
                <a:latin typeface="e-Ukraine Light" pitchFamily="50" charset="-52"/>
              </a:rPr>
              <a:t>було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сплачено</a:t>
            </a:r>
            <a:r>
              <a:rPr lang="ru-RU" sz="1050" b="1" dirty="0" smtClean="0">
                <a:latin typeface="e-Ukraine Light" pitchFamily="50" charset="-52"/>
              </a:rPr>
              <a:t> до бюджету 09 </a:t>
            </a:r>
            <a:r>
              <a:rPr lang="ru-RU" sz="1050" b="1" dirty="0" err="1" smtClean="0">
                <a:latin typeface="e-Ukraine Light" pitchFamily="50" charset="-52"/>
              </a:rPr>
              <a:t>січня</a:t>
            </a:r>
            <a:r>
              <a:rPr lang="ru-RU" sz="1050" b="1" dirty="0" smtClean="0">
                <a:latin typeface="e-Ukraine Light" pitchFamily="50" charset="-52"/>
              </a:rPr>
              <a:t> 2023 року. </a:t>
            </a:r>
            <a:r>
              <a:rPr lang="ru-RU" sz="1050" b="1" dirty="0" err="1" smtClean="0">
                <a:latin typeface="e-Ukraine Light" pitchFamily="50" charset="-52"/>
              </a:rPr>
              <a:t>Чи</a:t>
            </a:r>
            <a:r>
              <a:rPr lang="ru-RU" sz="1050" b="1" dirty="0" smtClean="0">
                <a:latin typeface="e-Ukraine Light" pitchFamily="50" charset="-52"/>
              </a:rPr>
              <a:t> буде дана сума </a:t>
            </a:r>
            <a:r>
              <a:rPr lang="ru-RU" sz="1050" b="1" dirty="0" err="1" smtClean="0">
                <a:latin typeface="e-Ukraine Light" pitchFamily="50" charset="-52"/>
              </a:rPr>
              <a:t>врахована</a:t>
            </a:r>
            <a:r>
              <a:rPr lang="ru-RU" sz="1050" b="1" dirty="0" smtClean="0">
                <a:latin typeface="e-Ukraine Light" pitchFamily="50" charset="-52"/>
              </a:rPr>
              <a:t> при </a:t>
            </a:r>
            <a:r>
              <a:rPr lang="ru-RU" sz="1050" b="1" dirty="0" err="1" smtClean="0">
                <a:latin typeface="e-Ukraine Light" pitchFamily="50" charset="-52"/>
              </a:rPr>
              <a:t>розрахунку</a:t>
            </a:r>
            <a:r>
              <a:rPr lang="ru-RU" sz="1050" b="1" dirty="0" smtClean="0">
                <a:latin typeface="e-Ukraine Light" pitchFamily="50" charset="-52"/>
              </a:rPr>
              <a:t> МПЗ за 2022 </a:t>
            </a:r>
            <a:r>
              <a:rPr lang="ru-RU" sz="1050" b="1" dirty="0" err="1" smtClean="0">
                <a:latin typeface="e-Ukraine Light" pitchFamily="50" charset="-52"/>
              </a:rPr>
              <a:t>рік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і</a:t>
            </a:r>
            <a:r>
              <a:rPr lang="ru-RU" sz="1050" b="1" dirty="0" smtClean="0">
                <a:latin typeface="e-Ukraine Light" pitchFamily="50" charset="-52"/>
              </a:rPr>
              <a:t> в </a:t>
            </a:r>
            <a:r>
              <a:rPr lang="ru-RU" sz="1050" b="1" dirty="0" err="1" smtClean="0">
                <a:latin typeface="e-Ukraine Light" pitchFamily="50" charset="-52"/>
              </a:rPr>
              <a:t>якому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розмірі</a:t>
            </a:r>
            <a:r>
              <a:rPr lang="ru-RU" sz="1050" b="1" dirty="0" smtClean="0">
                <a:latin typeface="e-Ukraine Light" pitchFamily="50" charset="-52"/>
              </a:rPr>
              <a:t>?</a:t>
            </a:r>
            <a:r>
              <a:rPr lang="ru-RU" sz="1050" dirty="0" smtClean="0">
                <a:latin typeface="e-Ukraine Light" pitchFamily="50" charset="-52"/>
              </a:rPr>
              <a:t>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Сума </a:t>
            </a:r>
            <a:r>
              <a:rPr lang="ru-RU" sz="1100" dirty="0" err="1" smtClean="0">
                <a:latin typeface="e-Ukraine Light" pitchFamily="50" charset="-52"/>
              </a:rPr>
              <a:t>сплаченої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орендної</a:t>
            </a:r>
            <a:r>
              <a:rPr lang="ru-RU" sz="1100" dirty="0" smtClean="0">
                <a:latin typeface="e-Ukraine Light" pitchFamily="50" charset="-52"/>
              </a:rPr>
              <a:t> плати за </a:t>
            </a:r>
            <a:r>
              <a:rPr lang="ru-RU" sz="1100" dirty="0" err="1" smtClean="0">
                <a:latin typeface="e-Ukraine Light" pitchFamily="50" charset="-52"/>
              </a:rPr>
              <a:t>грудень</a:t>
            </a:r>
            <a:r>
              <a:rPr lang="ru-RU" sz="1100" dirty="0" smtClean="0">
                <a:latin typeface="e-Ukraine Light" pitchFamily="50" charset="-52"/>
              </a:rPr>
              <a:t> 2022 року в </a:t>
            </a:r>
            <a:r>
              <a:rPr lang="ru-RU" sz="1100" dirty="0" err="1" smtClean="0">
                <a:latin typeface="e-Ukraine Light" pitchFamily="50" charset="-52"/>
              </a:rPr>
              <a:t>січні</a:t>
            </a:r>
            <a:r>
              <a:rPr lang="ru-RU" sz="1100" dirty="0" smtClean="0">
                <a:latin typeface="e-Ukraine Light" pitchFamily="50" charset="-52"/>
              </a:rPr>
              <a:t> 2023 року у </a:t>
            </a:r>
            <a:r>
              <a:rPr lang="ru-RU" sz="1100" dirty="0" err="1" smtClean="0">
                <a:latin typeface="e-Ukraine Light" pitchFamily="50" charset="-52"/>
              </a:rPr>
              <a:t>розмірі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нарахованої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суми</a:t>
            </a:r>
            <a:r>
              <a:rPr lang="ru-RU" sz="1100" dirty="0" smtClean="0">
                <a:latin typeface="e-Ukraine Light" pitchFamily="50" charset="-52"/>
              </a:rPr>
              <a:t> 4054 </a:t>
            </a:r>
            <a:r>
              <a:rPr lang="ru-RU" sz="1100" dirty="0" err="1" smtClean="0">
                <a:latin typeface="e-Ukraine Light" pitchFamily="50" charset="-52"/>
              </a:rPr>
              <a:t>грн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може</a:t>
            </a:r>
            <a:r>
              <a:rPr lang="ru-RU" sz="1100" dirty="0" smtClean="0">
                <a:latin typeface="e-Ukraine Light" pitchFamily="50" charset="-52"/>
              </a:rPr>
              <a:t> бути </a:t>
            </a:r>
            <a:r>
              <a:rPr lang="ru-RU" sz="1100" dirty="0" err="1" smtClean="0">
                <a:latin typeface="e-Ukraine Light" pitchFamily="50" charset="-52"/>
              </a:rPr>
              <a:t>врахована</a:t>
            </a:r>
            <a:r>
              <a:rPr lang="ru-RU" sz="1100" dirty="0" smtClean="0">
                <a:latin typeface="e-Ukraine Light" pitchFamily="50" charset="-52"/>
              </a:rPr>
              <a:t> при </a:t>
            </a:r>
            <a:r>
              <a:rPr lang="ru-RU" sz="1100" dirty="0" err="1" smtClean="0">
                <a:latin typeface="e-Ukraine Light" pitchFamily="50" charset="-52"/>
              </a:rPr>
              <a:t>розрахунку</a:t>
            </a:r>
            <a:r>
              <a:rPr lang="ru-RU" sz="1100" dirty="0" smtClean="0">
                <a:latin typeface="e-Ukraine Light" pitchFamily="50" charset="-52"/>
              </a:rPr>
              <a:t> МПЗ </a:t>
            </a:r>
            <a:r>
              <a:rPr lang="ru-RU" sz="1100" dirty="0" err="1" smtClean="0">
                <a:latin typeface="e-Ukraine Light" pitchFamily="50" charset="-52"/>
              </a:rPr>
              <a:t>тільки</a:t>
            </a:r>
            <a:r>
              <a:rPr lang="ru-RU" sz="1100" dirty="0" smtClean="0">
                <a:latin typeface="e-Ukraine Light" pitchFamily="50" charset="-52"/>
              </a:rPr>
              <a:t> за 2023 </a:t>
            </a:r>
            <a:r>
              <a:rPr lang="ru-RU" sz="1100" dirty="0" err="1" smtClean="0">
                <a:latin typeface="e-Ukraine Light" pitchFamily="50" charset="-52"/>
              </a:rPr>
              <a:t>рік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050" b="1" dirty="0" smtClean="0">
                <a:latin typeface="e-Ukraine Light" pitchFamily="50" charset="-52"/>
              </a:rPr>
              <a:t>13. </a:t>
            </a:r>
            <a:r>
              <a:rPr lang="ru-RU" sz="1050" b="1" dirty="0" err="1" smtClean="0">
                <a:latin typeface="e-Ukraine Light" pitchFamily="50" charset="-52"/>
              </a:rPr>
              <a:t>Чи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враховуються</a:t>
            </a:r>
            <a:r>
              <a:rPr lang="ru-RU" sz="1050" b="1" dirty="0" smtClean="0">
                <a:latin typeface="e-Ukraine Light" pitchFamily="50" charset="-52"/>
              </a:rPr>
              <a:t> у </a:t>
            </a:r>
            <a:r>
              <a:rPr lang="ru-RU" sz="1050" b="1" dirty="0" err="1" smtClean="0">
                <a:latin typeface="e-Ukraine Light" pitchFamily="50" charset="-52"/>
              </a:rPr>
              <a:t>зменшення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мінімального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податкового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зобов’язання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суми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податків</a:t>
            </a:r>
            <a:r>
              <a:rPr lang="ru-RU" sz="1050" b="1" dirty="0" smtClean="0">
                <a:latin typeface="e-Ukraine Light" pitchFamily="50" charset="-52"/>
              </a:rPr>
              <a:t>, </a:t>
            </a:r>
            <a:r>
              <a:rPr lang="ru-RU" sz="1050" b="1" dirty="0" err="1" smtClean="0">
                <a:latin typeface="e-Ukraine Light" pitchFamily="50" charset="-52"/>
              </a:rPr>
              <a:t>сплачених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платником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податків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згідно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з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податковими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повідомленнями-рішеннями</a:t>
            </a:r>
            <a:r>
              <a:rPr lang="ru-RU" sz="1050" b="1" dirty="0" smtClean="0">
                <a:latin typeface="e-Ukraine Light" pitchFamily="50" charset="-52"/>
              </a:rPr>
              <a:t> по результатах </a:t>
            </a:r>
            <a:r>
              <a:rPr lang="ru-RU" sz="1050" b="1" dirty="0" err="1" smtClean="0">
                <a:latin typeface="e-Ukraine Light" pitchFamily="50" charset="-52"/>
              </a:rPr>
              <a:t>податкових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перевірок</a:t>
            </a:r>
            <a:r>
              <a:rPr lang="ru-RU" sz="1050" b="1" dirty="0" smtClean="0">
                <a:latin typeface="e-Ukraine Light" pitchFamily="50" charset="-52"/>
              </a:rPr>
              <a:t>? В </a:t>
            </a:r>
            <a:r>
              <a:rPr lang="ru-RU" sz="1050" b="1" dirty="0" err="1" smtClean="0">
                <a:latin typeface="e-Ukraine Light" pitchFamily="50" charset="-52"/>
              </a:rPr>
              <a:t>які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саме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періоди</a:t>
            </a:r>
            <a:r>
              <a:rPr lang="ru-RU" sz="1050" b="1" dirty="0" smtClean="0">
                <a:latin typeface="e-Ukraine Light" pitchFamily="50" charset="-52"/>
              </a:rPr>
              <a:t>?</a:t>
            </a:r>
            <a:r>
              <a:rPr lang="ru-RU" sz="1050" dirty="0" smtClean="0">
                <a:latin typeface="e-Ukraine Light" pitchFamily="50" charset="-52"/>
              </a:rPr>
              <a:t>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Законодавством</a:t>
            </a:r>
            <a:r>
              <a:rPr lang="ru-RU" sz="1100" dirty="0" smtClean="0">
                <a:latin typeface="e-Ukraine Light" pitchFamily="50" charset="-52"/>
              </a:rPr>
              <a:t> не </a:t>
            </a:r>
            <a:r>
              <a:rPr lang="ru-RU" sz="1100" dirty="0" err="1" smtClean="0">
                <a:latin typeface="e-Ukraine Light" pitchFamily="50" charset="-52"/>
              </a:rPr>
              <a:t>визначено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зарахування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, у тому </a:t>
            </a:r>
            <a:r>
              <a:rPr lang="ru-RU" sz="1100" dirty="0" err="1" smtClean="0">
                <a:latin typeface="e-Ukraine Light" pitchFamily="50" charset="-52"/>
              </a:rPr>
              <a:t>числі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штрафів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нарахованих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згідно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повідомлень-рішень</a:t>
            </a:r>
            <a:r>
              <a:rPr lang="ru-RU" sz="1100" dirty="0" smtClean="0">
                <a:latin typeface="e-Ukraine Light" pitchFamily="50" charset="-52"/>
              </a:rPr>
              <a:t> за результатами </a:t>
            </a:r>
            <a:r>
              <a:rPr lang="ru-RU" sz="1100" dirty="0" err="1" smtClean="0">
                <a:latin typeface="e-Ukraine Light" pitchFamily="50" charset="-52"/>
              </a:rPr>
              <a:t>податкових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перевірок</a:t>
            </a:r>
            <a:r>
              <a:rPr lang="ru-RU" sz="1100" dirty="0" smtClean="0">
                <a:latin typeface="e-Ukraine Light" pitchFamily="50" charset="-52"/>
              </a:rPr>
              <a:t>, у </a:t>
            </a:r>
            <a:r>
              <a:rPr lang="ru-RU" sz="1100" dirty="0" err="1" smtClean="0">
                <a:latin typeface="e-Ukraine Light" pitchFamily="50" charset="-52"/>
              </a:rPr>
              <a:t>зменшення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мінімального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зобов’язання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80975" y="118444"/>
            <a:ext cx="4733925" cy="6739556"/>
            <a:chOff x="120796" y="142734"/>
            <a:chExt cx="4719982" cy="674637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120796" y="142734"/>
              <a:ext cx="4719982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84306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3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28878" y="138485"/>
            <a:ext cx="4787316" cy="6704352"/>
            <a:chOff x="268044" y="105978"/>
            <a:chExt cx="4613231" cy="6744403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268044" y="105978"/>
              <a:ext cx="4613231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4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0E9D96F-3DE8-4417-9595-2A67DB70D5D3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6365EE5-61B6-4672-AA2C-19B58DE21C70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048250" y="199366"/>
            <a:ext cx="4767944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200" dirty="0" err="1" smtClean="0">
                <a:latin typeface="e-Ukraine Light" pitchFamily="50" charset="-52"/>
              </a:rPr>
              <a:t>враховуються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суми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помилково</a:t>
            </a:r>
            <a:r>
              <a:rPr lang="ru-RU" sz="1200" dirty="0" smtClean="0">
                <a:latin typeface="e-Ukraine Light" pitchFamily="50" charset="-52"/>
              </a:rPr>
              <a:t> та/</a:t>
            </a:r>
            <a:r>
              <a:rPr lang="ru-RU" sz="1200" dirty="0" err="1" smtClean="0">
                <a:latin typeface="e-Ukraine Light" pitchFamily="50" charset="-52"/>
              </a:rPr>
              <a:t>або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надміру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сплачені</a:t>
            </a: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податковому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звітному</a:t>
            </a:r>
            <a:r>
              <a:rPr lang="ru-RU" sz="1200" dirty="0" smtClean="0">
                <a:latin typeface="e-Ukraine Light" pitchFamily="50" charset="-52"/>
              </a:rPr>
              <a:t>) </a:t>
            </a:r>
            <a:r>
              <a:rPr lang="ru-RU" sz="1200" dirty="0" err="1" smtClean="0">
                <a:latin typeface="e-Ukraine Light" pitchFamily="50" charset="-52"/>
              </a:rPr>
              <a:t>році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суми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податків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зборів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платежів</a:t>
            </a:r>
            <a:r>
              <a:rPr lang="ru-RU" sz="12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200" b="1" dirty="0" smtClean="0">
                <a:latin typeface="e-Ukraine Light" pitchFamily="50" charset="-52"/>
              </a:rPr>
              <a:t>7. </a:t>
            </a:r>
            <a:r>
              <a:rPr lang="ru-RU" sz="1200" b="1" dirty="0" err="1" smtClean="0">
                <a:latin typeface="e-Ukraine Light" pitchFamily="50" charset="-52"/>
              </a:rPr>
              <a:t>Виграли</a:t>
            </a:r>
            <a:r>
              <a:rPr lang="ru-RU" sz="1200" b="1" dirty="0" smtClean="0">
                <a:latin typeface="e-Ukraine Light" pitchFamily="50" charset="-52"/>
              </a:rPr>
              <a:t> у </a:t>
            </a:r>
            <a:r>
              <a:rPr lang="ru-RU" sz="1200" b="1" dirty="0" err="1" smtClean="0">
                <a:latin typeface="e-Ukraine Light" pitchFamily="50" charset="-52"/>
              </a:rPr>
              <a:t>листопаді</a:t>
            </a:r>
            <a:r>
              <a:rPr lang="ru-RU" sz="1200" b="1" dirty="0" smtClean="0">
                <a:latin typeface="e-Ukraine Light" pitchFamily="50" charset="-52"/>
              </a:rPr>
              <a:t> 2023 р. </a:t>
            </a:r>
            <a:r>
              <a:rPr lang="ru-RU" sz="1200" b="1" dirty="0" err="1" smtClean="0">
                <a:latin typeface="e-Ukraine Light" pitchFamily="50" charset="-52"/>
              </a:rPr>
              <a:t>аукціон</a:t>
            </a:r>
            <a:r>
              <a:rPr lang="ru-RU" sz="1200" b="1" dirty="0" smtClean="0">
                <a:latin typeface="e-Ukraine Light" pitchFamily="50" charset="-52"/>
              </a:rPr>
              <a:t> на право </a:t>
            </a:r>
            <a:r>
              <a:rPr lang="ru-RU" sz="1200" b="1" dirty="0" err="1" smtClean="0">
                <a:latin typeface="e-Ukraine Light" pitchFamily="50" charset="-52"/>
              </a:rPr>
              <a:t>оренди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зем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ділянки</a:t>
            </a:r>
            <a:r>
              <a:rPr lang="ru-RU" sz="1200" b="1" dirty="0" smtClean="0">
                <a:latin typeface="e-Ukraine Light" pitchFamily="50" charset="-52"/>
              </a:rPr>
              <a:t> на 7 </a:t>
            </a:r>
            <a:r>
              <a:rPr lang="ru-RU" sz="1200" b="1" dirty="0" err="1" smtClean="0">
                <a:latin typeface="e-Ukraine Light" pitchFamily="50" charset="-52"/>
              </a:rPr>
              <a:t>років</a:t>
            </a:r>
            <a:r>
              <a:rPr lang="ru-RU" sz="1200" b="1" dirty="0" smtClean="0">
                <a:latin typeface="e-Ukraine Light" pitchFamily="50" charset="-52"/>
              </a:rPr>
              <a:t>, за </a:t>
            </a:r>
            <a:r>
              <a:rPr lang="ru-RU" sz="1200" b="1" dirty="0" err="1" smtClean="0">
                <a:latin typeface="e-Ukraine Light" pitchFamily="50" charset="-52"/>
              </a:rPr>
              <a:t>умовами</a:t>
            </a:r>
            <a:r>
              <a:rPr lang="ru-RU" sz="1200" b="1" dirty="0" smtClean="0">
                <a:latin typeface="e-Ukraine Light" pitchFamily="50" charset="-52"/>
              </a:rPr>
              <a:t> договору </a:t>
            </a:r>
            <a:r>
              <a:rPr lang="ru-RU" sz="1200" b="1" dirty="0" err="1" smtClean="0">
                <a:latin typeface="e-Ukraine Light" pitchFamily="50" charset="-52"/>
              </a:rPr>
              <a:t>потрібно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сплатити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річну</a:t>
            </a:r>
            <a:r>
              <a:rPr lang="ru-RU" sz="1200" b="1" dirty="0" smtClean="0">
                <a:latin typeface="e-Ukraine Light" pitchFamily="50" charset="-52"/>
              </a:rPr>
              <a:t> суму </a:t>
            </a:r>
            <a:r>
              <a:rPr lang="ru-RU" sz="1200" b="1" dirty="0" err="1" smtClean="0">
                <a:latin typeface="e-Ukraine Light" pitchFamily="50" charset="-52"/>
              </a:rPr>
              <a:t>орендної</a:t>
            </a:r>
            <a:r>
              <a:rPr lang="ru-RU" sz="1200" b="1" dirty="0" smtClean="0">
                <a:latin typeface="e-Ukraine Light" pitchFamily="50" charset="-52"/>
              </a:rPr>
              <a:t> плати наперед. В </a:t>
            </a:r>
            <a:r>
              <a:rPr lang="ru-RU" sz="1200" b="1" dirty="0" err="1" smtClean="0">
                <a:latin typeface="e-Ukraine Light" pitchFamily="50" charset="-52"/>
              </a:rPr>
              <a:t>зменшення</a:t>
            </a:r>
            <a:r>
              <a:rPr lang="ru-RU" sz="1200" b="1" dirty="0" smtClean="0">
                <a:latin typeface="e-Ukraine Light" pitchFamily="50" charset="-52"/>
              </a:rPr>
              <a:t> МПЗ 2023 року </a:t>
            </a:r>
            <a:r>
              <a:rPr lang="ru-RU" sz="1200" b="1" dirty="0" err="1" smtClean="0">
                <a:latin typeface="e-Ukraine Light" pitchFamily="50" charset="-52"/>
              </a:rPr>
              <a:t>врахуються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лише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суми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орендної</a:t>
            </a:r>
            <a:r>
              <a:rPr lang="ru-RU" sz="1200" b="1" dirty="0" smtClean="0">
                <a:latin typeface="e-Ukraine Light" pitchFamily="50" charset="-52"/>
              </a:rPr>
              <a:t> плати за листопад, а </a:t>
            </a:r>
            <a:r>
              <a:rPr lang="ru-RU" sz="1200" b="1" dirty="0" err="1" smtClean="0">
                <a:latin typeface="e-Ukraine Light" pitchFamily="50" charset="-52"/>
              </a:rPr>
              <a:t>інша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частина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коштів</a:t>
            </a:r>
            <a:r>
              <a:rPr lang="ru-RU" sz="1200" b="1" dirty="0" smtClean="0">
                <a:latin typeface="e-Ukraine Light" pitchFamily="50" charset="-52"/>
              </a:rPr>
              <a:t> не </a:t>
            </a:r>
            <a:r>
              <a:rPr lang="ru-RU" sz="1200" b="1" dirty="0" err="1" smtClean="0">
                <a:latin typeface="e-Ukraine Light" pitchFamily="50" charset="-52"/>
              </a:rPr>
              <a:t>врахується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ні</a:t>
            </a:r>
            <a:r>
              <a:rPr lang="ru-RU" sz="1200" b="1" dirty="0" smtClean="0">
                <a:latin typeface="e-Ukraine Light" pitchFamily="50" charset="-52"/>
              </a:rPr>
              <a:t> в 2023 </a:t>
            </a:r>
            <a:r>
              <a:rPr lang="ru-RU" sz="1200" b="1" dirty="0" err="1" smtClean="0">
                <a:latin typeface="e-Ukraine Light" pitchFamily="50" charset="-52"/>
              </a:rPr>
              <a:t>році</a:t>
            </a:r>
            <a:r>
              <a:rPr lang="ru-RU" sz="1200" b="1" dirty="0" smtClean="0">
                <a:latin typeface="e-Ukraine Light" pitchFamily="50" charset="-52"/>
              </a:rPr>
              <a:t>, </a:t>
            </a:r>
            <a:r>
              <a:rPr lang="ru-RU" sz="1200" b="1" dirty="0" err="1" smtClean="0">
                <a:latin typeface="e-Ukraine Light" pitchFamily="50" charset="-52"/>
              </a:rPr>
              <a:t>ні</a:t>
            </a:r>
            <a:r>
              <a:rPr lang="ru-RU" sz="1200" b="1" dirty="0" smtClean="0">
                <a:latin typeface="e-Ukraine Light" pitchFamily="50" charset="-52"/>
              </a:rPr>
              <a:t> в 2024 </a:t>
            </a:r>
            <a:r>
              <a:rPr lang="ru-RU" sz="1200" b="1" dirty="0" err="1" smtClean="0">
                <a:latin typeface="e-Ukraine Light" pitchFamily="50" charset="-52"/>
              </a:rPr>
              <a:t>році</a:t>
            </a:r>
            <a:r>
              <a:rPr lang="ru-RU" sz="1200" b="1" dirty="0" smtClean="0">
                <a:latin typeface="e-Ukraine Light" pitchFamily="50" charset="-52"/>
              </a:rPr>
              <a:t>?</a:t>
            </a:r>
            <a:r>
              <a:rPr lang="ru-RU" sz="1200" dirty="0" smtClean="0">
                <a:latin typeface="e-Ukraine Light" pitchFamily="50" charset="-52"/>
              </a:rPr>
              <a:t>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У </a:t>
            </a:r>
            <a:r>
              <a:rPr lang="ru-RU" sz="1200" dirty="0" err="1" smtClean="0">
                <a:latin typeface="e-Ukraine Light" pitchFamily="50" charset="-52"/>
              </a:rPr>
              <a:t>вказаній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ситуації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орендна</a:t>
            </a:r>
            <a:r>
              <a:rPr lang="ru-RU" sz="1200" dirty="0" smtClean="0">
                <a:latin typeface="e-Ukraine Light" pitchFamily="50" charset="-52"/>
              </a:rPr>
              <a:t> плата, за </a:t>
            </a:r>
            <a:r>
              <a:rPr lang="ru-RU" sz="1200" dirty="0" err="1" smtClean="0">
                <a:latin typeface="e-Ukraine Light" pitchFamily="50" charset="-52"/>
              </a:rPr>
              <a:t>умовами</a:t>
            </a:r>
            <a:r>
              <a:rPr lang="ru-RU" sz="1200" dirty="0" smtClean="0">
                <a:latin typeface="e-Ukraine Light" pitchFamily="50" charset="-52"/>
              </a:rPr>
              <a:t> договору </a:t>
            </a:r>
            <a:r>
              <a:rPr lang="ru-RU" sz="1200" dirty="0" err="1" smtClean="0">
                <a:latin typeface="e-Ukraine Light" pitchFamily="50" charset="-52"/>
              </a:rPr>
              <a:t>оренди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земельної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ділянки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сплачена</a:t>
            </a: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листопаді</a:t>
            </a:r>
            <a:r>
              <a:rPr lang="ru-RU" sz="1200" dirty="0" smtClean="0">
                <a:latin typeface="e-Ukraine Light" pitchFamily="50" charset="-52"/>
              </a:rPr>
              <a:t> 2023 року наперед в </a:t>
            </a:r>
            <a:r>
              <a:rPr lang="ru-RU" sz="1200" dirty="0" err="1" smtClean="0">
                <a:latin typeface="e-Ukraine Light" pitchFamily="50" charset="-52"/>
              </a:rPr>
              <a:t>цілому</a:t>
            </a:r>
            <a:r>
              <a:rPr lang="ru-RU" sz="1200" dirty="0" smtClean="0">
                <a:latin typeface="e-Ukraine Light" pitchFamily="50" charset="-52"/>
              </a:rPr>
              <a:t> за 7 </a:t>
            </a:r>
            <a:r>
              <a:rPr lang="ru-RU" sz="1200" dirty="0" err="1" smtClean="0">
                <a:latin typeface="e-Ukraine Light" pitchFamily="50" charset="-52"/>
              </a:rPr>
              <a:t>років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</a:t>
            </a:r>
            <a:r>
              <a:rPr lang="ru-RU" sz="1200" dirty="0" smtClean="0">
                <a:latin typeface="e-Ukraine Light" pitchFamily="50" charset="-52"/>
              </a:rPr>
              <a:t> тому </a:t>
            </a:r>
            <a:r>
              <a:rPr lang="ru-RU" sz="1200" dirty="0" err="1" smtClean="0">
                <a:latin typeface="e-Ukraine Light" pitchFamily="50" charset="-52"/>
              </a:rPr>
              <a:t>платник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зобов’язаний</a:t>
            </a:r>
            <a:r>
              <a:rPr lang="ru-RU" sz="1200" dirty="0" smtClean="0">
                <a:latin typeface="e-Ukraine Light" pitchFamily="50" charset="-52"/>
              </a:rPr>
              <a:t> буде подати </a:t>
            </a:r>
            <a:r>
              <a:rPr lang="ru-RU" sz="1200" dirty="0" err="1" smtClean="0">
                <a:latin typeface="e-Ukraine Light" pitchFamily="50" charset="-52"/>
              </a:rPr>
              <a:t>уточнюючий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розрахунок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орендної</a:t>
            </a:r>
            <a:r>
              <a:rPr lang="ru-RU" sz="1200" dirty="0" smtClean="0">
                <a:latin typeface="e-Ukraine Light" pitchFamily="50" charset="-52"/>
              </a:rPr>
              <a:t> плати за землю на 2023 </a:t>
            </a:r>
            <a:r>
              <a:rPr lang="ru-RU" sz="1200" dirty="0" err="1" smtClean="0">
                <a:latin typeface="e-Ukraine Light" pitchFamily="50" charset="-52"/>
              </a:rPr>
              <a:t>рік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відобразити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нарахування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сум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орендної</a:t>
            </a:r>
            <a:r>
              <a:rPr lang="ru-RU" sz="1200" dirty="0" smtClean="0">
                <a:latin typeface="e-Ukraine Light" pitchFamily="50" charset="-52"/>
              </a:rPr>
              <a:t> плати за листопад 2023 року та </a:t>
            </a:r>
            <a:r>
              <a:rPr lang="ru-RU" sz="1200" dirty="0" err="1" smtClean="0">
                <a:latin typeface="e-Ukraine Light" pitchFamily="50" charset="-52"/>
              </a:rPr>
              <a:t>січень</a:t>
            </a:r>
            <a:r>
              <a:rPr lang="ru-RU" sz="1200" dirty="0" smtClean="0">
                <a:latin typeface="e-Ukraine Light" pitchFamily="50" charset="-52"/>
              </a:rPr>
              <a:t> 2023 року </a:t>
            </a:r>
            <a:r>
              <a:rPr lang="ru-RU" sz="1200" dirty="0" err="1" smtClean="0">
                <a:latin typeface="e-Ukraine Light" pitchFamily="50" charset="-52"/>
              </a:rPr>
              <a:t>і</a:t>
            </a:r>
            <a:r>
              <a:rPr lang="ru-RU" sz="1200" dirty="0" smtClean="0">
                <a:latin typeface="e-Ukraine Light" pitchFamily="50" charset="-52"/>
              </a:rPr>
              <a:t> в </a:t>
            </a:r>
            <a:r>
              <a:rPr lang="ru-RU" sz="1200" dirty="0" err="1" smtClean="0">
                <a:latin typeface="e-Ukraine Light" pitchFamily="50" charset="-52"/>
              </a:rPr>
              <a:t>подальшому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декларувати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зобов’язання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цього</a:t>
            </a:r>
            <a:r>
              <a:rPr lang="ru-RU" sz="1200" dirty="0" smtClean="0">
                <a:latin typeface="e-Ukraine Light" pitchFamily="50" charset="-52"/>
              </a:rPr>
              <a:t> платежу </a:t>
            </a:r>
            <a:r>
              <a:rPr lang="ru-RU" sz="1200" dirty="0" err="1" smtClean="0">
                <a:latin typeface="e-Ukraine Light" pitchFamily="50" charset="-52"/>
              </a:rPr>
              <a:t>протягом</a:t>
            </a:r>
            <a:r>
              <a:rPr lang="ru-RU" sz="1200" dirty="0" smtClean="0">
                <a:latin typeface="e-Ukraine Light" pitchFamily="50" charset="-52"/>
              </a:rPr>
              <a:t> 7 </a:t>
            </a:r>
            <a:r>
              <a:rPr lang="ru-RU" sz="1200" dirty="0" err="1" smtClean="0">
                <a:latin typeface="e-Ukraine Light" pitchFamily="50" charset="-52"/>
              </a:rPr>
              <a:t>років</a:t>
            </a:r>
            <a:r>
              <a:rPr lang="ru-RU" sz="1200" dirty="0" smtClean="0">
                <a:latin typeface="e-Ukraine Light" pitchFamily="50" charset="-52"/>
              </a:rPr>
              <a:t>. За результатами такого </a:t>
            </a:r>
            <a:r>
              <a:rPr lang="ru-RU" sz="1200" dirty="0" err="1" smtClean="0">
                <a:latin typeface="e-Ukraine Light" pitchFamily="50" charset="-52"/>
              </a:rPr>
              <a:t>декларування</a:t>
            </a:r>
            <a:r>
              <a:rPr lang="ru-RU" sz="1200" dirty="0" smtClean="0">
                <a:latin typeface="e-Ukraine Light" pitchFamily="50" charset="-52"/>
              </a:rPr>
              <a:t> в </a:t>
            </a:r>
            <a:r>
              <a:rPr lang="ru-RU" sz="1200" dirty="0" err="1" smtClean="0">
                <a:latin typeface="e-Ukraine Light" pitchFamily="50" charset="-52"/>
              </a:rPr>
              <a:t>нього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виникатимуть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щомісячно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податкові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зобов’язання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цього</a:t>
            </a:r>
            <a:r>
              <a:rPr lang="ru-RU" sz="1200" dirty="0" smtClean="0">
                <a:latin typeface="e-Ukraine Light" pitchFamily="50" charset="-52"/>
              </a:rPr>
              <a:t> платежу.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Тому, у </a:t>
            </a:r>
            <a:r>
              <a:rPr lang="ru-RU" sz="1200" dirty="0" err="1" smtClean="0">
                <a:latin typeface="e-Ukraine Light" pitchFamily="50" charset="-52"/>
              </a:rPr>
              <a:t>вказаній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ситуації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враховуючи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перенесення</a:t>
            </a:r>
            <a:r>
              <a:rPr lang="ru-RU" sz="1200" dirty="0" smtClean="0">
                <a:latin typeface="e-Ukraine Light" pitchFamily="50" charset="-52"/>
              </a:rPr>
              <a:t> граничного </a:t>
            </a:r>
            <a:r>
              <a:rPr lang="ru-RU" sz="1200" dirty="0" err="1" smtClean="0">
                <a:latin typeface="e-Ukraine Light" pitchFamily="50" charset="-52"/>
              </a:rPr>
              <a:t>терміну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сплати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податкових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зобов’язань</a:t>
            </a:r>
            <a:r>
              <a:rPr lang="ru-RU" sz="1200" dirty="0" smtClean="0">
                <a:latin typeface="e-Ukraine Light" pitchFamily="50" charset="-52"/>
              </a:rPr>
              <a:t> за листопад 2023 року на 02 </a:t>
            </a:r>
            <a:r>
              <a:rPr lang="ru-RU" sz="1200" dirty="0" err="1" smtClean="0">
                <a:latin typeface="e-Ukraine Light" pitchFamily="50" charset="-52"/>
              </a:rPr>
              <a:t>січня</a:t>
            </a:r>
            <a:r>
              <a:rPr lang="ru-RU" sz="1200" dirty="0" smtClean="0">
                <a:latin typeface="e-Ukraine Light" pitchFamily="50" charset="-52"/>
              </a:rPr>
              <a:t> 2024 року, </a:t>
            </a:r>
            <a:r>
              <a:rPr lang="ru-RU" sz="1200" dirty="0" err="1" smtClean="0">
                <a:latin typeface="e-Ukraine Light" pitchFamily="50" charset="-52"/>
              </a:rPr>
              <a:t>суми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орендної</a:t>
            </a:r>
            <a:r>
              <a:rPr lang="ru-RU" sz="1200" dirty="0" smtClean="0">
                <a:latin typeface="e-Ukraine Light" pitchFamily="50" charset="-52"/>
              </a:rPr>
              <a:t> плати, </a:t>
            </a:r>
            <a:r>
              <a:rPr lang="ru-RU" sz="1200" dirty="0" err="1" smtClean="0">
                <a:latin typeface="e-Ukraine Light" pitchFamily="50" charset="-52"/>
              </a:rPr>
              <a:t>сплачені</a:t>
            </a:r>
            <a:r>
              <a:rPr lang="ru-RU" sz="1200" dirty="0" smtClean="0">
                <a:latin typeface="e-Ukraine Light" pitchFamily="50" charset="-52"/>
              </a:rPr>
              <a:t> в </a:t>
            </a:r>
            <a:r>
              <a:rPr lang="ru-RU" sz="1200" dirty="0" err="1" smtClean="0">
                <a:latin typeface="e-Ukraine Light" pitchFamily="50" charset="-52"/>
              </a:rPr>
              <a:t>листопаді</a:t>
            </a:r>
            <a:r>
              <a:rPr lang="ru-RU" sz="1200" dirty="0" smtClean="0">
                <a:latin typeface="e-Ukraine Light" pitchFamily="50" charset="-52"/>
              </a:rPr>
              <a:t> 2023 року, в </a:t>
            </a:r>
            <a:r>
              <a:rPr lang="ru-RU" sz="1200" dirty="0" err="1" smtClean="0">
                <a:latin typeface="e-Ukraine Light" pitchFamily="50" charset="-52"/>
              </a:rPr>
              <a:t>подальшому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можуть</a:t>
            </a:r>
            <a:r>
              <a:rPr lang="ru-RU" sz="1200" dirty="0" smtClean="0">
                <a:latin typeface="e-Ukraine Light" pitchFamily="50" charset="-52"/>
              </a:rPr>
              <a:t> бути </a:t>
            </a:r>
            <a:r>
              <a:rPr lang="ru-RU" sz="1200" dirty="0" err="1" smtClean="0">
                <a:latin typeface="e-Ukraine Light" pitchFamily="50" charset="-52"/>
              </a:rPr>
              <a:t>враховані</a:t>
            </a:r>
            <a:r>
              <a:rPr lang="ru-RU" sz="1200" dirty="0" smtClean="0">
                <a:latin typeface="e-Ukraine Light" pitchFamily="50" charset="-52"/>
              </a:rPr>
              <a:t> при </a:t>
            </a:r>
            <a:r>
              <a:rPr lang="ru-RU" sz="1200" dirty="0" err="1" smtClean="0">
                <a:latin typeface="e-Ukraine Light" pitchFamily="50" charset="-52"/>
              </a:rPr>
              <a:t>розрахунку</a:t>
            </a:r>
            <a:r>
              <a:rPr lang="ru-RU" sz="1200" dirty="0" smtClean="0">
                <a:latin typeface="e-Ukraine Light" pitchFamily="50" charset="-52"/>
              </a:rPr>
              <a:t> МПЗ </a:t>
            </a:r>
            <a:r>
              <a:rPr lang="ru-RU" sz="1200" dirty="0" err="1" smtClean="0">
                <a:latin typeface="e-Ukraine Light" pitchFamily="50" charset="-52"/>
              </a:rPr>
              <a:t>починаючи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звітного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періоду</a:t>
            </a:r>
            <a:r>
              <a:rPr lang="ru-RU" sz="1200" dirty="0" smtClean="0">
                <a:latin typeface="e-Ukraine Light" pitchFamily="50" charset="-52"/>
              </a:rPr>
              <a:t> 2024 </a:t>
            </a:r>
            <a:r>
              <a:rPr lang="ru-RU" sz="1200" dirty="0" err="1" smtClean="0">
                <a:latin typeface="e-Ukraine Light" pitchFamily="50" charset="-52"/>
              </a:rPr>
              <a:t>рік</a:t>
            </a:r>
            <a:r>
              <a:rPr lang="ru-RU" sz="1200" dirty="0" smtClean="0">
                <a:latin typeface="e-Ukraine Light" pitchFamily="50" charset="-52"/>
              </a:rPr>
              <a:t> та в </a:t>
            </a:r>
            <a:r>
              <a:rPr lang="ru-RU" sz="1200" dirty="0" err="1" smtClean="0">
                <a:latin typeface="e-Ukraine Light" pitchFamily="50" charset="-52"/>
              </a:rPr>
              <a:t>майбутніх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періодах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</a:t>
            </a:r>
            <a:r>
              <a:rPr lang="ru-RU" sz="1200" dirty="0" smtClean="0">
                <a:latin typeface="e-Ukraine Light" pitchFamily="50" charset="-52"/>
              </a:rPr>
              <a:t> межах </a:t>
            </a:r>
            <a:r>
              <a:rPr lang="ru-RU" sz="1200" dirty="0" err="1" smtClean="0">
                <a:latin typeface="e-Ukraine Light" pitchFamily="50" charset="-52"/>
              </a:rPr>
              <a:t>нарахованих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сум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податків</a:t>
            </a:r>
            <a:r>
              <a:rPr lang="ru-RU" sz="1200" dirty="0" smtClean="0">
                <a:latin typeface="e-Ukraine Light" pitchFamily="50" charset="-52"/>
              </a:rPr>
              <a:t> за </a:t>
            </a:r>
            <a:r>
              <a:rPr lang="ru-RU" sz="1200" dirty="0" err="1" smtClean="0">
                <a:latin typeface="e-Ukraine Light" pitchFamily="50" charset="-52"/>
              </a:rPr>
              <a:t>відповідний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звітний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період</a:t>
            </a:r>
            <a:r>
              <a:rPr lang="ru-RU" sz="12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200" b="1" dirty="0" smtClean="0">
                <a:latin typeface="e-Ukraine Light" pitchFamily="50" charset="-52"/>
              </a:rPr>
              <a:t>8. </a:t>
            </a:r>
            <a:r>
              <a:rPr lang="ru-RU" sz="1200" b="1" dirty="0" err="1" smtClean="0">
                <a:latin typeface="e-Ukraine Light" pitchFamily="50" charset="-52"/>
              </a:rPr>
              <a:t>Чи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вірно</a:t>
            </a:r>
            <a:r>
              <a:rPr lang="ru-RU" sz="1200" b="1" dirty="0" smtClean="0">
                <a:latin typeface="e-Ukraine Light" pitchFamily="50" charset="-52"/>
              </a:rPr>
              <a:t>, </a:t>
            </a:r>
            <a:r>
              <a:rPr lang="ru-RU" sz="1200" b="1" dirty="0" err="1" smtClean="0">
                <a:latin typeface="e-Ukraine Light" pitchFamily="50" charset="-52"/>
              </a:rPr>
              <a:t>що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аванси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сплачені</a:t>
            </a:r>
            <a:r>
              <a:rPr lang="ru-RU" sz="1200" b="1" dirty="0" smtClean="0">
                <a:latin typeface="e-Ukraine Light" pitchFamily="50" charset="-52"/>
              </a:rPr>
              <a:t> в </a:t>
            </a:r>
            <a:r>
              <a:rPr lang="ru-RU" sz="1200" b="1" dirty="0" err="1" smtClean="0">
                <a:latin typeface="e-Ukraine Light" pitchFamily="50" charset="-52"/>
              </a:rPr>
              <a:t>попередньому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році</a:t>
            </a:r>
            <a:r>
              <a:rPr lang="ru-RU" sz="1200" b="1" dirty="0" smtClean="0">
                <a:latin typeface="e-Ukraine Light" pitchFamily="50" charset="-52"/>
              </a:rPr>
              <a:t>, </a:t>
            </a:r>
            <a:r>
              <a:rPr lang="ru-RU" sz="1200" b="1" dirty="0" err="1" smtClean="0">
                <a:latin typeface="e-Ukraine Light" pitchFamily="50" charset="-52"/>
              </a:rPr>
              <a:t>в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даному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випадку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в</a:t>
            </a:r>
            <a:r>
              <a:rPr lang="ru-RU" sz="1200" b="1" dirty="0" smtClean="0">
                <a:latin typeface="e-Ukraine Light" pitchFamily="50" charset="-52"/>
              </a:rPr>
              <a:t> 2021 </a:t>
            </a:r>
            <a:r>
              <a:rPr lang="ru-RU" sz="1200" b="1" dirty="0" err="1" smtClean="0">
                <a:latin typeface="e-Ukraine Light" pitchFamily="50" charset="-52"/>
              </a:rPr>
              <a:t>році</a:t>
            </a:r>
            <a:r>
              <a:rPr lang="ru-RU" sz="1200" b="1" dirty="0" smtClean="0">
                <a:latin typeface="e-Ukraine Light" pitchFamily="50" charset="-52"/>
              </a:rPr>
              <a:t>, </a:t>
            </a:r>
            <a:r>
              <a:rPr lang="ru-RU" sz="1200" b="1" dirty="0" err="1" smtClean="0">
                <a:latin typeface="e-Ukraine Light" pitchFamily="50" charset="-52"/>
              </a:rPr>
              <a:t>агровиробник</a:t>
            </a:r>
            <a:r>
              <a:rPr lang="ru-RU" sz="1200" b="1" dirty="0" smtClean="0">
                <a:latin typeface="e-Ukraine Light" pitchFamily="50" charset="-52"/>
              </a:rPr>
              <a:t>, </a:t>
            </a:r>
            <a:r>
              <a:rPr lang="ru-RU" sz="1200" b="1" dirty="0" err="1" smtClean="0">
                <a:latin typeface="e-Ukraine Light" pitchFamily="50" charset="-52"/>
              </a:rPr>
              <a:t>відповідно</a:t>
            </a:r>
            <a:r>
              <a:rPr lang="ru-RU" sz="1200" b="1" dirty="0" smtClean="0">
                <a:latin typeface="e-Ukraine Light" pitchFamily="50" charset="-52"/>
              </a:rPr>
              <a:t> до </a:t>
            </a:r>
            <a:r>
              <a:rPr lang="ru-RU" sz="1200" b="1" dirty="0" err="1" smtClean="0">
                <a:latin typeface="e-Ukraine Light" pitchFamily="50" charset="-52"/>
              </a:rPr>
              <a:t>вимог</a:t>
            </a:r>
            <a:r>
              <a:rPr lang="ru-RU" sz="1200" b="1" dirty="0" smtClean="0">
                <a:latin typeface="e-Ukraine Light" pitchFamily="50" charset="-52"/>
              </a:rPr>
              <a:t> чинного </a:t>
            </a:r>
            <a:r>
              <a:rPr lang="ru-RU" sz="1200" b="1" dirty="0" err="1" smtClean="0">
                <a:latin typeface="e-Ukraine Light" pitchFamily="50" charset="-52"/>
              </a:rPr>
              <a:t>законодавства</a:t>
            </a:r>
            <a:r>
              <a:rPr lang="ru-RU" sz="1200" b="1" dirty="0" smtClean="0">
                <a:latin typeface="e-Ukraine Light" pitchFamily="50" charset="-52"/>
              </a:rPr>
              <a:t>, </a:t>
            </a:r>
            <a:r>
              <a:rPr lang="ru-RU" sz="1200" b="1" dirty="0" err="1" smtClean="0">
                <a:latin typeface="e-Ukraine Light" pitchFamily="50" charset="-52"/>
              </a:rPr>
              <a:t>має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законне</a:t>
            </a:r>
            <a:r>
              <a:rPr lang="ru-RU" sz="1200" b="1" dirty="0" smtClean="0">
                <a:latin typeface="e-Ukraine Light" pitchFamily="50" charset="-52"/>
              </a:rPr>
              <a:t> право </a:t>
            </a:r>
            <a:r>
              <a:rPr lang="ru-RU" sz="1200" b="1" dirty="0" err="1" smtClean="0">
                <a:latin typeface="e-Ukraine Light" pitchFamily="50" charset="-52"/>
              </a:rPr>
              <a:t>зарахувати</a:t>
            </a:r>
            <a:r>
              <a:rPr lang="ru-RU" sz="1200" b="1" dirty="0" smtClean="0">
                <a:latin typeface="e-Ukraine Light" pitchFamily="50" charset="-52"/>
              </a:rPr>
              <a:t> у </a:t>
            </a:r>
            <a:r>
              <a:rPr lang="ru-RU" sz="1200" b="1" dirty="0" err="1" smtClean="0">
                <a:latin typeface="e-Ukraine Light" pitchFamily="50" charset="-52"/>
              </a:rPr>
              <a:t>зменшення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загального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мінімального</a:t>
            </a:r>
            <a:endParaRPr lang="ru-RU" sz="1200" dirty="0" smtClean="0">
              <a:latin typeface="e-Ukraine Light" pitchFamily="50" charset="-52"/>
            </a:endParaRPr>
          </a:p>
          <a:p>
            <a:pPr algn="just"/>
            <a:endParaRPr lang="ru-RU" sz="1200" dirty="0">
              <a:latin typeface="e-Ukraine Light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9076" y="138485"/>
            <a:ext cx="459104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e-Ukraine Light" pitchFamily="50" charset="-52"/>
              </a:rPr>
              <a:t>З </a:t>
            </a:r>
            <a:r>
              <a:rPr lang="ru-RU" sz="1200" dirty="0" err="1" smtClean="0">
                <a:latin typeface="e-Ukraine Light" pitchFamily="50" charset="-52"/>
              </a:rPr>
              <a:t>огляду</a:t>
            </a:r>
            <a:r>
              <a:rPr lang="ru-RU" sz="1200" dirty="0" smtClean="0">
                <a:latin typeface="e-Ukraine Light" pitchFamily="50" charset="-52"/>
              </a:rPr>
              <a:t> на те, </a:t>
            </a:r>
            <a:r>
              <a:rPr lang="ru-RU" sz="1200" dirty="0" err="1" smtClean="0">
                <a:latin typeface="e-Ukraine Light" pitchFamily="50" charset="-52"/>
              </a:rPr>
              <a:t>що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додатки</a:t>
            </a:r>
            <a:r>
              <a:rPr lang="ru-RU" sz="1200" dirty="0" smtClean="0">
                <a:latin typeface="e-Ukraine Light" pitchFamily="50" charset="-52"/>
              </a:rPr>
              <a:t> до </a:t>
            </a:r>
            <a:r>
              <a:rPr lang="ru-RU" sz="1200" dirty="0" err="1" smtClean="0">
                <a:latin typeface="e-Ukraine Light" pitchFamily="50" charset="-52"/>
              </a:rPr>
              <a:t>декларації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є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невід’ємною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частиною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декларації</a:t>
            </a:r>
            <a:r>
              <a:rPr lang="ru-RU" sz="1200" dirty="0" smtClean="0">
                <a:latin typeface="e-Ukraine Light" pitchFamily="50" charset="-52"/>
              </a:rPr>
              <a:t>, у </a:t>
            </a:r>
            <a:r>
              <a:rPr lang="ru-RU" sz="1200" dirty="0" err="1" smtClean="0">
                <a:latin typeface="e-Ukraine Light" pitchFamily="50" charset="-52"/>
              </a:rPr>
              <a:t>разі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виявлення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попередніх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періодах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помилок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які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вплинули</a:t>
            </a:r>
            <a:r>
              <a:rPr lang="ru-RU" sz="1200" dirty="0" smtClean="0">
                <a:latin typeface="e-Ukraine Light" pitchFamily="50" charset="-52"/>
              </a:rPr>
              <a:t> на </a:t>
            </a:r>
            <a:r>
              <a:rPr lang="ru-RU" sz="1200" dirty="0" err="1" smtClean="0">
                <a:latin typeface="e-Ukraine Light" pitchFamily="50" charset="-52"/>
              </a:rPr>
              <a:t>заниження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розрахунку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значення</a:t>
            </a:r>
            <a:r>
              <a:rPr lang="ru-RU" sz="1200" dirty="0" smtClean="0">
                <a:latin typeface="e-Ukraine Light" pitchFamily="50" charset="-52"/>
              </a:rPr>
              <a:t> МПЗ </a:t>
            </a:r>
            <a:r>
              <a:rPr lang="ru-RU" sz="1200" dirty="0" err="1" smtClean="0">
                <a:latin typeface="e-Ukraine Light" pitchFamily="50" charset="-52"/>
              </a:rPr>
              <a:t>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відповідно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єдиного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податку</a:t>
            </a:r>
            <a:r>
              <a:rPr lang="ru-RU" sz="1200" dirty="0" smtClean="0">
                <a:latin typeface="e-Ukraine Light" pitchFamily="50" charset="-52"/>
              </a:rPr>
              <a:t> до </a:t>
            </a:r>
            <a:r>
              <a:rPr lang="ru-RU" sz="1200" dirty="0" err="1" smtClean="0">
                <a:latin typeface="e-Ukraine Light" pitchFamily="50" charset="-52"/>
              </a:rPr>
              <a:t>сплати</a:t>
            </a:r>
            <a:r>
              <a:rPr lang="ru-RU" sz="1200" dirty="0" smtClean="0">
                <a:latin typeface="e-Ukraine Light" pitchFamily="50" charset="-52"/>
              </a:rPr>
              <a:t>,  </a:t>
            </a:r>
            <a:r>
              <a:rPr lang="ru-RU" sz="1200" dirty="0" err="1" smtClean="0">
                <a:latin typeface="e-Ukraine Light" pitchFamily="50" charset="-52"/>
              </a:rPr>
              <a:t>платник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може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скористатися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своїм</a:t>
            </a:r>
            <a:r>
              <a:rPr lang="ru-RU" sz="1200" dirty="0" smtClean="0">
                <a:latin typeface="e-Ukraine Light" pitchFamily="50" charset="-52"/>
              </a:rPr>
              <a:t> правом у рамках ст.50 Кодексу та </a:t>
            </a:r>
            <a:r>
              <a:rPr lang="ru-RU" sz="1200" dirty="0" err="1" smtClean="0">
                <a:latin typeface="e-Ukraine Light" pitchFamily="50" charset="-52"/>
              </a:rPr>
              <a:t>уточнити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податкові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зобов’язання</a:t>
            </a:r>
            <a:r>
              <a:rPr lang="ru-RU" sz="1200" dirty="0" smtClean="0">
                <a:latin typeface="e-Ukraine Light" pitchFamily="50" charset="-52"/>
              </a:rPr>
              <a:t>. При </a:t>
            </a:r>
            <a:r>
              <a:rPr lang="ru-RU" sz="1200" dirty="0" err="1" smtClean="0">
                <a:latin typeface="e-Ukraine Light" pitchFamily="50" charset="-52"/>
              </a:rPr>
              <a:t>цьому</a:t>
            </a:r>
            <a:r>
              <a:rPr lang="ru-RU" sz="1200" dirty="0" smtClean="0">
                <a:latin typeface="e-Ukraine Light" pitchFamily="50" charset="-52"/>
              </a:rPr>
              <a:t>, у </a:t>
            </a:r>
            <a:r>
              <a:rPr lang="ru-RU" sz="1200" dirty="0" err="1" smtClean="0">
                <a:latin typeface="e-Ukraine Light" pitchFamily="50" charset="-52"/>
              </a:rPr>
              <a:t>разі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виявлення</a:t>
            </a:r>
            <a:r>
              <a:rPr lang="ru-RU" sz="1200" dirty="0" smtClean="0">
                <a:latin typeface="e-Ukraine Light" pitchFamily="50" charset="-52"/>
              </a:rPr>
              <a:t> таких </a:t>
            </a:r>
            <a:r>
              <a:rPr lang="ru-RU" sz="1200" dirty="0" err="1" smtClean="0">
                <a:latin typeface="e-Ukraine Light" pitchFamily="50" charset="-52"/>
              </a:rPr>
              <a:t>обставин</a:t>
            </a:r>
            <a:r>
              <a:rPr lang="ru-RU" sz="1200" dirty="0" smtClean="0">
                <a:latin typeface="e-Ukraine Light" pitchFamily="50" charset="-52"/>
              </a:rPr>
              <a:t>, сума </a:t>
            </a:r>
            <a:r>
              <a:rPr lang="ru-RU" sz="1200" dirty="0" err="1" smtClean="0">
                <a:latin typeface="e-Ukraine Light" pitchFamily="50" charset="-52"/>
              </a:rPr>
              <a:t>грошових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зобов'язань</a:t>
            </a:r>
            <a:r>
              <a:rPr lang="ru-RU" sz="1200" dirty="0" smtClean="0">
                <a:latin typeface="e-Ukraine Light" pitchFamily="50" charset="-52"/>
              </a:rPr>
              <a:t> буде </a:t>
            </a:r>
            <a:r>
              <a:rPr lang="ru-RU" sz="1200" dirty="0" err="1" smtClean="0">
                <a:latin typeface="e-Ukraine Light" pitchFamily="50" charset="-52"/>
              </a:rPr>
              <a:t>визначатися</a:t>
            </a:r>
            <a:r>
              <a:rPr lang="ru-RU" sz="1200" dirty="0" smtClean="0">
                <a:latin typeface="e-Ukraine Light" pitchFamily="50" charset="-52"/>
              </a:rPr>
              <a:t> таким </a:t>
            </a:r>
            <a:r>
              <a:rPr lang="ru-RU" sz="1200" dirty="0" err="1" smtClean="0">
                <a:latin typeface="e-Ukraine Light" pitchFamily="50" charset="-52"/>
              </a:rPr>
              <a:t>контролюючим</a:t>
            </a:r>
            <a:r>
              <a:rPr lang="ru-RU" sz="1200" dirty="0" smtClean="0">
                <a:latin typeface="e-Ukraine Light" pitchFamily="50" charset="-52"/>
              </a:rPr>
              <a:t> органом </a:t>
            </a:r>
            <a:r>
              <a:rPr lang="ru-RU" sz="1200" dirty="0" err="1" smtClean="0">
                <a:latin typeface="e-Ukraine Light" pitchFamily="50" charset="-52"/>
              </a:rPr>
              <a:t>самостійно</a:t>
            </a:r>
            <a:r>
              <a:rPr lang="ru-RU" sz="1200" dirty="0" smtClean="0">
                <a:latin typeface="e-Ukraine Light" pitchFamily="50" charset="-52"/>
              </a:rPr>
              <a:t> (пункт 54.3 </a:t>
            </a:r>
            <a:r>
              <a:rPr lang="ru-RU" sz="1200" dirty="0" err="1" smtClean="0">
                <a:latin typeface="e-Ukraine Light" pitchFamily="50" charset="-52"/>
              </a:rPr>
              <a:t>статті</a:t>
            </a:r>
            <a:r>
              <a:rPr lang="ru-RU" sz="1200" dirty="0" smtClean="0">
                <a:latin typeface="e-Ukraine Light" pitchFamily="50" charset="-52"/>
              </a:rPr>
              <a:t>  54 Кодексу). </a:t>
            </a:r>
          </a:p>
          <a:p>
            <a:pPr algn="just"/>
            <a:r>
              <a:rPr lang="ru-RU" sz="1200" b="1" dirty="0" smtClean="0">
                <a:latin typeface="e-Ukraine Light" pitchFamily="50" charset="-52"/>
              </a:rPr>
              <a:t>5. </a:t>
            </a:r>
            <a:r>
              <a:rPr lang="ru-RU" sz="1200" b="1" dirty="0" err="1" smtClean="0">
                <a:latin typeface="e-Ukraine Light" pitchFamily="50" charset="-52"/>
              </a:rPr>
              <a:t>Сплата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орендної</a:t>
            </a:r>
            <a:r>
              <a:rPr lang="ru-RU" sz="1200" b="1" dirty="0" smtClean="0">
                <a:latin typeface="e-Ukraine Light" pitchFamily="50" charset="-52"/>
              </a:rPr>
              <a:t> плати за </a:t>
            </a:r>
            <a:r>
              <a:rPr lang="ru-RU" sz="1200" b="1" dirty="0" err="1" smtClean="0">
                <a:latin typeface="e-Ukraine Light" pitchFamily="50" charset="-52"/>
              </a:rPr>
              <a:t>державні</a:t>
            </a:r>
            <a:r>
              <a:rPr lang="ru-RU" sz="1200" b="1" dirty="0" smtClean="0">
                <a:latin typeface="e-Ukraine Light" pitchFamily="50" charset="-52"/>
              </a:rPr>
              <a:t> та </a:t>
            </a:r>
            <a:r>
              <a:rPr lang="ru-RU" sz="1200" b="1" dirty="0" err="1" smtClean="0">
                <a:latin typeface="e-Ukraine Light" pitchFamily="50" charset="-52"/>
              </a:rPr>
              <a:t>комунальні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землі</a:t>
            </a:r>
            <a:r>
              <a:rPr lang="ru-RU" sz="1200" b="1" dirty="0" smtClean="0">
                <a:latin typeface="e-Ukraine Light" pitchFamily="50" charset="-52"/>
              </a:rPr>
              <a:t> за листопад 2023 року </a:t>
            </a:r>
            <a:r>
              <a:rPr lang="ru-RU" sz="1200" b="1" dirty="0" err="1" smtClean="0">
                <a:latin typeface="e-Ukraine Light" pitchFamily="50" charset="-52"/>
              </a:rPr>
              <a:t>має</a:t>
            </a:r>
            <a:r>
              <a:rPr lang="ru-RU" sz="1200" b="1" dirty="0" smtClean="0">
                <a:latin typeface="e-Ukraine Light" pitchFamily="50" charset="-52"/>
              </a:rPr>
              <a:t> бути 02 </a:t>
            </a:r>
            <a:r>
              <a:rPr lang="ru-RU" sz="1200" b="1" dirty="0" err="1" smtClean="0">
                <a:latin typeface="e-Ukraine Light" pitchFamily="50" charset="-52"/>
              </a:rPr>
              <a:t>січня</a:t>
            </a:r>
            <a:r>
              <a:rPr lang="ru-RU" sz="1200" b="1" dirty="0" smtClean="0">
                <a:latin typeface="e-Ukraine Light" pitchFamily="50" charset="-52"/>
              </a:rPr>
              <a:t> 2024 року. В </a:t>
            </a:r>
            <a:r>
              <a:rPr lang="ru-RU" sz="1200" b="1" dirty="0" err="1" smtClean="0">
                <a:latin typeface="e-Ukraine Light" pitchFamily="50" charset="-52"/>
              </a:rPr>
              <a:t>який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період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можна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враховувати</a:t>
            </a:r>
            <a:r>
              <a:rPr lang="ru-RU" sz="1200" b="1" dirty="0" smtClean="0">
                <a:latin typeface="e-Ukraine Light" pitchFamily="50" charset="-52"/>
              </a:rPr>
              <a:t> 20% в МПЗ 2023 </a:t>
            </a:r>
            <a:r>
              <a:rPr lang="ru-RU" sz="1200" b="1" dirty="0" err="1" smtClean="0">
                <a:latin typeface="e-Ukraine Light" pitchFamily="50" charset="-52"/>
              </a:rPr>
              <a:t>чи</a:t>
            </a:r>
            <a:r>
              <a:rPr lang="ru-RU" sz="1200" b="1" dirty="0" smtClean="0">
                <a:latin typeface="e-Ukraine Light" pitchFamily="50" charset="-52"/>
              </a:rPr>
              <a:t> 2024 </a:t>
            </a:r>
            <a:r>
              <a:rPr lang="ru-RU" sz="1200" b="1" dirty="0" err="1" smtClean="0">
                <a:latin typeface="e-Ukraine Light" pitchFamily="50" charset="-52"/>
              </a:rPr>
              <a:t>рік</a:t>
            </a:r>
            <a:r>
              <a:rPr lang="ru-RU" sz="1200" b="1" dirty="0" smtClean="0">
                <a:latin typeface="e-Ukraine Light" pitchFamily="50" charset="-52"/>
              </a:rPr>
              <a:t>?</a:t>
            </a:r>
            <a:r>
              <a:rPr lang="ru-RU" sz="1200" dirty="0" smtClean="0">
                <a:latin typeface="e-Ukraine Light" pitchFamily="50" charset="-52"/>
              </a:rPr>
              <a:t>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У </a:t>
            </a:r>
            <a:r>
              <a:rPr lang="ru-RU" sz="1200" dirty="0" err="1" smtClean="0">
                <a:latin typeface="e-Ukraine Light" pitchFamily="50" charset="-52"/>
              </a:rPr>
              <a:t>вказаній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ситуації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орендна</a:t>
            </a:r>
            <a:r>
              <a:rPr lang="ru-RU" sz="1200" dirty="0" smtClean="0">
                <a:latin typeface="e-Ukraine Light" pitchFamily="50" charset="-52"/>
              </a:rPr>
              <a:t> плата за </a:t>
            </a:r>
            <a:r>
              <a:rPr lang="ru-RU" sz="1200" dirty="0" err="1" smtClean="0">
                <a:latin typeface="e-Ukraine Light" pitchFamily="50" charset="-52"/>
              </a:rPr>
              <a:t>державні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комунальні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землі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сплачується</a:t>
            </a:r>
            <a:r>
              <a:rPr lang="ru-RU" sz="1200" dirty="0" smtClean="0">
                <a:latin typeface="e-Ukraine Light" pitchFamily="50" charset="-52"/>
              </a:rPr>
              <a:t> 02 </a:t>
            </a:r>
            <a:r>
              <a:rPr lang="ru-RU" sz="1200" dirty="0" err="1" smtClean="0">
                <a:latin typeface="e-Ukraine Light" pitchFamily="50" charset="-52"/>
              </a:rPr>
              <a:t>січня</a:t>
            </a:r>
            <a:r>
              <a:rPr lang="ru-RU" sz="1200" dirty="0" smtClean="0">
                <a:latin typeface="e-Ukraine Light" pitchFamily="50" charset="-52"/>
              </a:rPr>
              <a:t> 2024 року (за листопад 2023 року) у </a:t>
            </a:r>
            <a:r>
              <a:rPr lang="ru-RU" sz="1200" dirty="0" err="1" smtClean="0">
                <a:latin typeface="e-Ukraine Light" pitchFamily="50" charset="-52"/>
              </a:rPr>
              <a:t>зв’язку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перенесенням</a:t>
            </a:r>
            <a:r>
              <a:rPr lang="ru-RU" sz="1200" dirty="0" smtClean="0">
                <a:latin typeface="e-Ukraine Light" pitchFamily="50" charset="-52"/>
              </a:rPr>
              <a:t> граничного </a:t>
            </a:r>
            <a:r>
              <a:rPr lang="ru-RU" sz="1200" dirty="0" err="1" smtClean="0">
                <a:latin typeface="e-Ukraine Light" pitchFamily="50" charset="-52"/>
              </a:rPr>
              <a:t>терміну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сплати</a:t>
            </a:r>
            <a:r>
              <a:rPr lang="ru-RU" sz="1200" dirty="0" smtClean="0">
                <a:latin typeface="e-Ukraine Light" pitchFamily="50" charset="-52"/>
              </a:rPr>
              <a:t>. Тому </a:t>
            </a:r>
            <a:r>
              <a:rPr lang="ru-RU" sz="1200" dirty="0" err="1" smtClean="0">
                <a:latin typeface="e-Ukraine Light" pitchFamily="50" charset="-52"/>
              </a:rPr>
              <a:t>такі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суми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орендної</a:t>
            </a:r>
            <a:r>
              <a:rPr lang="ru-RU" sz="1200" dirty="0" smtClean="0">
                <a:latin typeface="e-Ukraine Light" pitchFamily="50" charset="-52"/>
              </a:rPr>
              <a:t> плати за </a:t>
            </a:r>
            <a:r>
              <a:rPr lang="ru-RU" sz="1200" dirty="0" err="1" smtClean="0">
                <a:latin typeface="e-Ukraine Light" pitchFamily="50" charset="-52"/>
              </a:rPr>
              <a:t>державні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комунальні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землі</a:t>
            </a:r>
            <a:r>
              <a:rPr lang="ru-RU" sz="1200" dirty="0" smtClean="0">
                <a:latin typeface="e-Ukraine Light" pitchFamily="50" charset="-52"/>
              </a:rPr>
              <a:t> у межах 20 % </a:t>
            </a:r>
            <a:r>
              <a:rPr lang="ru-RU" sz="1200" dirty="0" err="1" smtClean="0">
                <a:latin typeface="e-Ukraine Light" pitchFamily="50" charset="-52"/>
              </a:rPr>
              <a:t>нарахованої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суми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можна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враховувати</a:t>
            </a:r>
            <a:r>
              <a:rPr lang="ru-RU" sz="1200" dirty="0" smtClean="0">
                <a:latin typeface="e-Ukraine Light" pitchFamily="50" charset="-52"/>
              </a:rPr>
              <a:t> при </a:t>
            </a:r>
            <a:r>
              <a:rPr lang="ru-RU" sz="1200" dirty="0" err="1" smtClean="0">
                <a:latin typeface="e-Ukraine Light" pitchFamily="50" charset="-52"/>
              </a:rPr>
              <a:t>розрахунку</a:t>
            </a:r>
            <a:r>
              <a:rPr lang="ru-RU" sz="1200" dirty="0" smtClean="0">
                <a:latin typeface="e-Ukraine Light" pitchFamily="50" charset="-52"/>
              </a:rPr>
              <a:t> МПЗ за 2024 </a:t>
            </a:r>
            <a:r>
              <a:rPr lang="ru-RU" sz="1200" dirty="0" err="1" smtClean="0">
                <a:latin typeface="e-Ukraine Light" pitchFamily="50" charset="-52"/>
              </a:rPr>
              <a:t>рік</a:t>
            </a:r>
            <a:r>
              <a:rPr lang="ru-RU" sz="12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200" b="1" dirty="0" smtClean="0">
                <a:latin typeface="e-Ukraine Light" pitchFamily="50" charset="-52"/>
              </a:rPr>
              <a:t>6. </a:t>
            </a:r>
            <a:r>
              <a:rPr lang="ru-RU" sz="1200" b="1" dirty="0" err="1" smtClean="0">
                <a:latin typeface="e-Ukraine Light" pitchFamily="50" charset="-52"/>
              </a:rPr>
              <a:t>Чи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вірно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розуміємо</a:t>
            </a:r>
            <a:r>
              <a:rPr lang="ru-RU" sz="1200" b="1" dirty="0" smtClean="0">
                <a:latin typeface="e-Ukraine Light" pitchFamily="50" charset="-52"/>
              </a:rPr>
              <a:t>, </a:t>
            </a:r>
            <a:r>
              <a:rPr lang="ru-RU" sz="1200" b="1" dirty="0" err="1" smtClean="0">
                <a:latin typeface="e-Ukraine Light" pitchFamily="50" charset="-52"/>
              </a:rPr>
              <a:t>що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якщо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юридична</a:t>
            </a:r>
            <a:r>
              <a:rPr lang="ru-RU" sz="1200" b="1" dirty="0" smtClean="0">
                <a:latin typeface="e-Ukraine Light" pitchFamily="50" charset="-52"/>
              </a:rPr>
              <a:t> особа </a:t>
            </a:r>
            <a:r>
              <a:rPr lang="ru-RU" sz="1200" b="1" dirty="0" err="1" smtClean="0">
                <a:latin typeface="e-Ukraine Light" pitchFamily="50" charset="-52"/>
              </a:rPr>
              <a:t>платник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єдиного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податку</a:t>
            </a:r>
            <a:r>
              <a:rPr lang="ru-RU" sz="1200" b="1" dirty="0" smtClean="0">
                <a:latin typeface="e-Ukraine Light" pitchFamily="50" charset="-52"/>
              </a:rPr>
              <a:t> 4 </a:t>
            </a:r>
            <a:r>
              <a:rPr lang="ru-RU" sz="1200" b="1" dirty="0" err="1" smtClean="0">
                <a:latin typeface="e-Ukraine Light" pitchFamily="50" charset="-52"/>
              </a:rPr>
              <a:t>група</a:t>
            </a:r>
            <a:r>
              <a:rPr lang="ru-RU" sz="1200" b="1" dirty="0" smtClean="0">
                <a:latin typeface="e-Ukraine Light" pitchFamily="50" charset="-52"/>
              </a:rPr>
              <a:t>, яка </a:t>
            </a:r>
            <a:r>
              <a:rPr lang="ru-RU" sz="1200" b="1" dirty="0" err="1" smtClean="0">
                <a:latin typeface="e-Ukraine Light" pitchFamily="50" charset="-52"/>
              </a:rPr>
              <a:t>має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пільгу</a:t>
            </a:r>
            <a:r>
              <a:rPr lang="ru-RU" sz="1200" b="1" dirty="0" smtClean="0">
                <a:latin typeface="e-Ukraine Light" pitchFamily="50" charset="-52"/>
              </a:rPr>
              <a:t> по </a:t>
            </a:r>
            <a:r>
              <a:rPr lang="ru-RU" sz="1200" b="1" dirty="0" err="1" smtClean="0">
                <a:latin typeface="e-Ukraine Light" pitchFamily="50" charset="-52"/>
              </a:rPr>
              <a:t>єдиному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податку</a:t>
            </a:r>
            <a:r>
              <a:rPr lang="ru-RU" sz="1200" b="1" dirty="0" smtClean="0">
                <a:latin typeface="e-Ukraine Light" pitchFamily="50" charset="-52"/>
              </a:rPr>
              <a:t> та МПЗ за </a:t>
            </a:r>
            <a:r>
              <a:rPr lang="ru-RU" sz="1200" b="1" dirty="0" err="1" smtClean="0">
                <a:latin typeface="e-Ukraine Light" pitchFamily="50" charset="-52"/>
              </a:rPr>
              <a:t>період</a:t>
            </a:r>
            <a:r>
              <a:rPr lang="ru-RU" sz="1200" b="1" dirty="0" smtClean="0">
                <a:latin typeface="e-Ukraine Light" pitchFamily="50" charset="-52"/>
              </a:rPr>
              <a:t>, </a:t>
            </a:r>
            <a:r>
              <a:rPr lang="ru-RU" sz="1200" b="1" dirty="0" err="1" smtClean="0">
                <a:latin typeface="e-Ukraine Light" pitchFamily="50" charset="-52"/>
              </a:rPr>
              <a:t>наприклад</a:t>
            </a:r>
            <a:r>
              <a:rPr lang="ru-RU" sz="1200" b="1" dirty="0" smtClean="0">
                <a:latin typeface="e-Ukraine Light" pitchFamily="50" charset="-52"/>
              </a:rPr>
              <a:t>, </a:t>
            </a:r>
            <a:r>
              <a:rPr lang="ru-RU" sz="1200" b="1" dirty="0" err="1" smtClean="0">
                <a:latin typeface="e-Ukraine Light" pitchFamily="50" charset="-52"/>
              </a:rPr>
              <a:t>березень</a:t>
            </a:r>
            <a:r>
              <a:rPr lang="ru-RU" sz="1200" b="1" dirty="0" smtClean="0">
                <a:latin typeface="e-Ukraine Light" pitchFamily="50" charset="-52"/>
              </a:rPr>
              <a:t> - </a:t>
            </a:r>
            <a:r>
              <a:rPr lang="ru-RU" sz="1200" b="1" dirty="0" err="1" smtClean="0">
                <a:latin typeface="e-Ukraine Light" pitchFamily="50" charset="-52"/>
              </a:rPr>
              <a:t>вересень</a:t>
            </a:r>
            <a:r>
              <a:rPr lang="ru-RU" sz="1200" b="1" dirty="0" smtClean="0">
                <a:latin typeface="e-Ukraine Light" pitchFamily="50" charset="-52"/>
              </a:rPr>
              <a:t> 2022 року, НЕ </a:t>
            </a:r>
            <a:r>
              <a:rPr lang="ru-RU" sz="1200" b="1" dirty="0" err="1" smtClean="0">
                <a:latin typeface="e-Ukraine Light" pitchFamily="50" charset="-52"/>
              </a:rPr>
              <a:t>нараховує</a:t>
            </a:r>
            <a:r>
              <a:rPr lang="ru-RU" sz="1200" b="1" dirty="0" smtClean="0">
                <a:latin typeface="e-Ukraine Light" pitchFamily="50" charset="-52"/>
              </a:rPr>
              <a:t> МПЗ </a:t>
            </a:r>
            <a:r>
              <a:rPr lang="ru-RU" sz="1200" b="1" dirty="0" err="1" smtClean="0">
                <a:latin typeface="e-Ukraine Light" pitchFamily="50" charset="-52"/>
              </a:rPr>
              <a:t>але</a:t>
            </a:r>
            <a:r>
              <a:rPr lang="ru-RU" sz="1200" b="1" dirty="0" smtClean="0">
                <a:latin typeface="e-Ukraine Light" pitchFamily="50" charset="-52"/>
              </a:rPr>
              <a:t> при </a:t>
            </a:r>
            <a:r>
              <a:rPr lang="ru-RU" sz="1200" b="1" dirty="0" err="1" smtClean="0">
                <a:latin typeface="e-Ukraine Light" pitchFamily="50" charset="-52"/>
              </a:rPr>
              <a:t>цьому</a:t>
            </a:r>
            <a:r>
              <a:rPr lang="ru-RU" sz="1200" b="1" dirty="0" smtClean="0">
                <a:latin typeface="e-Ukraine Light" pitchFamily="50" charset="-52"/>
              </a:rPr>
              <a:t> на </a:t>
            </a:r>
            <a:r>
              <a:rPr lang="ru-RU" sz="1200" b="1" dirty="0" err="1" smtClean="0">
                <a:latin typeface="e-Ukraine Light" pitchFamily="50" charset="-52"/>
              </a:rPr>
              <a:t>зменшення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може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враховувати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всі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сплачені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протягом</a:t>
            </a:r>
            <a:r>
              <a:rPr lang="ru-RU" sz="1200" b="1" dirty="0" smtClean="0">
                <a:latin typeface="e-Ukraine Light" pitchFamily="50" charset="-52"/>
              </a:rPr>
              <a:t> 2022 року </a:t>
            </a:r>
            <a:r>
              <a:rPr lang="ru-RU" sz="1200" b="1" dirty="0" err="1" smtClean="0">
                <a:latin typeface="e-Ukraine Light" pitchFamily="50" charset="-52"/>
              </a:rPr>
              <a:t>податки</a:t>
            </a:r>
            <a:r>
              <a:rPr lang="ru-RU" sz="1200" b="1" dirty="0" smtClean="0">
                <a:latin typeface="e-Ukraine Light" pitchFamily="50" charset="-52"/>
              </a:rPr>
              <a:t>? Як </a:t>
            </a:r>
            <a:r>
              <a:rPr lang="ru-RU" sz="1200" b="1" dirty="0" err="1" smtClean="0">
                <a:latin typeface="e-Ukraine Light" pitchFamily="50" charset="-52"/>
              </a:rPr>
              <a:t>прив’язка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з</a:t>
            </a:r>
            <a:r>
              <a:rPr lang="ru-RU" sz="1200" b="1" dirty="0" smtClean="0">
                <a:latin typeface="e-Ukraine Light" pitchFamily="50" charset="-52"/>
              </a:rPr>
              <a:t> ІКП? </a:t>
            </a:r>
            <a:r>
              <a:rPr lang="ru-RU" sz="1200" b="1" dirty="0" err="1" smtClean="0">
                <a:latin typeface="e-Ukraine Light" pitchFamily="50" charset="-52"/>
              </a:rPr>
              <a:t>Періоди</a:t>
            </a:r>
            <a:r>
              <a:rPr lang="ru-RU" sz="1200" b="1" dirty="0" smtClean="0">
                <a:latin typeface="e-Ukraine Light" pitchFamily="50" charset="-52"/>
              </a:rPr>
              <a:t>?</a:t>
            </a:r>
            <a:r>
              <a:rPr lang="ru-RU" sz="1200" dirty="0" smtClean="0">
                <a:latin typeface="e-Ukraine Light" pitchFamily="50" charset="-52"/>
              </a:rPr>
              <a:t>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У </a:t>
            </a:r>
            <a:r>
              <a:rPr lang="ru-RU" sz="1200" dirty="0" err="1" smtClean="0">
                <a:latin typeface="e-Ukraine Light" pitchFamily="50" charset="-52"/>
              </a:rPr>
              <a:t>даній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ситуації</a:t>
            </a:r>
            <a:r>
              <a:rPr lang="ru-RU" sz="1200" dirty="0" smtClean="0">
                <a:latin typeface="e-Ukraine Light" pitchFamily="50" charset="-52"/>
              </a:rPr>
              <a:t>, при </a:t>
            </a:r>
            <a:r>
              <a:rPr lang="ru-RU" sz="1200" dirty="0" err="1" smtClean="0">
                <a:latin typeface="e-Ukraine Light" pitchFamily="50" charset="-52"/>
              </a:rPr>
              <a:t>розрахунку</a:t>
            </a:r>
            <a:r>
              <a:rPr lang="ru-RU" sz="1200" dirty="0" smtClean="0">
                <a:latin typeface="e-Ukraine Light" pitchFamily="50" charset="-52"/>
              </a:rPr>
              <a:t> МПЗ за </a:t>
            </a:r>
            <a:r>
              <a:rPr lang="ru-RU" sz="1200" dirty="0" err="1" smtClean="0">
                <a:latin typeface="e-Ukraine Light" pitchFamily="50" charset="-52"/>
              </a:rPr>
              <a:t>відповідний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звітний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період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можна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враховувати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всі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сплачені</a:t>
            </a:r>
            <a:r>
              <a:rPr lang="ru-RU" sz="1200" dirty="0" smtClean="0">
                <a:latin typeface="e-Ukraine Light" pitchFamily="50" charset="-52"/>
              </a:rPr>
              <a:t>, в межах </a:t>
            </a:r>
            <a:r>
              <a:rPr lang="ru-RU" sz="1200" dirty="0" err="1" smtClean="0">
                <a:latin typeface="e-Ukraine Light" pitchFamily="50" charset="-52"/>
              </a:rPr>
              <a:t>нарахованих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сум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відповідні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податки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що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передбачені</a:t>
            </a:r>
            <a:r>
              <a:rPr lang="ru-RU" sz="1200" dirty="0" smtClean="0">
                <a:latin typeface="e-Ukraine Light" pitchFamily="50" charset="-52"/>
              </a:rPr>
              <a:t> Кодексу.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У </a:t>
            </a:r>
            <a:r>
              <a:rPr lang="ru-RU" sz="1200" dirty="0" err="1" smtClean="0">
                <a:latin typeface="e-Ukraine Light" pitchFamily="50" charset="-52"/>
              </a:rPr>
              <a:t>сумі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сплачених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зборів</a:t>
            </a:r>
            <a:r>
              <a:rPr lang="ru-RU" sz="1200" dirty="0" smtClean="0">
                <a:latin typeface="e-Ukraine Light" pitchFamily="50" charset="-52"/>
              </a:rPr>
              <a:t> не</a:t>
            </a:r>
          </a:p>
        </p:txBody>
      </p:sp>
    </p:spTree>
    <p:extLst>
      <p:ext uri="{BB962C8B-B14F-4D97-AF65-F5344CB8AC3E}">
        <p14:creationId xmlns:p14="http://schemas.microsoft.com/office/powerpoint/2010/main" xmlns="" val="26176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43123" y="153912"/>
            <a:ext cx="4811078" cy="6705969"/>
            <a:chOff x="83820" y="2099"/>
            <a:chExt cx="4793934" cy="684828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2099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5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76290" y="161644"/>
            <a:ext cx="4692492" cy="6668750"/>
            <a:chOff x="82856" y="63915"/>
            <a:chExt cx="4793934" cy="6819219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2856" y="63915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7423" y="6578334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FAF92371-AAAD-4CE7-9946-D3225F950A0A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E3BEA56-B2F6-43C2-8AE0-D93D94EA7E9A}"/>
              </a:ext>
            </a:extLst>
          </p:cNvPr>
          <p:cNvSpPr/>
          <p:nvPr/>
        </p:nvSpPr>
        <p:spPr>
          <a:xfrm>
            <a:off x="5076290" y="445690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76291" y="85253"/>
            <a:ext cx="4692491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sz="1200" dirty="0" smtClean="0">
              <a:latin typeface="e-Ukraine Light" pitchFamily="50" charset="-52"/>
            </a:endParaRP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врахована</a:t>
            </a:r>
            <a:r>
              <a:rPr lang="ru-RU" sz="1200" dirty="0" smtClean="0">
                <a:latin typeface="e-Ukraine Light" pitchFamily="50" charset="-52"/>
              </a:rPr>
              <a:t> в </a:t>
            </a:r>
            <a:r>
              <a:rPr lang="ru-RU" sz="1200" dirty="0" err="1" smtClean="0">
                <a:latin typeface="e-Ukraine Light" pitchFamily="50" charset="-52"/>
              </a:rPr>
              <a:t>розрахунку</a:t>
            </a:r>
            <a:r>
              <a:rPr lang="ru-RU" sz="1200" dirty="0" smtClean="0">
                <a:latin typeface="e-Ukraine Light" pitchFamily="50" charset="-52"/>
              </a:rPr>
              <a:t> МПЗ у </a:t>
            </a:r>
            <a:r>
              <a:rPr lang="ru-RU" sz="1200" dirty="0" err="1" smtClean="0">
                <a:latin typeface="e-Ukraine Light" pitchFamily="50" charset="-52"/>
              </a:rPr>
              <a:t>звітному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періоді</a:t>
            </a:r>
            <a:r>
              <a:rPr lang="ru-RU" sz="1200" dirty="0" smtClean="0">
                <a:latin typeface="e-Ukraine Light" pitchFamily="50" charset="-52"/>
              </a:rPr>
              <a:t>. </a:t>
            </a:r>
            <a:r>
              <a:rPr lang="ru-RU" sz="1200" dirty="0" err="1" smtClean="0">
                <a:latin typeface="e-Ukraine Light" pitchFamily="50" charset="-52"/>
              </a:rPr>
              <a:t>Проте</a:t>
            </a:r>
            <a:r>
              <a:rPr lang="ru-RU" sz="1200" dirty="0" smtClean="0">
                <a:latin typeface="e-Ukraine Light" pitchFamily="50" charset="-52"/>
              </a:rPr>
              <a:t>, при </a:t>
            </a:r>
            <a:r>
              <a:rPr lang="ru-RU" sz="1200" dirty="0" err="1" smtClean="0">
                <a:latin typeface="e-Ukraine Light" pitchFamily="50" charset="-52"/>
              </a:rPr>
              <a:t>нарахуванні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єдиного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податку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погашенні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сплаті</a:t>
            </a:r>
            <a:r>
              <a:rPr lang="ru-RU" sz="1200" dirty="0" smtClean="0">
                <a:latin typeface="e-Ukraine Light" pitchFamily="50" charset="-52"/>
              </a:rPr>
              <a:t>) </a:t>
            </a:r>
            <a:r>
              <a:rPr lang="ru-RU" sz="1200" dirty="0" err="1" smtClean="0">
                <a:latin typeface="e-Ukraine Light" pitchFamily="50" charset="-52"/>
              </a:rPr>
              <a:t>його</a:t>
            </a:r>
            <a:r>
              <a:rPr lang="ru-RU" sz="1200" dirty="0" smtClean="0">
                <a:latin typeface="e-Ukraine Light" pitchFamily="50" charset="-52"/>
              </a:rPr>
              <a:t> за </a:t>
            </a:r>
            <a:r>
              <a:rPr lang="ru-RU" sz="1200" dirty="0" err="1" smtClean="0">
                <a:latin typeface="e-Ukraine Light" pitchFamily="50" charset="-52"/>
              </a:rPr>
              <a:t>рахунок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надміру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сплаченої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суми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податкових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зобов’язань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єдиного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податку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такі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суми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можуть</a:t>
            </a:r>
            <a:r>
              <a:rPr lang="ru-RU" sz="1200" dirty="0" smtClean="0">
                <a:latin typeface="e-Ukraine Light" pitchFamily="50" charset="-52"/>
              </a:rPr>
              <a:t> бути </a:t>
            </a:r>
            <a:r>
              <a:rPr lang="ru-RU" sz="1200" dirty="0" err="1" smtClean="0">
                <a:latin typeface="e-Ukraine Light" pitchFamily="50" charset="-52"/>
              </a:rPr>
              <a:t>враховані</a:t>
            </a:r>
            <a:r>
              <a:rPr lang="ru-RU" sz="1200" dirty="0" smtClean="0">
                <a:latin typeface="e-Ukraine Light" pitchFamily="50" charset="-52"/>
              </a:rPr>
              <a:t> при </a:t>
            </a:r>
            <a:r>
              <a:rPr lang="ru-RU" sz="1200" dirty="0" err="1" smtClean="0">
                <a:latin typeface="e-Ukraine Light" pitchFamily="50" charset="-52"/>
              </a:rPr>
              <a:t>розрахунку</a:t>
            </a:r>
            <a:r>
              <a:rPr lang="ru-RU" sz="1200" dirty="0" smtClean="0">
                <a:latin typeface="e-Ukraine Light" pitchFamily="50" charset="-52"/>
              </a:rPr>
              <a:t> МПЗ у </a:t>
            </a:r>
            <a:r>
              <a:rPr lang="ru-RU" sz="1200" dirty="0" err="1" smtClean="0">
                <a:latin typeface="e-Ukraine Light" pitchFamily="50" charset="-52"/>
              </a:rPr>
              <a:t>майбутніх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періодах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</a:t>
            </a:r>
            <a:r>
              <a:rPr lang="ru-RU" sz="1200" dirty="0" smtClean="0">
                <a:latin typeface="e-Ukraine Light" pitchFamily="50" charset="-52"/>
              </a:rPr>
              <a:t> межах </a:t>
            </a:r>
            <a:r>
              <a:rPr lang="ru-RU" sz="1200" dirty="0" err="1" smtClean="0">
                <a:latin typeface="e-Ukraine Light" pitchFamily="50" charset="-52"/>
              </a:rPr>
              <a:t>нарахованих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сум</a:t>
            </a:r>
            <a:r>
              <a:rPr lang="ru-RU" sz="12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200" b="1" dirty="0" smtClean="0">
                <a:latin typeface="e-Ukraine Light" pitchFamily="50" charset="-52"/>
              </a:rPr>
              <a:t>3. Де </a:t>
            </a:r>
            <a:r>
              <a:rPr lang="ru-RU" sz="1200" b="1" dirty="0" err="1" smtClean="0">
                <a:latin typeface="e-Ukraine Light" pitchFamily="50" charset="-52"/>
              </a:rPr>
              <a:t>платник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може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подивитися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списання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з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інтегрованої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картки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платника</a:t>
            </a:r>
            <a:r>
              <a:rPr lang="ru-RU" sz="1200" b="1" dirty="0" smtClean="0">
                <a:latin typeface="e-Ukraine Light" pitchFamily="50" charset="-52"/>
              </a:rPr>
              <a:t>? </a:t>
            </a:r>
            <a:r>
              <a:rPr lang="ru-RU" sz="1200" b="1" dirty="0" err="1" smtClean="0">
                <a:latin typeface="e-Ukraine Light" pitchFamily="50" charset="-52"/>
              </a:rPr>
              <a:t>Кабінет</a:t>
            </a:r>
            <a:r>
              <a:rPr lang="ru-RU" sz="1200" b="1" dirty="0" smtClean="0">
                <a:latin typeface="e-Ukraine Light" pitchFamily="50" charset="-52"/>
              </a:rPr>
              <a:t>? </a:t>
            </a:r>
            <a:r>
              <a:rPr lang="ru-RU" sz="1200" b="1" dirty="0" err="1" smtClean="0">
                <a:latin typeface="e-Ukraine Light" pitchFamily="50" charset="-52"/>
              </a:rPr>
              <a:t>Розрахунки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з</a:t>
            </a:r>
            <a:r>
              <a:rPr lang="ru-RU" sz="1200" b="1" dirty="0" smtClean="0">
                <a:latin typeface="e-Ukraine Light" pitchFamily="50" charset="-52"/>
              </a:rPr>
              <a:t> бюджетом? Колонка </a:t>
            </a:r>
            <a:r>
              <a:rPr lang="ru-RU" sz="1200" b="1" dirty="0" err="1" smtClean="0">
                <a:latin typeface="e-Ukraine Light" pitchFamily="50" charset="-52"/>
              </a:rPr>
              <a:t>сплачено</a:t>
            </a:r>
            <a:r>
              <a:rPr lang="ru-RU" sz="1200" b="1" dirty="0" smtClean="0">
                <a:latin typeface="e-Ukraine Light" pitchFamily="50" charset="-52"/>
              </a:rPr>
              <a:t> до бюджету? Як по </a:t>
            </a:r>
            <a:r>
              <a:rPr lang="ru-RU" sz="1200" b="1" dirty="0" err="1" smtClean="0">
                <a:latin typeface="e-Ukraine Light" pitchFamily="50" charset="-52"/>
              </a:rPr>
              <a:t>податку</a:t>
            </a:r>
            <a:r>
              <a:rPr lang="ru-RU" sz="1200" b="1" dirty="0" smtClean="0">
                <a:latin typeface="e-Ukraine Light" pitchFamily="50" charset="-52"/>
              </a:rPr>
              <a:t> на доходи </a:t>
            </a:r>
            <a:r>
              <a:rPr lang="ru-RU" sz="1200" b="1" dirty="0" err="1" smtClean="0">
                <a:latin typeface="e-Ukraine Light" pitchFamily="50" charset="-52"/>
              </a:rPr>
              <a:t>фізичних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осіб</a:t>
            </a:r>
            <a:r>
              <a:rPr lang="ru-RU" sz="1200" b="1" dirty="0" smtClean="0">
                <a:latin typeface="e-Ukraine Light" pitchFamily="50" charset="-52"/>
              </a:rPr>
              <a:t> та </a:t>
            </a:r>
            <a:r>
              <a:rPr lang="ru-RU" sz="1200" b="1" dirty="0" err="1" smtClean="0">
                <a:latin typeface="e-Ukraine Light" pitchFamily="50" charset="-52"/>
              </a:rPr>
              <a:t>військовому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збору</a:t>
            </a:r>
            <a:r>
              <a:rPr lang="ru-RU" sz="1200" b="1" dirty="0" smtClean="0">
                <a:latin typeface="e-Ukraine Light" pitchFamily="50" charset="-52"/>
              </a:rPr>
              <a:t>? </a:t>
            </a:r>
            <a:r>
              <a:rPr lang="ru-RU" sz="1200" b="1" dirty="0" err="1" smtClean="0">
                <a:latin typeface="e-Ukraine Light" pitchFamily="50" charset="-52"/>
              </a:rPr>
              <a:t>Чи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відображаються</a:t>
            </a:r>
            <a:r>
              <a:rPr lang="ru-RU" sz="1200" b="1" dirty="0" smtClean="0">
                <a:latin typeface="e-Ukraine Light" pitchFamily="50" charset="-52"/>
              </a:rPr>
              <a:t> у </a:t>
            </a:r>
            <a:r>
              <a:rPr lang="ru-RU" sz="1200" b="1" dirty="0" err="1" smtClean="0">
                <a:latin typeface="e-Ukraine Light" pitchFamily="50" charset="-52"/>
              </a:rPr>
              <a:t>разі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подання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уточнення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повернення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з</a:t>
            </a:r>
            <a:r>
              <a:rPr lang="ru-RU" sz="1200" b="1" dirty="0" smtClean="0">
                <a:latin typeface="e-Ukraine Light" pitchFamily="50" charset="-52"/>
              </a:rPr>
              <a:t> бюджету?</a:t>
            </a:r>
            <a:r>
              <a:rPr lang="ru-RU" sz="1200" dirty="0" smtClean="0">
                <a:latin typeface="e-Ukraine Light" pitchFamily="50" charset="-52"/>
              </a:rPr>
              <a:t>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В </a:t>
            </a:r>
            <a:r>
              <a:rPr lang="ru-RU" sz="1200" dirty="0" err="1" smtClean="0">
                <a:latin typeface="e-Ukraine Light" pitchFamily="50" charset="-52"/>
              </a:rPr>
              <a:t>електронному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кабінеті</a:t>
            </a: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розділі</a:t>
            </a:r>
            <a:r>
              <a:rPr lang="ru-RU" sz="1200" dirty="0" smtClean="0">
                <a:latin typeface="e-Ukraine Light" pitchFamily="50" charset="-52"/>
              </a:rPr>
              <a:t> «</a:t>
            </a:r>
            <a:r>
              <a:rPr lang="ru-RU" sz="1200" dirty="0" err="1" smtClean="0">
                <a:latin typeface="e-Ukraine Light" pitchFamily="50" charset="-52"/>
              </a:rPr>
              <a:t>Розрахунки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бюджетом» </a:t>
            </a:r>
            <a:r>
              <a:rPr lang="ru-RU" sz="1200" dirty="0" err="1" smtClean="0">
                <a:latin typeface="e-Ukraine Light" pitchFamily="50" charset="-52"/>
              </a:rPr>
              <a:t>відображається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рух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коштів</a:t>
            </a:r>
            <a:r>
              <a:rPr lang="ru-RU" sz="1200" dirty="0" smtClean="0">
                <a:latin typeface="e-Ukraine Light" pitchFamily="50" charset="-52"/>
              </a:rPr>
              <a:t> по </a:t>
            </a:r>
            <a:r>
              <a:rPr lang="ru-RU" sz="1200" dirty="0" err="1" smtClean="0">
                <a:latin typeface="e-Ukraine Light" pitchFamily="50" charset="-52"/>
              </a:rPr>
              <a:t>особовому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рахунку</a:t>
            </a:r>
            <a:r>
              <a:rPr lang="ru-RU" sz="1200" dirty="0" smtClean="0">
                <a:latin typeface="e-Ukraine Light" pitchFamily="50" charset="-52"/>
              </a:rPr>
              <a:t>. У </a:t>
            </a:r>
            <a:r>
              <a:rPr lang="ru-RU" sz="1200" dirty="0" err="1" smtClean="0">
                <a:latin typeface="e-Ukraine Light" pitchFamily="50" charset="-52"/>
              </a:rPr>
              <a:t>разі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уточнюючої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декларації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суми</a:t>
            </a:r>
            <a:r>
              <a:rPr lang="ru-RU" sz="1200" dirty="0" smtClean="0">
                <a:latin typeface="e-Ukraine Light" pitchFamily="50" charset="-52"/>
              </a:rPr>
              <a:t> до </a:t>
            </a:r>
            <a:r>
              <a:rPr lang="ru-RU" sz="1200" dirty="0" err="1" smtClean="0">
                <a:latin typeface="e-Ukraine Light" pitchFamily="50" charset="-52"/>
              </a:rPr>
              <a:t>зменшення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відображаються</a:t>
            </a:r>
            <a:r>
              <a:rPr lang="ru-RU" sz="1200" dirty="0" smtClean="0">
                <a:latin typeface="e-Ukraine Light" pitchFamily="50" charset="-52"/>
              </a:rPr>
              <a:t> в </a:t>
            </a:r>
            <a:r>
              <a:rPr lang="ru-RU" sz="1200" dirty="0" err="1" smtClean="0">
                <a:latin typeface="e-Ukraine Light" pitchFamily="50" charset="-52"/>
              </a:rPr>
              <a:t>кабінеті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платника</a:t>
            </a: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колонці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нараховано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зі</a:t>
            </a:r>
            <a:r>
              <a:rPr lang="ru-RU" sz="1200" dirty="0" smtClean="0">
                <a:latin typeface="e-Ukraine Light" pitchFamily="50" charset="-52"/>
              </a:rPr>
              <a:t> знаком « - ». </a:t>
            </a:r>
          </a:p>
          <a:p>
            <a:pPr algn="just"/>
            <a:r>
              <a:rPr lang="ru-RU" sz="1200" b="1" dirty="0" smtClean="0">
                <a:latin typeface="e-Ukraine Light" pitchFamily="50" charset="-52"/>
              </a:rPr>
              <a:t>4. </a:t>
            </a:r>
            <a:r>
              <a:rPr lang="ru-RU" sz="1200" b="1" dirty="0" err="1" smtClean="0">
                <a:latin typeface="e-Ukraine Light" pitchFamily="50" charset="-52"/>
              </a:rPr>
              <a:t>Чи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потрібно</a:t>
            </a:r>
            <a:r>
              <a:rPr lang="ru-RU" sz="1200" b="1" dirty="0" smtClean="0">
                <a:latin typeface="e-Ukraine Light" pitchFamily="50" charset="-52"/>
              </a:rPr>
              <a:t> зараз </a:t>
            </a:r>
            <a:r>
              <a:rPr lang="ru-RU" sz="1200" b="1" dirty="0" err="1" smtClean="0">
                <a:latin typeface="e-Ukraine Light" pitchFamily="50" charset="-52"/>
              </a:rPr>
              <a:t>подавати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уточнюючі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декларації</a:t>
            </a:r>
            <a:r>
              <a:rPr lang="ru-RU" sz="1200" b="1" dirty="0" smtClean="0">
                <a:latin typeface="e-Ukraine Light" pitchFamily="50" charset="-52"/>
              </a:rPr>
              <a:t> та </a:t>
            </a:r>
            <a:r>
              <a:rPr lang="ru-RU" sz="1200" b="1" dirty="0" err="1" smtClean="0">
                <a:latin typeface="e-Ukraine Light" pitchFamily="50" charset="-52"/>
              </a:rPr>
              <a:t>додатки</a:t>
            </a:r>
            <a:r>
              <a:rPr lang="ru-RU" sz="1200" b="1" dirty="0" smtClean="0">
                <a:latin typeface="e-Ukraine Light" pitchFamily="50" charset="-52"/>
              </a:rPr>
              <a:t> МПЗ </a:t>
            </a:r>
            <a:r>
              <a:rPr lang="ru-RU" sz="1200" b="1" dirty="0" err="1" smtClean="0">
                <a:latin typeface="e-Ukraine Light" pitchFamily="50" charset="-52"/>
              </a:rPr>
              <a:t>з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перерахунком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податків</a:t>
            </a:r>
            <a:r>
              <a:rPr lang="ru-RU" sz="1200" b="1" dirty="0" smtClean="0">
                <a:latin typeface="e-Ukraine Light" pitchFamily="50" charset="-52"/>
              </a:rPr>
              <a:t>/</a:t>
            </a:r>
            <a:r>
              <a:rPr lang="ru-RU" sz="1200" b="1" dirty="0" err="1" smtClean="0">
                <a:latin typeface="e-Ukraine Light" pitchFamily="50" charset="-52"/>
              </a:rPr>
              <a:t>зборів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що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зараховуються</a:t>
            </a:r>
            <a:r>
              <a:rPr lang="ru-RU" sz="1200" b="1" dirty="0" smtClean="0">
                <a:latin typeface="e-Ukraine Light" pitchFamily="50" charset="-52"/>
              </a:rPr>
              <a:t> в МПЗ за </a:t>
            </a:r>
            <a:r>
              <a:rPr lang="ru-RU" sz="1200" b="1" dirty="0" err="1" smtClean="0">
                <a:latin typeface="e-Ukraine Light" pitchFamily="50" charset="-52"/>
              </a:rPr>
              <a:t>попередні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періоди</a:t>
            </a:r>
            <a:r>
              <a:rPr lang="ru-RU" sz="1200" b="1" dirty="0" smtClean="0">
                <a:latin typeface="e-Ukraine Light" pitchFamily="50" charset="-52"/>
              </a:rPr>
              <a:t> 2022 та 2023 роки? </a:t>
            </a:r>
            <a:r>
              <a:rPr lang="ru-RU" sz="1200" b="1" dirty="0" err="1" smtClean="0">
                <a:latin typeface="e-Ukraine Light" pitchFamily="50" charset="-52"/>
              </a:rPr>
              <a:t>Чи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вірно</a:t>
            </a:r>
            <a:r>
              <a:rPr lang="ru-RU" sz="1200" b="1" dirty="0" smtClean="0">
                <a:latin typeface="e-Ukraine Light" pitchFamily="50" charset="-52"/>
              </a:rPr>
              <a:t> ми </a:t>
            </a:r>
            <a:r>
              <a:rPr lang="ru-RU" sz="1200" b="1" dirty="0" err="1" smtClean="0">
                <a:latin typeface="e-Ukraine Light" pitchFamily="50" charset="-52"/>
              </a:rPr>
              <a:t>розуміємо</a:t>
            </a:r>
            <a:r>
              <a:rPr lang="ru-RU" sz="1200" b="1" dirty="0" smtClean="0">
                <a:latin typeface="e-Ukraine Light" pitchFamily="50" charset="-52"/>
              </a:rPr>
              <a:t>, </a:t>
            </a:r>
            <a:r>
              <a:rPr lang="ru-RU" sz="1200" b="1" dirty="0" err="1" smtClean="0">
                <a:latin typeface="e-Ukraine Light" pitchFamily="50" charset="-52"/>
              </a:rPr>
              <a:t>що</a:t>
            </a:r>
            <a:r>
              <a:rPr lang="ru-RU" sz="1200" b="1" dirty="0" smtClean="0">
                <a:latin typeface="e-Ukraine Light" pitchFamily="50" charset="-52"/>
              </a:rPr>
              <a:t> у </a:t>
            </a:r>
            <a:r>
              <a:rPr lang="ru-RU" sz="1200" b="1" dirty="0" err="1" smtClean="0">
                <a:latin typeface="e-Ukraine Light" pitchFamily="50" charset="-52"/>
              </a:rPr>
              <a:t>разі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будь-якого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руху</a:t>
            </a:r>
            <a:r>
              <a:rPr lang="ru-RU" sz="1200" b="1" dirty="0" smtClean="0">
                <a:latin typeface="e-Ukraine Light" pitchFamily="50" charset="-52"/>
              </a:rPr>
              <a:t> по ІКП </a:t>
            </a:r>
            <a:r>
              <a:rPr lang="ru-RU" sz="1200" b="1" dirty="0" err="1" smtClean="0">
                <a:latin typeface="e-Ukraine Light" pitchFamily="50" charset="-52"/>
              </a:rPr>
              <a:t>збільшення</a:t>
            </a:r>
            <a:r>
              <a:rPr lang="ru-RU" sz="1200" b="1" dirty="0" smtClean="0">
                <a:latin typeface="e-Ukraine Light" pitchFamily="50" charset="-52"/>
              </a:rPr>
              <a:t>/</a:t>
            </a:r>
            <a:r>
              <a:rPr lang="ru-RU" sz="1200" b="1" dirty="0" err="1" smtClean="0">
                <a:latin typeface="e-Ukraine Light" pitchFamily="50" charset="-52"/>
              </a:rPr>
              <a:t>зменшення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податків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потрібно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уточнювати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додатки</a:t>
            </a:r>
            <a:r>
              <a:rPr lang="ru-RU" sz="1200" b="1" dirty="0" smtClean="0">
                <a:latin typeface="e-Ukraine Light" pitchFamily="50" charset="-52"/>
              </a:rPr>
              <a:t> МПЗ? За </a:t>
            </a:r>
            <a:r>
              <a:rPr lang="ru-RU" sz="1200" b="1" dirty="0" err="1" smtClean="0">
                <a:latin typeface="e-Ukraine Light" pitchFamily="50" charset="-52"/>
              </a:rPr>
              <a:t>періоди</a:t>
            </a:r>
            <a:r>
              <a:rPr lang="ru-RU" sz="1200" b="1" dirty="0" smtClean="0">
                <a:latin typeface="e-Ukraine Light" pitchFamily="50" charset="-52"/>
              </a:rPr>
              <a:t> у </a:t>
            </a:r>
            <a:r>
              <a:rPr lang="ru-RU" sz="1200" b="1" dirty="0" err="1" smtClean="0">
                <a:latin typeface="e-Ukraine Light" pitchFamily="50" charset="-52"/>
              </a:rPr>
              <a:t>яких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такий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рух</a:t>
            </a:r>
            <a:r>
              <a:rPr lang="ru-RU" sz="1200" b="1" dirty="0" smtClean="0">
                <a:latin typeface="e-Ukraine Light" pitchFamily="50" charset="-52"/>
              </a:rPr>
              <a:t> по ІКП </a:t>
            </a:r>
            <a:r>
              <a:rPr lang="ru-RU" sz="1200" b="1" dirty="0" err="1" smtClean="0">
                <a:latin typeface="e-Ukraine Light" pitchFamily="50" charset="-52"/>
              </a:rPr>
              <a:t>відбувався</a:t>
            </a:r>
            <a:r>
              <a:rPr lang="ru-RU" sz="1200" b="1" dirty="0" smtClean="0">
                <a:latin typeface="e-Ukraine Light" pitchFamily="50" charset="-52"/>
              </a:rPr>
              <a:t>?</a:t>
            </a:r>
            <a:r>
              <a:rPr lang="ru-RU" sz="1200" dirty="0" smtClean="0">
                <a:latin typeface="e-Ukraine Light" pitchFamily="50" charset="-52"/>
              </a:rPr>
              <a:t> </a:t>
            </a:r>
          </a:p>
          <a:p>
            <a:pPr algn="just"/>
            <a:r>
              <a:rPr lang="ru-RU" sz="1200" dirty="0" err="1" smtClean="0">
                <a:latin typeface="e-Ukraine Light" pitchFamily="50" charset="-52"/>
              </a:rPr>
              <a:t>Платник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самостійно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визначає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необхідність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уточнюючих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декларацій</a:t>
            </a: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разі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якщо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майбутніх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податкових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періодах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він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виявляє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помилки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що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містяться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раніше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поданій</a:t>
            </a:r>
            <a:r>
              <a:rPr lang="ru-RU" sz="1200" dirty="0" smtClean="0">
                <a:latin typeface="e-Ukraine Light" pitchFamily="50" charset="-52"/>
              </a:rPr>
              <a:t> ним </a:t>
            </a:r>
            <a:r>
              <a:rPr lang="ru-RU" sz="1200" dirty="0" err="1" smtClean="0">
                <a:latin typeface="e-Ukraine Light" pitchFamily="50" charset="-52"/>
              </a:rPr>
              <a:t>податковій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декларації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урахуванням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строків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давності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визначених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статтею</a:t>
            </a:r>
            <a:r>
              <a:rPr lang="ru-RU" sz="1200" dirty="0" smtClean="0">
                <a:latin typeface="e-Ukraine Light" pitchFamily="50" charset="-52"/>
              </a:rPr>
              <a:t> 102 Кодексу. </a:t>
            </a:r>
          </a:p>
          <a:p>
            <a:pPr algn="just"/>
            <a:endParaRPr lang="ru-RU" sz="1200" dirty="0" smtClean="0">
              <a:latin typeface="e-Ukraine Light" pitchFamily="50" charset="-52"/>
            </a:endParaRPr>
          </a:p>
          <a:p>
            <a:pPr algn="just"/>
            <a:endParaRPr lang="ru-RU" sz="1200" dirty="0">
              <a:latin typeface="e-Ukraine Light" pitchFamily="50" charset="-52"/>
            </a:endParaRPr>
          </a:p>
        </p:txBody>
      </p:sp>
      <p:sp>
        <p:nvSpPr>
          <p:cNvPr id="1026" name="AutoShape 2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28600" y="219074"/>
            <a:ext cx="466725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b="1" dirty="0" err="1" smtClean="0">
                <a:latin typeface="e-Ukraine Light" pitchFamily="50" charset="-52"/>
              </a:rPr>
              <a:t>податкового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зобов’язання</a:t>
            </a:r>
            <a:r>
              <a:rPr lang="ru-RU" sz="1200" b="1" dirty="0" smtClean="0">
                <a:latin typeface="e-Ukraine Light" pitchFamily="50" charset="-52"/>
              </a:rPr>
              <a:t> всю суму </a:t>
            </a:r>
            <a:r>
              <a:rPr lang="ru-RU" sz="1200" b="1" dirty="0" err="1" smtClean="0">
                <a:latin typeface="e-Ukraine Light" pitchFamily="50" charset="-52"/>
              </a:rPr>
              <a:t>сплачених</a:t>
            </a:r>
            <a:r>
              <a:rPr lang="ru-RU" sz="1200" b="1" dirty="0" smtClean="0">
                <a:latin typeface="e-Ukraine Light" pitchFamily="50" charset="-52"/>
              </a:rPr>
              <a:t> в 2021 </a:t>
            </a:r>
            <a:r>
              <a:rPr lang="ru-RU" sz="1200" b="1" dirty="0" err="1" smtClean="0">
                <a:latin typeface="e-Ukraine Light" pitchFamily="50" charset="-52"/>
              </a:rPr>
              <a:t>році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податків</a:t>
            </a:r>
            <a:r>
              <a:rPr lang="ru-RU" sz="1200" b="1" dirty="0" smtClean="0">
                <a:latin typeface="e-Ukraine Light" pitchFamily="50" charset="-52"/>
              </a:rPr>
              <a:t>, </a:t>
            </a:r>
            <a:r>
              <a:rPr lang="ru-RU" sz="1200" b="1" dirty="0" err="1" smtClean="0">
                <a:latin typeface="e-Ukraine Light" pitchFamily="50" charset="-52"/>
              </a:rPr>
              <a:t>які</a:t>
            </a:r>
            <a:r>
              <a:rPr lang="ru-RU" sz="1200" b="1" dirty="0" smtClean="0">
                <a:latin typeface="e-Ukraine Light" pitchFamily="50" charset="-52"/>
              </a:rPr>
              <a:t> на початок 2022 року </a:t>
            </a:r>
            <a:r>
              <a:rPr lang="ru-RU" sz="1200" b="1" dirty="0" err="1" smtClean="0">
                <a:latin typeface="e-Ukraine Light" pitchFamily="50" charset="-52"/>
              </a:rPr>
              <a:t>рахувались</a:t>
            </a:r>
            <a:r>
              <a:rPr lang="ru-RU" sz="1200" b="1" dirty="0" smtClean="0">
                <a:latin typeface="e-Ukraine Light" pitchFamily="50" charset="-52"/>
              </a:rPr>
              <a:t> як </a:t>
            </a:r>
            <a:r>
              <a:rPr lang="ru-RU" sz="1200" b="1" dirty="0" err="1" smtClean="0">
                <a:latin typeface="e-Ukraine Light" pitchFamily="50" charset="-52"/>
              </a:rPr>
              <a:t>сплачені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аванси</a:t>
            </a:r>
            <a:r>
              <a:rPr lang="ru-RU" sz="1200" b="1" dirty="0" smtClean="0">
                <a:latin typeface="e-Ukraine Light" pitchFamily="50" charset="-52"/>
              </a:rPr>
              <a:t>? </a:t>
            </a:r>
            <a:r>
              <a:rPr lang="ru-RU" sz="1200" b="1" dirty="0" err="1" smtClean="0">
                <a:latin typeface="e-Ukraine Light" pitchFamily="50" charset="-52"/>
              </a:rPr>
              <a:t>Чи</a:t>
            </a:r>
            <a:r>
              <a:rPr lang="ru-RU" sz="1200" b="1" dirty="0" smtClean="0">
                <a:latin typeface="e-Ukraine Light" pitchFamily="50" charset="-52"/>
              </a:rPr>
              <a:t> буде </a:t>
            </a:r>
            <a:r>
              <a:rPr lang="ru-RU" sz="1200" b="1" dirty="0" err="1" smtClean="0">
                <a:latin typeface="e-Ukraine Light" pitchFamily="50" charset="-52"/>
              </a:rPr>
              <a:t>зв'язок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з</a:t>
            </a:r>
            <a:r>
              <a:rPr lang="ru-RU" sz="1200" b="1" dirty="0" smtClean="0">
                <a:latin typeface="e-Ukraine Light" pitchFamily="50" charset="-52"/>
              </a:rPr>
              <a:t> ІКП?</a:t>
            </a:r>
            <a:r>
              <a:rPr lang="ru-RU" sz="1200" dirty="0" smtClean="0">
                <a:latin typeface="e-Ukraine Light" pitchFamily="50" charset="-52"/>
              </a:rPr>
              <a:t> </a:t>
            </a:r>
          </a:p>
          <a:p>
            <a:pPr algn="just"/>
            <a:r>
              <a:rPr lang="ru-RU" sz="1200" dirty="0" err="1" smtClean="0">
                <a:latin typeface="e-Ukraine Light" pitchFamily="50" charset="-52"/>
              </a:rPr>
              <a:t>Суми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сплачених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податків</a:t>
            </a:r>
            <a:r>
              <a:rPr lang="ru-RU" sz="1200" dirty="0" smtClean="0">
                <a:latin typeface="e-Ukraine Light" pitchFamily="50" charset="-52"/>
              </a:rPr>
              <a:t> у 2021 </a:t>
            </a:r>
            <a:r>
              <a:rPr lang="ru-RU" sz="1200" dirty="0" err="1" smtClean="0">
                <a:latin typeface="e-Ukraine Light" pitchFamily="50" charset="-52"/>
              </a:rPr>
              <a:t>році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сільськогосподарським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товаровиробником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відповідно</a:t>
            </a:r>
            <a:r>
              <a:rPr lang="ru-RU" sz="1200" dirty="0" smtClean="0">
                <a:latin typeface="e-Ukraine Light" pitchFamily="50" charset="-52"/>
              </a:rPr>
              <a:t> до </a:t>
            </a:r>
            <a:r>
              <a:rPr lang="ru-RU" sz="1200" dirty="0" err="1" smtClean="0">
                <a:latin typeface="e-Ukraine Light" pitchFamily="50" charset="-52"/>
              </a:rPr>
              <a:t>вимог</a:t>
            </a:r>
            <a:r>
              <a:rPr lang="ru-RU" sz="1200" dirty="0" smtClean="0">
                <a:latin typeface="e-Ukraine Light" pitchFamily="50" charset="-52"/>
              </a:rPr>
              <a:t> чинного </a:t>
            </a:r>
            <a:r>
              <a:rPr lang="ru-RU" sz="1200" dirty="0" err="1" smtClean="0">
                <a:latin typeface="e-Ukraine Light" pitchFamily="50" charset="-52"/>
              </a:rPr>
              <a:t>законодавства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зараховуються</a:t>
            </a: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зменшення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загального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мінімального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податкового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зобов’язання</a:t>
            </a:r>
            <a:r>
              <a:rPr lang="ru-RU" sz="12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200" b="1" dirty="0" smtClean="0">
                <a:latin typeface="e-Ukraine Light" pitchFamily="50" charset="-52"/>
              </a:rPr>
              <a:t>9. </a:t>
            </a:r>
            <a:r>
              <a:rPr lang="ru-RU" sz="1200" b="1" dirty="0" err="1" smtClean="0">
                <a:latin typeface="e-Ukraine Light" pitchFamily="50" charset="-52"/>
              </a:rPr>
              <a:t>Чи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має</a:t>
            </a:r>
            <a:r>
              <a:rPr lang="ru-RU" sz="1200" b="1" dirty="0" smtClean="0">
                <a:latin typeface="e-Ukraine Light" pitchFamily="50" charset="-52"/>
              </a:rPr>
              <a:t> право </a:t>
            </a:r>
            <a:r>
              <a:rPr lang="ru-RU" sz="1200" b="1" dirty="0" err="1" smtClean="0">
                <a:latin typeface="e-Ukraine Light" pitchFamily="50" charset="-52"/>
              </a:rPr>
              <a:t>агровиробник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врахувати</a:t>
            </a:r>
            <a:r>
              <a:rPr lang="ru-RU" sz="1200" b="1" dirty="0" smtClean="0">
                <a:latin typeface="e-Ukraine Light" pitchFamily="50" charset="-52"/>
              </a:rPr>
              <a:t> у </a:t>
            </a:r>
            <a:r>
              <a:rPr lang="ru-RU" sz="1200" b="1" dirty="0" err="1" smtClean="0">
                <a:latin typeface="e-Ukraine Light" pitchFamily="50" charset="-52"/>
              </a:rPr>
              <a:t>зменшення</a:t>
            </a:r>
            <a:r>
              <a:rPr lang="ru-RU" sz="1200" b="1" dirty="0" smtClean="0">
                <a:latin typeface="e-Ukraine Light" pitchFamily="50" charset="-52"/>
              </a:rPr>
              <a:t> МПЗ за 2022 </a:t>
            </a:r>
            <a:r>
              <a:rPr lang="ru-RU" sz="1200" b="1" dirty="0" err="1" smtClean="0">
                <a:latin typeface="e-Ukraine Light" pitchFamily="50" charset="-52"/>
              </a:rPr>
              <a:t>рік</a:t>
            </a:r>
            <a:r>
              <a:rPr lang="ru-RU" sz="1200" b="1" dirty="0" smtClean="0">
                <a:latin typeface="e-Ukraine Light" pitchFamily="50" charset="-52"/>
              </a:rPr>
              <a:t> суму </a:t>
            </a:r>
            <a:r>
              <a:rPr lang="ru-RU" sz="1200" b="1" dirty="0" err="1" smtClean="0">
                <a:latin typeface="e-Ukraine Light" pitchFamily="50" charset="-52"/>
              </a:rPr>
              <a:t>податкового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зобов’язання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з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єдиного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податку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четвертої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групи</a:t>
            </a:r>
            <a:r>
              <a:rPr lang="ru-RU" sz="1200" b="1" dirty="0" smtClean="0">
                <a:latin typeface="e-Ukraine Light" pitchFamily="50" charset="-52"/>
              </a:rPr>
              <a:t> за  </a:t>
            </a:r>
            <a:r>
              <a:rPr lang="en-US" sz="1200" b="1" dirty="0" smtClean="0">
                <a:latin typeface="e-Ukraine Light" pitchFamily="50" charset="-52"/>
              </a:rPr>
              <a:t>IV </a:t>
            </a:r>
            <a:r>
              <a:rPr lang="ru-RU" sz="1200" b="1" dirty="0" smtClean="0">
                <a:latin typeface="e-Ukraine Light" pitchFamily="50" charset="-52"/>
              </a:rPr>
              <a:t>квартал 2022 року, </a:t>
            </a:r>
            <a:r>
              <a:rPr lang="ru-RU" sz="1200" b="1" dirty="0" err="1" smtClean="0">
                <a:latin typeface="e-Ukraine Light" pitchFamily="50" charset="-52"/>
              </a:rPr>
              <a:t>сплаченого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агровиробником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протягом</a:t>
            </a:r>
            <a:r>
              <a:rPr lang="ru-RU" sz="1200" b="1" dirty="0" smtClean="0">
                <a:latin typeface="e-Ukraine Light" pitchFamily="50" charset="-52"/>
              </a:rPr>
              <a:t> 30 </a:t>
            </a:r>
            <a:r>
              <a:rPr lang="ru-RU" sz="1200" b="1" dirty="0" err="1" smtClean="0">
                <a:latin typeface="e-Ukraine Light" pitchFamily="50" charset="-52"/>
              </a:rPr>
              <a:t>календарних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днів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після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закінчення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звітного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періоду</a:t>
            </a:r>
            <a:r>
              <a:rPr lang="ru-RU" sz="1200" b="1" dirty="0" smtClean="0">
                <a:latin typeface="e-Ukraine Light" pitchFamily="50" charset="-52"/>
              </a:rPr>
              <a:t> (до 30 </a:t>
            </a:r>
            <a:r>
              <a:rPr lang="ru-RU" sz="1200" b="1" dirty="0" err="1" smtClean="0">
                <a:latin typeface="e-Ukraine Light" pitchFamily="50" charset="-52"/>
              </a:rPr>
              <a:t>січня</a:t>
            </a:r>
            <a:r>
              <a:rPr lang="ru-RU" sz="1200" b="1" dirty="0" smtClean="0">
                <a:latin typeface="e-Ukraine Light" pitchFamily="50" charset="-52"/>
              </a:rPr>
              <a:t> 2023 року), </a:t>
            </a:r>
            <a:r>
              <a:rPr lang="ru-RU" sz="1200" b="1" dirty="0" err="1" smtClean="0">
                <a:latin typeface="e-Ukraine Light" pitchFamily="50" charset="-52"/>
              </a:rPr>
              <a:t>наприклад</a:t>
            </a:r>
            <a:r>
              <a:rPr lang="ru-RU" sz="1200" b="1" dirty="0" smtClean="0">
                <a:latin typeface="e-Ukraine Light" pitchFamily="50" charset="-52"/>
              </a:rPr>
              <a:t> 16 </a:t>
            </a:r>
            <a:r>
              <a:rPr lang="ru-RU" sz="1200" b="1" dirty="0" err="1" smtClean="0">
                <a:latin typeface="e-Ukraine Light" pitchFamily="50" charset="-52"/>
              </a:rPr>
              <a:t>січня</a:t>
            </a:r>
            <a:r>
              <a:rPr lang="ru-RU" sz="1200" b="1" dirty="0" smtClean="0">
                <a:latin typeface="e-Ukraine Light" pitchFamily="50" charset="-52"/>
              </a:rPr>
              <a:t> 2023 року?</a:t>
            </a:r>
            <a:r>
              <a:rPr lang="ru-RU" sz="1200" dirty="0" smtClean="0">
                <a:latin typeface="e-Ukraine Light" pitchFamily="50" charset="-52"/>
              </a:rPr>
              <a:t>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У такому </a:t>
            </a:r>
            <a:r>
              <a:rPr lang="ru-RU" sz="1200" dirty="0" err="1" smtClean="0">
                <a:latin typeface="e-Ukraine Light" pitchFamily="50" charset="-52"/>
              </a:rPr>
              <a:t>випадку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сільськогосподарський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товаровиробник</a:t>
            </a:r>
            <a:r>
              <a:rPr lang="ru-RU" sz="1200" dirty="0" smtClean="0">
                <a:latin typeface="e-Ukraine Light" pitchFamily="50" charset="-52"/>
              </a:rPr>
              <a:t> не </a:t>
            </a:r>
            <a:r>
              <a:rPr lang="ru-RU" sz="1200" dirty="0" err="1" smtClean="0">
                <a:latin typeface="e-Ukraine Light" pitchFamily="50" charset="-52"/>
              </a:rPr>
              <a:t>має</a:t>
            </a:r>
            <a:r>
              <a:rPr lang="ru-RU" sz="1200" dirty="0" smtClean="0">
                <a:latin typeface="e-Ukraine Light" pitchFamily="50" charset="-52"/>
              </a:rPr>
              <a:t> права </a:t>
            </a:r>
            <a:r>
              <a:rPr lang="ru-RU" sz="1200" dirty="0" err="1" smtClean="0">
                <a:latin typeface="e-Ukraine Light" pitchFamily="50" charset="-52"/>
              </a:rPr>
              <a:t>врахувати</a:t>
            </a: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зменшенняМПЗ</a:t>
            </a:r>
            <a:r>
              <a:rPr lang="ru-RU" sz="1200" dirty="0" smtClean="0">
                <a:latin typeface="e-Ukraine Light" pitchFamily="50" charset="-52"/>
              </a:rPr>
              <a:t> за 2022 </a:t>
            </a:r>
            <a:r>
              <a:rPr lang="ru-RU" sz="1200" dirty="0" err="1" smtClean="0">
                <a:latin typeface="e-Ukraine Light" pitchFamily="50" charset="-52"/>
              </a:rPr>
              <a:t>рік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додаток</a:t>
            </a:r>
            <a:r>
              <a:rPr lang="ru-RU" sz="1200" dirty="0" smtClean="0">
                <a:latin typeface="e-Ukraine Light" pitchFamily="50" charset="-52"/>
              </a:rPr>
              <a:t> 3 </a:t>
            </a:r>
            <a:r>
              <a:rPr lang="ru-RU" sz="1200" dirty="0" err="1" smtClean="0">
                <a:latin typeface="e-Ukraine Light" pitchFamily="50" charset="-52"/>
              </a:rPr>
              <a:t>Декларації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платника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єдиного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податку</a:t>
            </a:r>
            <a:r>
              <a:rPr lang="ru-RU" sz="1200" dirty="0" smtClean="0">
                <a:latin typeface="e-Ukraine Light" pitchFamily="50" charset="-52"/>
              </a:rPr>
              <a:t> на 2023 </a:t>
            </a:r>
            <a:r>
              <a:rPr lang="ru-RU" sz="1200" dirty="0" err="1" smtClean="0">
                <a:latin typeface="e-Ukraine Light" pitchFamily="50" charset="-52"/>
              </a:rPr>
              <a:t>рік</a:t>
            </a:r>
            <a:r>
              <a:rPr lang="ru-RU" sz="1200" dirty="0" smtClean="0">
                <a:latin typeface="e-Ukraine Light" pitchFamily="50" charset="-52"/>
              </a:rPr>
              <a:t>), </a:t>
            </a:r>
            <a:r>
              <a:rPr lang="ru-RU" sz="1200" dirty="0" err="1" smtClean="0">
                <a:latin typeface="e-Ukraine Light" pitchFamily="50" charset="-52"/>
              </a:rPr>
              <a:t>проте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може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врахувати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вказані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суми</a:t>
            </a:r>
            <a:r>
              <a:rPr lang="ru-RU" sz="1200" dirty="0" smtClean="0">
                <a:latin typeface="e-Ukraine Light" pitchFamily="50" charset="-52"/>
              </a:rPr>
              <a:t> при </a:t>
            </a:r>
            <a:r>
              <a:rPr lang="ru-RU" sz="1200" dirty="0" err="1" smtClean="0">
                <a:latin typeface="e-Ukraine Light" pitchFamily="50" charset="-52"/>
              </a:rPr>
              <a:t>розрахунку</a:t>
            </a:r>
            <a:r>
              <a:rPr lang="ru-RU" sz="1200" dirty="0" smtClean="0">
                <a:latin typeface="e-Ukraine Light" pitchFamily="50" charset="-52"/>
              </a:rPr>
              <a:t> МПЗ за 2023 </a:t>
            </a:r>
            <a:r>
              <a:rPr lang="ru-RU" sz="1200" dirty="0" err="1" smtClean="0">
                <a:latin typeface="e-Ukraine Light" pitchFamily="50" charset="-52"/>
              </a:rPr>
              <a:t>рік</a:t>
            </a:r>
            <a:r>
              <a:rPr lang="ru-RU" sz="1200" dirty="0" smtClean="0">
                <a:latin typeface="e-Ukraine Light" pitchFamily="50" charset="-52"/>
              </a:rPr>
              <a:t> в межах </a:t>
            </a:r>
            <a:r>
              <a:rPr lang="ru-RU" sz="1200" dirty="0" err="1" smtClean="0">
                <a:latin typeface="e-Ukraine Light" pitchFamily="50" charset="-52"/>
              </a:rPr>
              <a:t>нарахованих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сум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додаток</a:t>
            </a:r>
            <a:r>
              <a:rPr lang="ru-RU" sz="1200" dirty="0" smtClean="0">
                <a:latin typeface="e-Ukraine Light" pitchFamily="50" charset="-52"/>
              </a:rPr>
              <a:t> 3 </a:t>
            </a:r>
            <a:r>
              <a:rPr lang="ru-RU" sz="1200" dirty="0" err="1" smtClean="0">
                <a:latin typeface="e-Ukraine Light" pitchFamily="50" charset="-52"/>
              </a:rPr>
              <a:t>Декларації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платника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єдиного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податку</a:t>
            </a:r>
            <a:r>
              <a:rPr lang="ru-RU" sz="1200" dirty="0" smtClean="0">
                <a:latin typeface="e-Ukraine Light" pitchFamily="50" charset="-52"/>
              </a:rPr>
              <a:t> на 2024 </a:t>
            </a:r>
            <a:r>
              <a:rPr lang="ru-RU" sz="1200" dirty="0" err="1" smtClean="0">
                <a:latin typeface="e-Ukraine Light" pitchFamily="50" charset="-52"/>
              </a:rPr>
              <a:t>рік</a:t>
            </a:r>
            <a:r>
              <a:rPr lang="ru-RU" sz="1200" dirty="0" smtClean="0">
                <a:latin typeface="e-Ukraine Light" pitchFamily="50" charset="-52"/>
              </a:rPr>
              <a:t>). </a:t>
            </a:r>
          </a:p>
          <a:p>
            <a:pPr algn="just"/>
            <a:r>
              <a:rPr lang="ru-RU" sz="1200" b="1" dirty="0" smtClean="0">
                <a:latin typeface="e-Ukraine Light" pitchFamily="50" charset="-52"/>
              </a:rPr>
              <a:t>10. </a:t>
            </a:r>
            <a:r>
              <a:rPr lang="ru-RU" sz="1200" b="1" dirty="0" err="1" smtClean="0">
                <a:latin typeface="e-Ukraine Light" pitchFamily="50" charset="-52"/>
              </a:rPr>
              <a:t>Чи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має</a:t>
            </a:r>
            <a:r>
              <a:rPr lang="ru-RU" sz="1200" b="1" dirty="0" smtClean="0">
                <a:latin typeface="e-Ukraine Light" pitchFamily="50" charset="-52"/>
              </a:rPr>
              <a:t> право </a:t>
            </a:r>
            <a:r>
              <a:rPr lang="ru-RU" sz="1200" b="1" dirty="0" err="1" smtClean="0">
                <a:latin typeface="e-Ukraine Light" pitchFamily="50" charset="-52"/>
              </a:rPr>
              <a:t>агровиробник</a:t>
            </a:r>
            <a:r>
              <a:rPr lang="ru-RU" sz="1200" b="1" dirty="0" smtClean="0">
                <a:latin typeface="e-Ukraine Light" pitchFamily="50" charset="-52"/>
              </a:rPr>
              <a:t>  </a:t>
            </a:r>
            <a:r>
              <a:rPr lang="ru-RU" sz="1200" b="1" dirty="0" err="1" smtClean="0">
                <a:latin typeface="e-Ukraine Light" pitchFamily="50" charset="-52"/>
              </a:rPr>
              <a:t>врахувати</a:t>
            </a:r>
            <a:r>
              <a:rPr lang="ru-RU" sz="1200" b="1" dirty="0" smtClean="0">
                <a:latin typeface="e-Ukraine Light" pitchFamily="50" charset="-52"/>
              </a:rPr>
              <a:t> у </a:t>
            </a:r>
            <a:r>
              <a:rPr lang="ru-RU" sz="1200" b="1" dirty="0" err="1" smtClean="0">
                <a:latin typeface="e-Ukraine Light" pitchFamily="50" charset="-52"/>
              </a:rPr>
              <a:t>зменшення</a:t>
            </a:r>
            <a:r>
              <a:rPr lang="ru-RU" sz="1200" b="1" dirty="0" smtClean="0">
                <a:latin typeface="e-Ukraine Light" pitchFamily="50" charset="-52"/>
              </a:rPr>
              <a:t> МПЗ за 2022 </a:t>
            </a:r>
            <a:r>
              <a:rPr lang="ru-RU" sz="1200" b="1" dirty="0" err="1" smtClean="0">
                <a:latin typeface="e-Ukraine Light" pitchFamily="50" charset="-52"/>
              </a:rPr>
              <a:t>рік</a:t>
            </a:r>
            <a:r>
              <a:rPr lang="ru-RU" sz="1200" b="1" dirty="0" smtClean="0">
                <a:latin typeface="e-Ukraine Light" pitchFamily="50" charset="-52"/>
              </a:rPr>
              <a:t> суму </a:t>
            </a:r>
            <a:r>
              <a:rPr lang="ru-RU" sz="1200" b="1" dirty="0" err="1" smtClean="0">
                <a:latin typeface="e-Ukraine Light" pitchFamily="50" charset="-52"/>
              </a:rPr>
              <a:t>податкового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зобов’язання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з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єдиного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податку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четвертої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групи</a:t>
            </a:r>
            <a:r>
              <a:rPr lang="ru-RU" sz="1200" b="1" dirty="0" smtClean="0">
                <a:latin typeface="e-Ukraine Light" pitchFamily="50" charset="-52"/>
              </a:rPr>
              <a:t> за </a:t>
            </a:r>
            <a:r>
              <a:rPr lang="en-US" sz="1200" b="1" dirty="0" smtClean="0">
                <a:latin typeface="e-Ukraine Light" pitchFamily="50" charset="-52"/>
              </a:rPr>
              <a:t>IV </a:t>
            </a:r>
            <a:r>
              <a:rPr lang="ru-RU" sz="1200" b="1" dirty="0" smtClean="0">
                <a:latin typeface="e-Ukraine Light" pitchFamily="50" charset="-52"/>
              </a:rPr>
              <a:t>квартал 2021 року, </a:t>
            </a:r>
            <a:r>
              <a:rPr lang="ru-RU" sz="1200" b="1" dirty="0" err="1" smtClean="0">
                <a:latin typeface="e-Ukraine Light" pitchFamily="50" charset="-52"/>
              </a:rPr>
              <a:t>сплаченого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агровиробником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протягом</a:t>
            </a:r>
            <a:r>
              <a:rPr lang="ru-RU" sz="1200" b="1" dirty="0" smtClean="0">
                <a:latin typeface="e-Ukraine Light" pitchFamily="50" charset="-52"/>
              </a:rPr>
              <a:t> 30 </a:t>
            </a:r>
            <a:r>
              <a:rPr lang="ru-RU" sz="1200" b="1" dirty="0" err="1" smtClean="0">
                <a:latin typeface="e-Ukraine Light" pitchFamily="50" charset="-52"/>
              </a:rPr>
              <a:t>календарних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днів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після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закінчення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звітного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періоду</a:t>
            </a:r>
            <a:r>
              <a:rPr lang="ru-RU" sz="1200" b="1" dirty="0" smtClean="0">
                <a:latin typeface="e-Ukraine Light" pitchFamily="50" charset="-52"/>
              </a:rPr>
              <a:t> (до 30 </a:t>
            </a:r>
            <a:r>
              <a:rPr lang="ru-RU" sz="1200" b="1" dirty="0" err="1" smtClean="0">
                <a:latin typeface="e-Ukraine Light" pitchFamily="50" charset="-52"/>
              </a:rPr>
              <a:t>січня</a:t>
            </a:r>
            <a:r>
              <a:rPr lang="ru-RU" sz="1200" b="1" dirty="0" smtClean="0">
                <a:latin typeface="e-Ukraine Light" pitchFamily="50" charset="-52"/>
              </a:rPr>
              <a:t> 2022 року), </a:t>
            </a:r>
            <a:r>
              <a:rPr lang="ru-RU" sz="1200" b="1" dirty="0" err="1" smtClean="0">
                <a:latin typeface="e-Ukraine Light" pitchFamily="50" charset="-52"/>
              </a:rPr>
              <a:t>наприклад</a:t>
            </a:r>
            <a:r>
              <a:rPr lang="ru-RU" sz="1200" b="1" dirty="0" smtClean="0">
                <a:latin typeface="e-Ukraine Light" pitchFamily="50" charset="-52"/>
              </a:rPr>
              <a:t> 16 </a:t>
            </a:r>
            <a:r>
              <a:rPr lang="ru-RU" sz="1200" b="1" dirty="0" err="1" smtClean="0">
                <a:latin typeface="e-Ukraine Light" pitchFamily="50" charset="-52"/>
              </a:rPr>
              <a:t>січня</a:t>
            </a:r>
            <a:r>
              <a:rPr lang="ru-RU" sz="1200" b="1" dirty="0" smtClean="0">
                <a:latin typeface="e-Ukraine Light" pitchFamily="50" charset="-52"/>
              </a:rPr>
              <a:t> 2022 року?</a:t>
            </a:r>
            <a:r>
              <a:rPr lang="ru-RU" sz="1200" dirty="0" smtClean="0">
                <a:latin typeface="e-Ukraine Light" pitchFamily="50" charset="-52"/>
              </a:rPr>
              <a:t>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У такому </a:t>
            </a:r>
            <a:r>
              <a:rPr lang="ru-RU" sz="1200" dirty="0" err="1" smtClean="0">
                <a:latin typeface="e-Ukraine Light" pitchFamily="50" charset="-52"/>
              </a:rPr>
              <a:t>випадку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сільськогосподарський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товаровиробник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має</a:t>
            </a:r>
            <a:r>
              <a:rPr lang="ru-RU" sz="1200" dirty="0" smtClean="0">
                <a:latin typeface="e-Ukraine Light" pitchFamily="50" charset="-52"/>
              </a:rPr>
              <a:t> право </a:t>
            </a:r>
            <a:r>
              <a:rPr lang="ru-RU" sz="1200" dirty="0" err="1" smtClean="0">
                <a:latin typeface="e-Ukraine Light" pitchFamily="50" charset="-52"/>
              </a:rPr>
              <a:t>врахувати</a:t>
            </a: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зменшення</a:t>
            </a:r>
            <a:r>
              <a:rPr lang="ru-RU" sz="1200" dirty="0" smtClean="0">
                <a:latin typeface="e-Ukraine Light" pitchFamily="50" charset="-52"/>
              </a:rPr>
              <a:t> МПЗ за 2022 </a:t>
            </a:r>
            <a:r>
              <a:rPr lang="ru-RU" sz="1200" dirty="0" err="1" smtClean="0">
                <a:latin typeface="e-Ukraine Light" pitchFamily="50" charset="-52"/>
              </a:rPr>
              <a:t>рік</a:t>
            </a:r>
            <a:r>
              <a:rPr lang="ru-RU" sz="1200" dirty="0" smtClean="0">
                <a:latin typeface="e-Ukraine Light" pitchFamily="50" charset="-52"/>
              </a:rPr>
              <a:t> суму </a:t>
            </a:r>
            <a:r>
              <a:rPr lang="ru-RU" sz="1200" dirty="0" err="1" smtClean="0">
                <a:latin typeface="e-Ukraine Light" pitchFamily="50" charset="-52"/>
              </a:rPr>
              <a:t>сплаченого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єдиного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податку</a:t>
            </a:r>
            <a:r>
              <a:rPr lang="ru-RU" sz="1200" dirty="0" smtClean="0">
                <a:latin typeface="e-Ukraine Light" pitchFamily="50" charset="-52"/>
              </a:rPr>
              <a:t> в межах </a:t>
            </a:r>
            <a:r>
              <a:rPr lang="ru-RU" sz="1200" dirty="0" err="1" smtClean="0">
                <a:latin typeface="e-Ukraine Light" pitchFamily="50" charset="-52"/>
              </a:rPr>
              <a:t>нарахованих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сум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додаток</a:t>
            </a:r>
            <a:r>
              <a:rPr lang="ru-RU" sz="1200" dirty="0" smtClean="0">
                <a:latin typeface="e-Ukraine Light" pitchFamily="50" charset="-52"/>
              </a:rPr>
              <a:t> 3 </a:t>
            </a:r>
            <a:r>
              <a:rPr lang="ru-RU" sz="1200" dirty="0" err="1" smtClean="0">
                <a:latin typeface="e-Ukraine Light" pitchFamily="50" charset="-52"/>
              </a:rPr>
              <a:t>Декларації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платника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єдиного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податку</a:t>
            </a:r>
            <a:r>
              <a:rPr lang="ru-RU" sz="1200" dirty="0" smtClean="0">
                <a:latin typeface="e-Ukraine Light" pitchFamily="50" charset="-52"/>
              </a:rPr>
              <a:t> на 2023 </a:t>
            </a:r>
            <a:r>
              <a:rPr lang="ru-RU" sz="1200" dirty="0" err="1" smtClean="0">
                <a:latin typeface="e-Ukraine Light" pitchFamily="50" charset="-52"/>
              </a:rPr>
              <a:t>рік</a:t>
            </a:r>
            <a:r>
              <a:rPr lang="ru-RU" sz="1200" dirty="0" smtClean="0">
                <a:latin typeface="e-Ukraine Light" pitchFamily="50" charset="-52"/>
              </a:rPr>
              <a:t>). </a:t>
            </a:r>
          </a:p>
          <a:p>
            <a:pPr algn="just"/>
            <a:endParaRPr lang="ru-RU" sz="12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51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1602</TotalTime>
  <Words>360</Words>
  <Application>Microsoft Office PowerPoint</Application>
  <PresentationFormat>Лист A4 (210x297 мм)</PresentationFormat>
  <Paragraphs>54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163</cp:revision>
  <cp:lastPrinted>2022-12-13T10:52:00Z</cp:lastPrinted>
  <dcterms:created xsi:type="dcterms:W3CDTF">2021-05-27T05:23:05Z</dcterms:created>
  <dcterms:modified xsi:type="dcterms:W3CDTF">2024-07-10T11:01:28Z</dcterms:modified>
</cp:coreProperties>
</file>