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24.07.2024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123825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0" y="132814"/>
            <a:ext cx="4909738" cy="6732948"/>
            <a:chOff x="82316" y="-9705"/>
            <a:chExt cx="4909738" cy="6860086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198120" y="-9705"/>
              <a:ext cx="4793934" cy="6860086"/>
              <a:chOff x="198120" y="-9705"/>
              <a:chExt cx="4793934" cy="6860086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198120" y="-9705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35086"/>
              <a:ext cx="2710593" cy="533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14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ДПС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81649" y="1540631"/>
            <a:ext cx="3829050" cy="10156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 smtClean="0"/>
              <a:t>Щодо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окремих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питань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визначення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мінімального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податкового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зобов’язання</a:t>
            </a:r>
            <a:endParaRPr lang="ru-RU" sz="1600" b="1" dirty="0" smtClean="0"/>
          </a:p>
          <a:p>
            <a:pPr algn="ctr"/>
            <a:r>
              <a:rPr lang="uk-UA" sz="1200" b="1" dirty="0" smtClean="0"/>
              <a:t>ІІ ЧАСТИНА</a:t>
            </a:r>
            <a:endParaRPr lang="ru-RU" sz="1200" b="1" dirty="0" smtClean="0"/>
          </a:p>
          <a:p>
            <a:pPr algn="ctr"/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Липень  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5376" y="190500"/>
            <a:ext cx="4890591" cy="65341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6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238749" y="165733"/>
            <a:ext cx="4596471" cy="6454142"/>
            <a:chOff x="93733" y="68580"/>
            <a:chExt cx="4784020" cy="6781801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93733" y="68580"/>
              <a:ext cx="4784020" cy="67017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4900" y="133349"/>
            <a:ext cx="4890591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05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Роз’яснення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викладені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цій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брошурі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присвячені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окремим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питанням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врахування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сплачених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зборів</a:t>
            </a:r>
            <a:r>
              <a:rPr lang="ru-RU" sz="1100" dirty="0" smtClean="0">
                <a:latin typeface="e-Ukraine Light" pitchFamily="50" charset="-52"/>
              </a:rPr>
              <a:t> при </a:t>
            </a:r>
            <a:r>
              <a:rPr lang="ru-RU" sz="1100" dirty="0" err="1" smtClean="0">
                <a:latin typeface="e-Ukraine Light" pitchFamily="50" charset="-52"/>
              </a:rPr>
              <a:t>обчисленні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мінімального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зобов’язання</a:t>
            </a:r>
            <a:r>
              <a:rPr lang="ru-RU" sz="1100" dirty="0" smtClean="0">
                <a:latin typeface="e-Ukraine Light" pitchFamily="50" charset="-52"/>
              </a:rPr>
              <a:t>  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МПЗ)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урахуванням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позиції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Міністерства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фінансів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(лист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15.02.2024 № 11230-09-62/4712, 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Лист)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врахування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сплаченого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4 </a:t>
            </a:r>
            <a:r>
              <a:rPr lang="ru-RU" sz="1100" dirty="0" err="1" smtClean="0">
                <a:latin typeface="e-Ukraine Light" pitchFamily="50" charset="-52"/>
              </a:rPr>
              <a:t>групи</a:t>
            </a:r>
            <a:r>
              <a:rPr lang="ru-RU" sz="1100" dirty="0" smtClean="0">
                <a:latin typeface="e-Ukraine Light" pitchFamily="50" charset="-52"/>
              </a:rPr>
              <a:t> в І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err="1" smtClean="0">
                <a:latin typeface="e-Ukraine Light" pitchFamily="50" charset="-52"/>
              </a:rPr>
              <a:t>кварталі</a:t>
            </a:r>
            <a:r>
              <a:rPr lang="ru-RU" sz="1100" dirty="0" smtClean="0">
                <a:latin typeface="e-Ukraine Light" pitchFamily="50" charset="-52"/>
              </a:rPr>
              <a:t> 2022 року за І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smtClean="0">
                <a:latin typeface="e-Ukraine Light" pitchFamily="50" charset="-52"/>
              </a:rPr>
              <a:t>квартал 2022 при </a:t>
            </a:r>
            <a:r>
              <a:rPr lang="ru-RU" sz="1100" dirty="0" err="1" smtClean="0">
                <a:latin typeface="e-Ukraine Light" pitchFamily="50" charset="-52"/>
              </a:rPr>
              <a:t>визначенні</a:t>
            </a:r>
            <a:r>
              <a:rPr lang="ru-RU" sz="1100" dirty="0" smtClean="0">
                <a:latin typeface="e-Ukraine Light" pitchFamily="50" charset="-52"/>
              </a:rPr>
              <a:t> МПЗ за 2023 </a:t>
            </a:r>
            <a:r>
              <a:rPr lang="ru-RU" sz="1100" dirty="0" err="1" smtClean="0">
                <a:latin typeface="e-Ukraine Light" pitchFamily="50" charset="-52"/>
              </a:rPr>
              <a:t>рік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Підбірка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питань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відповідей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підготовлена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огляду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численні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запити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агровиробників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b="1" dirty="0" smtClean="0">
                <a:latin typeface="e-Ukraine Light" pitchFamily="50" charset="-52"/>
              </a:rPr>
              <a:t>14. У 2023 </a:t>
            </a:r>
            <a:r>
              <a:rPr lang="ru-RU" sz="1100" b="1" dirty="0" err="1" smtClean="0">
                <a:latin typeface="e-Ukraine Light" pitchFamily="50" charset="-52"/>
              </a:rPr>
              <a:t>році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термін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сплати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орендної</a:t>
            </a:r>
            <a:r>
              <a:rPr lang="ru-RU" sz="1100" b="1" dirty="0" smtClean="0">
                <a:latin typeface="e-Ukraine Light" pitchFamily="50" charset="-52"/>
              </a:rPr>
              <a:t> плати за землю за листопад </a:t>
            </a:r>
            <a:r>
              <a:rPr lang="ru-RU" sz="1100" b="1" dirty="0" err="1" smtClean="0">
                <a:latin typeface="e-Ukraine Light" pitchFamily="50" charset="-52"/>
              </a:rPr>
              <a:t>місяць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відображено</a:t>
            </a:r>
            <a:r>
              <a:rPr lang="ru-RU" sz="1100" b="1" dirty="0" smtClean="0">
                <a:latin typeface="e-Ukraine Light" pitchFamily="50" charset="-52"/>
              </a:rPr>
              <a:t> в </a:t>
            </a:r>
            <a:r>
              <a:rPr lang="ru-RU" sz="1100" b="1" dirty="0" err="1" smtClean="0">
                <a:latin typeface="e-Ukraine Light" pitchFamily="50" charset="-52"/>
              </a:rPr>
              <a:t>нарахування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в</a:t>
            </a:r>
            <a:r>
              <a:rPr lang="ru-RU" sz="1100" b="1" dirty="0" smtClean="0">
                <a:latin typeface="e-Ukraine Light" pitchFamily="50" charset="-52"/>
              </a:rPr>
              <a:t> ІКП 02 </a:t>
            </a:r>
            <a:r>
              <a:rPr lang="ru-RU" sz="1100" b="1" dirty="0" err="1" smtClean="0">
                <a:latin typeface="e-Ukraine Light" pitchFamily="50" charset="-52"/>
              </a:rPr>
              <a:t>січня</a:t>
            </a:r>
            <a:r>
              <a:rPr lang="ru-RU" sz="1100" b="1" dirty="0" smtClean="0">
                <a:latin typeface="e-Ukraine Light" pitchFamily="50" charset="-52"/>
              </a:rPr>
              <a:t> 2024 року, а </a:t>
            </a:r>
            <a:r>
              <a:rPr lang="ru-RU" sz="1100" b="1" dirty="0" err="1" smtClean="0">
                <a:latin typeface="e-Ukraine Light" pitchFamily="50" charset="-52"/>
              </a:rPr>
              <a:t>сплата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платниками</a:t>
            </a:r>
            <a:r>
              <a:rPr lang="ru-RU" sz="1100" b="1" dirty="0" smtClean="0">
                <a:latin typeface="e-Ukraine Light" pitchFamily="50" charset="-52"/>
              </a:rPr>
              <a:t> проведена по </a:t>
            </a:r>
            <a:r>
              <a:rPr lang="ru-RU" sz="1100" b="1" dirty="0" err="1" smtClean="0">
                <a:latin typeface="e-Ukraine Light" pitchFamily="50" charset="-52"/>
              </a:rPr>
              <a:t>терміну</a:t>
            </a:r>
            <a:r>
              <a:rPr lang="ru-RU" sz="1100" b="1" dirty="0" smtClean="0">
                <a:latin typeface="e-Ukraine Light" pitchFamily="50" charset="-52"/>
              </a:rPr>
              <a:t> 30.12.2023. Таким чином </a:t>
            </a:r>
            <a:r>
              <a:rPr lang="ru-RU" sz="1100" b="1" dirty="0" err="1" smtClean="0">
                <a:latin typeface="e-Ukraine Light" pitchFamily="50" charset="-52"/>
              </a:rPr>
              <a:t>сплата</a:t>
            </a:r>
            <a:r>
              <a:rPr lang="ru-RU" sz="1100" b="1" dirty="0" smtClean="0">
                <a:latin typeface="e-Ukraine Light" pitchFamily="50" charset="-52"/>
              </a:rPr>
              <a:t> не </a:t>
            </a:r>
            <a:r>
              <a:rPr lang="ru-RU" sz="1100" b="1" dirty="0" err="1" smtClean="0">
                <a:latin typeface="e-Ukraine Light" pitchFamily="50" charset="-52"/>
              </a:rPr>
              <a:t>врахована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ні</a:t>
            </a:r>
            <a:r>
              <a:rPr lang="ru-RU" sz="1100" b="1" dirty="0" smtClean="0">
                <a:latin typeface="e-Ukraine Light" pitchFamily="50" charset="-52"/>
              </a:rPr>
              <a:t> в 2023 </a:t>
            </a:r>
            <a:r>
              <a:rPr lang="ru-RU" sz="1100" b="1" dirty="0" err="1" smtClean="0">
                <a:latin typeface="e-Ukraine Light" pitchFamily="50" charset="-52"/>
              </a:rPr>
              <a:t>році</a:t>
            </a:r>
            <a:r>
              <a:rPr lang="ru-RU" sz="1100" b="1" dirty="0" smtClean="0">
                <a:latin typeface="e-Ukraine Light" pitchFamily="50" charset="-52"/>
              </a:rPr>
              <a:t> (переплата), </a:t>
            </a:r>
            <a:r>
              <a:rPr lang="ru-RU" sz="1100" b="1" dirty="0" err="1" smtClean="0">
                <a:latin typeface="e-Ukraine Light" pitchFamily="50" charset="-52"/>
              </a:rPr>
              <a:t>ні</a:t>
            </a:r>
            <a:r>
              <a:rPr lang="ru-RU" sz="1100" b="1" dirty="0" smtClean="0">
                <a:latin typeface="e-Ukraine Light" pitchFamily="50" charset="-52"/>
              </a:rPr>
              <a:t> за 2024 </a:t>
            </a:r>
            <a:r>
              <a:rPr lang="ru-RU" sz="1100" b="1" dirty="0" err="1" smtClean="0">
                <a:latin typeface="e-Ukraine Light" pitchFamily="50" charset="-52"/>
              </a:rPr>
              <a:t>рік</a:t>
            </a:r>
            <a:r>
              <a:rPr lang="ru-RU" sz="1100" b="1" dirty="0" smtClean="0">
                <a:latin typeface="e-Ukraine Light" pitchFamily="50" charset="-52"/>
              </a:rPr>
              <a:t> (</a:t>
            </a:r>
            <a:r>
              <a:rPr lang="ru-RU" sz="1100" b="1" dirty="0" err="1" smtClean="0">
                <a:latin typeface="e-Ukraine Light" pitchFamily="50" charset="-52"/>
              </a:rPr>
              <a:t>сплачено</a:t>
            </a:r>
            <a:r>
              <a:rPr lang="ru-RU" sz="1100" b="1" dirty="0" smtClean="0">
                <a:latin typeface="e-Ukraine Light" pitchFamily="50" charset="-52"/>
              </a:rPr>
              <a:t> в 2023 </a:t>
            </a:r>
            <a:r>
              <a:rPr lang="ru-RU" sz="1100" b="1" dirty="0" err="1" smtClean="0">
                <a:latin typeface="e-Ukraine Light" pitchFamily="50" charset="-52"/>
              </a:rPr>
              <a:t>році</a:t>
            </a:r>
            <a:r>
              <a:rPr lang="ru-RU" sz="1100" b="1" dirty="0" smtClean="0">
                <a:latin typeface="e-Ukraine Light" pitchFamily="50" charset="-52"/>
              </a:rPr>
              <a:t>). Коли </a:t>
            </a:r>
            <a:r>
              <a:rPr lang="ru-RU" sz="1100" b="1" dirty="0" err="1" smtClean="0">
                <a:latin typeface="e-Ukraine Light" pitchFamily="50" charset="-52"/>
              </a:rPr>
              <a:t>відобразити</a:t>
            </a:r>
            <a:r>
              <a:rPr lang="ru-RU" sz="1100" b="1" dirty="0" smtClean="0">
                <a:latin typeface="e-Ukraine Light" pitchFamily="50" charset="-52"/>
              </a:rPr>
              <a:t> в </a:t>
            </a:r>
            <a:r>
              <a:rPr lang="ru-RU" sz="1100" b="1" dirty="0" err="1" smtClean="0">
                <a:latin typeface="e-Ukraine Light" pitchFamily="50" charset="-52"/>
              </a:rPr>
              <a:t>зменшення</a:t>
            </a:r>
            <a:r>
              <a:rPr lang="ru-RU" sz="1100" b="1" dirty="0" smtClean="0">
                <a:latin typeface="e-Ukraine Light" pitchFamily="50" charset="-52"/>
              </a:rPr>
              <a:t> МПЗ 20 % </a:t>
            </a:r>
            <a:r>
              <a:rPr lang="ru-RU" sz="1100" b="1" dirty="0" err="1" smtClean="0">
                <a:latin typeface="e-Ukraine Light" pitchFamily="50" charset="-52"/>
              </a:rPr>
              <a:t>оренди</a:t>
            </a:r>
            <a:r>
              <a:rPr lang="ru-RU" sz="1100" b="1" dirty="0" smtClean="0">
                <a:latin typeface="e-Ukraine Light" pitchFamily="50" charset="-52"/>
              </a:rPr>
              <a:t>?</a:t>
            </a:r>
            <a:r>
              <a:rPr lang="ru-RU" sz="11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У такому </a:t>
            </a:r>
            <a:r>
              <a:rPr lang="ru-RU" sz="1100" dirty="0" err="1" smtClean="0">
                <a:latin typeface="e-Ukraine Light" pitchFamily="50" charset="-52"/>
              </a:rPr>
              <a:t>випадку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сільськогосподарський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товаровиробник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має</a:t>
            </a:r>
            <a:r>
              <a:rPr lang="ru-RU" sz="1100" dirty="0" smtClean="0">
                <a:latin typeface="e-Ukraine Light" pitchFamily="50" charset="-52"/>
              </a:rPr>
              <a:t> права </a:t>
            </a:r>
            <a:r>
              <a:rPr lang="ru-RU" sz="1100" dirty="0" err="1" smtClean="0">
                <a:latin typeface="e-Ukraine Light" pitchFamily="50" charset="-52"/>
              </a:rPr>
              <a:t>врахувати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зменшенняМПЗ</a:t>
            </a:r>
            <a:r>
              <a:rPr lang="ru-RU" sz="1100" dirty="0" smtClean="0">
                <a:latin typeface="e-Ukraine Light" pitchFamily="50" charset="-52"/>
              </a:rPr>
              <a:t> за 2023 </a:t>
            </a:r>
            <a:r>
              <a:rPr lang="ru-RU" sz="1100" dirty="0" err="1" smtClean="0">
                <a:latin typeface="e-Ukraine Light" pitchFamily="50" charset="-52"/>
              </a:rPr>
              <a:t>рік</a:t>
            </a:r>
            <a:r>
              <a:rPr lang="ru-RU" sz="1100" dirty="0" smtClean="0">
                <a:latin typeface="e-Ukraine Light" pitchFamily="50" charset="-52"/>
              </a:rPr>
              <a:t> суму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орендної</a:t>
            </a:r>
            <a:r>
              <a:rPr lang="ru-RU" sz="1100" dirty="0" smtClean="0">
                <a:latin typeface="e-Ukraine Light" pitchFamily="50" charset="-52"/>
              </a:rPr>
              <a:t> плати за землю за листопад 2023 року по </a:t>
            </a:r>
            <a:r>
              <a:rPr lang="ru-RU" sz="1100" dirty="0" err="1" smtClean="0">
                <a:latin typeface="e-Ukraine Light" pitchFamily="50" charset="-52"/>
              </a:rPr>
              <a:t>терміну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30.12.2023, </a:t>
            </a:r>
            <a:r>
              <a:rPr lang="ru-RU" sz="1100" dirty="0" err="1" smtClean="0">
                <a:latin typeface="e-Ukraine Light" pitchFamily="50" charset="-52"/>
              </a:rPr>
              <a:t>проте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може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врахувати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вказані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суми</a:t>
            </a:r>
            <a:r>
              <a:rPr lang="ru-RU" sz="1100" dirty="0" smtClean="0">
                <a:latin typeface="e-Ukraine Light" pitchFamily="50" charset="-52"/>
              </a:rPr>
              <a:t> при </a:t>
            </a:r>
            <a:r>
              <a:rPr lang="ru-RU" sz="1100" dirty="0" err="1" smtClean="0">
                <a:latin typeface="e-Ukraine Light" pitchFamily="50" charset="-52"/>
              </a:rPr>
              <a:t>розрахунку</a:t>
            </a:r>
            <a:r>
              <a:rPr lang="ru-RU" sz="1100" dirty="0" smtClean="0">
                <a:latin typeface="e-Ukraine Light" pitchFamily="50" charset="-52"/>
              </a:rPr>
              <a:t> МПЗ за 2024 </a:t>
            </a:r>
            <a:r>
              <a:rPr lang="ru-RU" sz="1100" dirty="0" err="1" smtClean="0">
                <a:latin typeface="e-Ukraine Light" pitchFamily="50" charset="-52"/>
              </a:rPr>
              <a:t>рік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додаток</a:t>
            </a:r>
            <a:r>
              <a:rPr lang="ru-RU" sz="1100" dirty="0" smtClean="0">
                <a:latin typeface="e-Ukraine Light" pitchFamily="50" charset="-52"/>
              </a:rPr>
              <a:t> 3 </a:t>
            </a:r>
            <a:r>
              <a:rPr lang="ru-RU" sz="1100" dirty="0" err="1" smtClean="0">
                <a:latin typeface="e-Ukraine Light" pitchFamily="50" charset="-52"/>
              </a:rPr>
              <a:t>Декларації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на 2024 </a:t>
            </a:r>
            <a:r>
              <a:rPr lang="ru-RU" sz="1100" dirty="0" err="1" smtClean="0">
                <a:latin typeface="e-Ukraine Light" pitchFamily="50" charset="-52"/>
              </a:rPr>
              <a:t>рік</a:t>
            </a:r>
            <a:r>
              <a:rPr lang="ru-RU" sz="1100" dirty="0" smtClean="0">
                <a:latin typeface="e-Ukraine Light" pitchFamily="50" charset="-52"/>
              </a:rPr>
              <a:t>). </a:t>
            </a:r>
          </a:p>
          <a:p>
            <a:pPr algn="just"/>
            <a:r>
              <a:rPr lang="ru-RU" sz="1100" b="1" dirty="0" smtClean="0">
                <a:latin typeface="e-Ukraine Light" pitchFamily="50" charset="-52"/>
              </a:rPr>
              <a:t>15. У 2022 – 2024 роках </a:t>
            </a:r>
            <a:r>
              <a:rPr lang="ru-RU" sz="1100" b="1" dirty="0" err="1" smtClean="0">
                <a:latin typeface="e-Ukraine Light" pitchFamily="50" charset="-52"/>
              </a:rPr>
              <a:t>фермерським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господарством</a:t>
            </a:r>
            <a:r>
              <a:rPr lang="ru-RU" sz="1100" b="1" dirty="0" smtClean="0">
                <a:latin typeface="e-Ukraine Light" pitchFamily="50" charset="-52"/>
              </a:rPr>
              <a:t> (</a:t>
            </a:r>
            <a:r>
              <a:rPr lang="ru-RU" sz="1100" b="1" dirty="0" err="1" smtClean="0">
                <a:latin typeface="e-Ukraine Light" pitchFamily="50" charset="-52"/>
              </a:rPr>
              <a:t>далі</a:t>
            </a:r>
            <a:r>
              <a:rPr lang="ru-RU" sz="1100" b="1" dirty="0" smtClean="0">
                <a:latin typeface="e-Ukraine Light" pitchFamily="50" charset="-52"/>
              </a:rPr>
              <a:t> – ФГ) </a:t>
            </a:r>
            <a:r>
              <a:rPr lang="ru-RU" sz="1100" b="1" dirty="0" err="1" smtClean="0">
                <a:latin typeface="e-Ukraine Light" pitchFamily="50" charset="-52"/>
              </a:rPr>
              <a:t>були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отримані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пільги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щодо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оподаткування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земельних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ділянок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від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сільської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військової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адміністрації</a:t>
            </a:r>
            <a:r>
              <a:rPr lang="ru-RU" sz="1100" b="1" dirty="0" smtClean="0">
                <a:latin typeface="e-Ukraine Light" pitchFamily="50" charset="-52"/>
              </a:rPr>
              <a:t> (</a:t>
            </a:r>
            <a:r>
              <a:rPr lang="ru-RU" sz="1100" b="1" dirty="0" err="1" smtClean="0">
                <a:latin typeface="e-Ukraine Light" pitchFamily="50" charset="-52"/>
              </a:rPr>
              <a:t>оренда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землі</a:t>
            </a:r>
            <a:r>
              <a:rPr lang="ru-RU" sz="1100" b="1" dirty="0" smtClean="0">
                <a:latin typeface="e-Ukraine Light" pitchFamily="50" charset="-52"/>
              </a:rPr>
              <a:t>, </a:t>
            </a:r>
            <a:r>
              <a:rPr lang="ru-RU" sz="1100" b="1" dirty="0" err="1" smtClean="0">
                <a:latin typeface="e-Ukraine Light" pitchFamily="50" charset="-52"/>
              </a:rPr>
              <a:t>єдиний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податок</a:t>
            </a:r>
            <a:r>
              <a:rPr lang="ru-RU" sz="1100" b="1" dirty="0" smtClean="0">
                <a:latin typeface="e-Ukraine Light" pitchFamily="50" charset="-52"/>
              </a:rPr>
              <a:t> 4 </a:t>
            </a:r>
            <a:r>
              <a:rPr lang="ru-RU" sz="1100" b="1" dirty="0" err="1" smtClean="0">
                <a:latin typeface="e-Ukraine Light" pitchFamily="50" charset="-52"/>
              </a:rPr>
              <a:t>групи</a:t>
            </a:r>
            <a:r>
              <a:rPr lang="ru-RU" sz="1100" b="1" dirty="0" smtClean="0">
                <a:latin typeface="e-Ukraine Light" pitchFamily="50" charset="-52"/>
              </a:rPr>
              <a:t>, МПЗ). </a:t>
            </a:r>
            <a:r>
              <a:rPr lang="ru-RU" sz="1100" b="1" dirty="0" err="1" smtClean="0">
                <a:latin typeface="e-Ukraine Light" pitchFamily="50" charset="-52"/>
              </a:rPr>
              <a:t>Згідно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цих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рішень</a:t>
            </a:r>
            <a:r>
              <a:rPr lang="ru-RU" sz="1100" b="1" dirty="0" smtClean="0">
                <a:latin typeface="e-Ukraine Light" pitchFamily="50" charset="-52"/>
              </a:rPr>
              <a:t> ФГ не </a:t>
            </a:r>
            <a:r>
              <a:rPr lang="ru-RU" sz="1100" b="1" dirty="0" err="1" smtClean="0">
                <a:latin typeface="e-Ukraine Light" pitchFamily="50" charset="-52"/>
              </a:rPr>
              <a:t>декларували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зобов'язання</a:t>
            </a:r>
            <a:r>
              <a:rPr lang="ru-RU" sz="1100" b="1" dirty="0" smtClean="0">
                <a:latin typeface="e-Ukraine Light" pitchFamily="50" charset="-52"/>
              </a:rPr>
              <a:t> по </a:t>
            </a:r>
            <a:r>
              <a:rPr lang="ru-RU" sz="1100" b="1" dirty="0" err="1" smtClean="0">
                <a:latin typeface="e-Ukraine Light" pitchFamily="50" charset="-52"/>
              </a:rPr>
              <a:t>сплаті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єдиного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податку</a:t>
            </a:r>
            <a:r>
              <a:rPr lang="ru-RU" sz="1100" b="1" dirty="0" smtClean="0">
                <a:latin typeface="e-Ukraine Light" pitchFamily="50" charset="-52"/>
              </a:rPr>
              <a:t> 4 </a:t>
            </a:r>
            <a:r>
              <a:rPr lang="ru-RU" sz="1100" b="1" dirty="0" err="1" smtClean="0">
                <a:latin typeface="e-Ukraine Light" pitchFamily="50" charset="-52"/>
              </a:rPr>
              <a:t>групи</a:t>
            </a:r>
            <a:r>
              <a:rPr lang="ru-RU" sz="1100" b="1" dirty="0" smtClean="0">
                <a:latin typeface="e-Ukraine Light" pitchFamily="50" charset="-52"/>
              </a:rPr>
              <a:t> та МПЗ. У 2022 </a:t>
            </a:r>
            <a:r>
              <a:rPr lang="ru-RU" sz="1100" b="1" dirty="0" err="1" smtClean="0">
                <a:latin typeface="e-Ukraine Light" pitchFamily="50" charset="-52"/>
              </a:rPr>
              <a:t>році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під</a:t>
            </a:r>
            <a:r>
              <a:rPr lang="ru-RU" sz="1100" b="1" dirty="0" smtClean="0">
                <a:latin typeface="e-Ukraine Light" pitchFamily="50" charset="-52"/>
              </a:rPr>
              <a:t> час </a:t>
            </a:r>
            <a:r>
              <a:rPr lang="ru-RU" sz="1100" b="1" dirty="0" err="1" smtClean="0">
                <a:latin typeface="e-Ukraine Light" pitchFamily="50" charset="-52"/>
              </a:rPr>
              <a:t>перебування</a:t>
            </a:r>
            <a:r>
              <a:rPr lang="ru-RU" sz="1100" b="1" dirty="0" smtClean="0">
                <a:latin typeface="e-Ukraine Light" pitchFamily="50" charset="-52"/>
              </a:rPr>
              <a:t> в </a:t>
            </a:r>
            <a:r>
              <a:rPr lang="ru-RU" sz="1100" b="1" dirty="0" err="1" smtClean="0">
                <a:latin typeface="e-Ukraine Light" pitchFamily="50" charset="-52"/>
              </a:rPr>
              <a:t>окупації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нічого</a:t>
            </a:r>
            <a:r>
              <a:rPr lang="ru-RU" sz="1100" b="1" dirty="0" smtClean="0">
                <a:latin typeface="e-Ukraine Light" pitchFamily="50" charset="-52"/>
              </a:rPr>
              <a:t> не </a:t>
            </a:r>
            <a:r>
              <a:rPr lang="ru-RU" sz="1100" b="1" dirty="0" err="1" smtClean="0">
                <a:latin typeface="e-Ukraine Light" pitchFamily="50" charset="-52"/>
              </a:rPr>
              <a:t>вирощували</a:t>
            </a:r>
            <a:r>
              <a:rPr lang="ru-RU" sz="1100" b="1" dirty="0" smtClean="0">
                <a:latin typeface="e-Ukraine Light" pitchFamily="50" charset="-52"/>
              </a:rPr>
              <a:t>, у 2023 </a:t>
            </a:r>
            <a:r>
              <a:rPr lang="ru-RU" sz="1100" b="1" dirty="0" err="1" smtClean="0">
                <a:latin typeface="e-Ukraine Light" pitchFamily="50" charset="-52"/>
              </a:rPr>
              <a:t>році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після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самостійного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обстеження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полів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засіяли</a:t>
            </a:r>
            <a:r>
              <a:rPr lang="ru-RU" sz="1100" b="1" dirty="0" smtClean="0">
                <a:latin typeface="e-Ukraine Light" pitchFamily="50" charset="-52"/>
              </a:rPr>
              <a:t> 30 га, </a:t>
            </a:r>
            <a:r>
              <a:rPr lang="ru-RU" sz="1100" b="1" dirty="0" err="1" smtClean="0">
                <a:latin typeface="e-Ukraine Light" pitchFamily="50" charset="-52"/>
              </a:rPr>
              <a:t>вирощену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продукцію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реалізували</a:t>
            </a:r>
            <a:r>
              <a:rPr lang="ru-RU" sz="1100" b="1" dirty="0" smtClean="0">
                <a:latin typeface="e-Ukraine Light" pitchFamily="50" charset="-52"/>
              </a:rPr>
              <a:t> та </a:t>
            </a:r>
            <a:r>
              <a:rPr lang="ru-RU" sz="1100" b="1" dirty="0" err="1" smtClean="0">
                <a:latin typeface="e-Ukraine Light" pitchFamily="50" charset="-52"/>
              </a:rPr>
              <a:t>відобразили</a:t>
            </a:r>
            <a:r>
              <a:rPr lang="ru-RU" sz="1100" b="1" dirty="0" smtClean="0">
                <a:latin typeface="e-Ukraine Light" pitchFamily="50" charset="-52"/>
              </a:rPr>
              <a:t> в </a:t>
            </a:r>
            <a:r>
              <a:rPr lang="ru-RU" sz="1100" b="1" dirty="0" err="1" smtClean="0">
                <a:latin typeface="e-Ukraine Light" pitchFamily="50" charset="-52"/>
              </a:rPr>
              <a:t>розрахунку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питомої</a:t>
            </a:r>
            <a:r>
              <a:rPr lang="ru-RU" sz="1100" b="1" dirty="0" smtClean="0">
                <a:latin typeface="e-Ukraine Light" pitchFamily="50" charset="-52"/>
              </a:rPr>
              <a:t> ваги. Зараз </a:t>
            </a:r>
            <a:r>
              <a:rPr lang="ru-RU" sz="1100" b="1" dirty="0" err="1" smtClean="0">
                <a:latin typeface="e-Ukraine Light" pitchFamily="50" charset="-52"/>
              </a:rPr>
              <a:t>податкова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вимагає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написати</a:t>
            </a:r>
            <a:r>
              <a:rPr lang="ru-RU" sz="1100" b="1" dirty="0" smtClean="0">
                <a:latin typeface="e-Ukraine Light" pitchFamily="50" charset="-52"/>
              </a:rPr>
              <a:t> лист на </a:t>
            </a:r>
            <a:r>
              <a:rPr lang="ru-RU" sz="1100" b="1" dirty="0" err="1" smtClean="0">
                <a:latin typeface="e-Ukraine Light" pitchFamily="50" charset="-52"/>
              </a:rPr>
              <a:t>військову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адміністрацію</a:t>
            </a:r>
            <a:r>
              <a:rPr lang="ru-RU" sz="1100" b="1" dirty="0" smtClean="0">
                <a:latin typeface="e-Ukraine Light" pitchFamily="50" charset="-52"/>
              </a:rPr>
              <a:t> про </a:t>
            </a:r>
            <a:r>
              <a:rPr lang="ru-RU" sz="1100" b="1" dirty="0" err="1" smtClean="0">
                <a:latin typeface="e-Ukraine Light" pitchFamily="50" charset="-52"/>
              </a:rPr>
              <a:t>скасування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пільг</a:t>
            </a:r>
            <a:r>
              <a:rPr lang="ru-RU" sz="1100" b="1" dirty="0" smtClean="0">
                <a:latin typeface="e-Ukraine Light" pitchFamily="50" charset="-52"/>
              </a:rPr>
              <a:t> на </a:t>
            </a:r>
            <a:r>
              <a:rPr lang="ru-RU" sz="1100" b="1" dirty="0" err="1" smtClean="0">
                <a:latin typeface="e-Ukraine Light" pitchFamily="50" charset="-52"/>
              </a:rPr>
              <a:t>ті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земельні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ділянки</a:t>
            </a:r>
            <a:r>
              <a:rPr lang="ru-RU" sz="1100" b="1" dirty="0" smtClean="0">
                <a:latin typeface="e-Ukraine Light" pitchFamily="50" charset="-52"/>
              </a:rPr>
              <a:t>, </a:t>
            </a:r>
            <a:r>
              <a:rPr lang="ru-RU" sz="1100" b="1" dirty="0" err="1" smtClean="0">
                <a:latin typeface="e-Ukraine Light" pitchFamily="50" charset="-52"/>
              </a:rPr>
              <a:t>які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були</a:t>
            </a:r>
            <a:r>
              <a:rPr lang="ru-RU" sz="1100" b="1" dirty="0" smtClean="0">
                <a:latin typeface="e-Ukraine Light" pitchFamily="50" charset="-52"/>
              </a:rPr>
              <a:t> в </a:t>
            </a:r>
            <a:r>
              <a:rPr lang="ru-RU" sz="1100" b="1" dirty="0" err="1" smtClean="0">
                <a:latin typeface="e-Ukraine Light" pitchFamily="50" charset="-52"/>
              </a:rPr>
              <a:t>обробітку</a:t>
            </a:r>
            <a:r>
              <a:rPr lang="ru-RU" sz="1100" b="1" dirty="0" smtClean="0">
                <a:latin typeface="e-Ukraine Light" pitchFamily="50" charset="-52"/>
              </a:rPr>
              <a:t>, та </a:t>
            </a:r>
            <a:r>
              <a:rPr lang="ru-RU" sz="1100" b="1" dirty="0" err="1" smtClean="0">
                <a:latin typeface="e-Ukraine Light" pitchFamily="50" charset="-52"/>
              </a:rPr>
              <a:t>нарахувати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єдиний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податок</a:t>
            </a:r>
            <a:r>
              <a:rPr lang="ru-RU" sz="1100" b="1" dirty="0" smtClean="0">
                <a:latin typeface="e-Ukraine Light" pitchFamily="50" charset="-52"/>
              </a:rPr>
              <a:t> 4 </a:t>
            </a:r>
            <a:r>
              <a:rPr lang="ru-RU" sz="1100" b="1" dirty="0" err="1" smtClean="0">
                <a:latin typeface="e-Ukraine Light" pitchFamily="50" charset="-52"/>
              </a:rPr>
              <a:t>групи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і</a:t>
            </a:r>
            <a:r>
              <a:rPr lang="ru-RU" sz="1100" b="1" dirty="0" smtClean="0">
                <a:latin typeface="e-Ukraine Light" pitchFamily="50" charset="-52"/>
              </a:rPr>
              <a:t> МПЗ за 2023 – 2024 роки. </a:t>
            </a:r>
            <a:endParaRPr lang="uk-UA" sz="1100" dirty="0" smtClean="0">
              <a:latin typeface="e-Ukraine Light" pitchFamily="50" charset="-52"/>
            </a:endParaRPr>
          </a:p>
          <a:p>
            <a:pPr algn="just"/>
            <a:endParaRPr lang="uk-UA" sz="1100" dirty="0" smtClean="0">
              <a:latin typeface="e-Ukraine Light" pitchFamily="50" charset="-52"/>
            </a:endParaRPr>
          </a:p>
          <a:p>
            <a:pPr algn="just"/>
            <a:endParaRPr lang="ru-RU" sz="1100" dirty="0">
              <a:latin typeface="e-Ukraine Light" pitchFamily="50" charset="-52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48275" y="200025"/>
            <a:ext cx="44767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e-Ukraine Light" pitchFamily="50" charset="-52"/>
              </a:rPr>
              <a:t>. </a:t>
            </a:r>
          </a:p>
        </p:txBody>
      </p:sp>
      <p:sp>
        <p:nvSpPr>
          <p:cNvPr id="12" name="Блок-схема: узел 11"/>
          <p:cNvSpPr/>
          <p:nvPr/>
        </p:nvSpPr>
        <p:spPr>
          <a:xfrm>
            <a:off x="52312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6364751" y="48724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305424" y="4838700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6467474" y="35147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80975" y="118444"/>
            <a:ext cx="4733925" cy="6739556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8878" y="138485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48250" y="103711"/>
            <a:ext cx="476794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200" b="1" dirty="0" err="1" smtClean="0">
                <a:latin typeface="e-Ukraine Light" pitchFamily="50" charset="-52"/>
              </a:rPr>
              <a:t>надання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пільги</a:t>
            </a:r>
            <a:r>
              <a:rPr lang="ru-RU" sz="1200" b="1" dirty="0" smtClean="0">
                <a:latin typeface="e-Ukraine Light" pitchFamily="50" charset="-52"/>
              </a:rPr>
              <a:t> не подавали. </a:t>
            </a:r>
            <a:r>
              <a:rPr lang="ru-RU" sz="1200" b="1" dirty="0" err="1" smtClean="0">
                <a:latin typeface="e-Ukraine Light" pitchFamily="50" charset="-52"/>
              </a:rPr>
              <a:t>Чи</a:t>
            </a:r>
            <a:r>
              <a:rPr lang="ru-RU" sz="1200" b="1" dirty="0" smtClean="0">
                <a:latin typeface="e-Ukraine Light" pitchFamily="50" charset="-52"/>
              </a:rPr>
              <a:t> буде </a:t>
            </a:r>
            <a:r>
              <a:rPr lang="ru-RU" sz="1200" b="1" dirty="0" err="1" smtClean="0">
                <a:latin typeface="e-Ukraine Light" pitchFamily="50" charset="-52"/>
              </a:rPr>
              <a:t>нараховане</a:t>
            </a:r>
            <a:r>
              <a:rPr lang="ru-RU" sz="1200" b="1" dirty="0" smtClean="0">
                <a:latin typeface="e-Ukraine Light" pitchFamily="50" charset="-52"/>
              </a:rPr>
              <a:t> МПЗ?</a:t>
            </a:r>
            <a:r>
              <a:rPr lang="ru-RU" sz="12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Не </a:t>
            </a:r>
            <a:r>
              <a:rPr lang="ru-RU" sz="1200" dirty="0" err="1" smtClean="0">
                <a:latin typeface="e-Ukraine Light" pitchFamily="50" charset="-52"/>
              </a:rPr>
              <a:t>підлягає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нарахуванню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сплаті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загальне</a:t>
            </a:r>
            <a:r>
              <a:rPr lang="ru-RU" sz="1200" dirty="0" smtClean="0">
                <a:latin typeface="e-Ukraine Light" pitchFamily="50" charset="-52"/>
              </a:rPr>
              <a:t> МПЗ за </a:t>
            </a:r>
            <a:r>
              <a:rPr lang="ru-RU" sz="1200" dirty="0" err="1" smtClean="0">
                <a:latin typeface="e-Ukraine Light" pitchFamily="50" charset="-52"/>
              </a:rPr>
              <a:t>земельні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ділянки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земельні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частки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паї</a:t>
            </a:r>
            <a:r>
              <a:rPr lang="ru-RU" sz="1200" dirty="0" smtClean="0">
                <a:latin typeface="e-Ukraine Light" pitchFamily="50" charset="-52"/>
              </a:rPr>
              <a:t>)),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розташовані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територіях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активних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бойових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тимчасово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окупованих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російською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федерацією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територіях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включені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Переліку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територій</a:t>
            </a:r>
            <a:r>
              <a:rPr lang="ru-RU" sz="1200" dirty="0" smtClean="0">
                <a:latin typeface="e-Ukraine Light" pitchFamily="50" charset="-52"/>
              </a:rPr>
              <a:t>, так як </a:t>
            </a:r>
            <a:r>
              <a:rPr lang="ru-RU" sz="1200" dirty="0" err="1" smtClean="0">
                <a:latin typeface="e-Ukraine Light" pitchFamily="50" charset="-52"/>
              </a:rPr>
              <a:t>платники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цей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період</a:t>
            </a:r>
            <a:r>
              <a:rPr lang="ru-RU" sz="12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200" dirty="0" err="1" smtClean="0">
                <a:latin typeface="e-Ukraine Light" pitchFamily="50" charset="-52"/>
              </a:rPr>
              <a:t>мали</a:t>
            </a:r>
            <a:r>
              <a:rPr lang="ru-RU" sz="1200" dirty="0" smtClean="0">
                <a:latin typeface="e-Ukraine Light" pitchFamily="50" charset="-52"/>
              </a:rPr>
              <a:t> право не </a:t>
            </a:r>
            <a:r>
              <a:rPr lang="ru-RU" sz="1200" dirty="0" err="1" smtClean="0">
                <a:latin typeface="e-Ukraine Light" pitchFamily="50" charset="-52"/>
              </a:rPr>
              <a:t>нараховувати</a:t>
            </a:r>
            <a:r>
              <a:rPr lang="ru-RU" sz="1200" dirty="0" smtClean="0">
                <a:latin typeface="e-Ukraine Light" pitchFamily="50" charset="-52"/>
              </a:rPr>
              <a:t> та не </a:t>
            </a:r>
            <a:r>
              <a:rPr lang="ru-RU" sz="1200" dirty="0" err="1" smtClean="0">
                <a:latin typeface="e-Ukraine Light" pitchFamily="50" charset="-52"/>
              </a:rPr>
              <a:t>сплачувати</a:t>
            </a:r>
            <a:r>
              <a:rPr lang="ru-RU" sz="1200" dirty="0" smtClean="0">
                <a:latin typeface="e-Ukraine Light" pitchFamily="50" charset="-52"/>
              </a:rPr>
              <a:t> плату за землю на </a:t>
            </a:r>
            <a:r>
              <a:rPr lang="ru-RU" sz="1200" dirty="0" err="1" smtClean="0">
                <a:latin typeface="e-Ukraine Light" pitchFamily="50" charset="-52"/>
              </a:rPr>
              <a:t>підставі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підпункту</a:t>
            </a:r>
            <a:r>
              <a:rPr lang="ru-RU" sz="1200" dirty="0" smtClean="0">
                <a:latin typeface="e-Ukraine Light" pitchFamily="50" charset="-52"/>
              </a:rPr>
              <a:t> 69.14 пункту 69 </a:t>
            </a:r>
            <a:r>
              <a:rPr lang="ru-RU" sz="1200" dirty="0" err="1" smtClean="0">
                <a:latin typeface="e-Ukraine Light" pitchFamily="50" charset="-52"/>
              </a:rPr>
              <a:t>підрозділу</a:t>
            </a:r>
            <a:r>
              <a:rPr lang="ru-RU" sz="1200" dirty="0" smtClean="0">
                <a:latin typeface="e-Ukraine Light" pitchFamily="50" charset="-52"/>
              </a:rPr>
              <a:t> 10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ХХ Кодексу для </a:t>
            </a:r>
            <a:r>
              <a:rPr lang="ru-RU" sz="1200" dirty="0" err="1" smtClean="0">
                <a:latin typeface="e-Ukraine Light" pitchFamily="50" charset="-52"/>
              </a:rPr>
              <a:t>платників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прибуток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платників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єдиного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третьої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групи</a:t>
            </a:r>
            <a:r>
              <a:rPr lang="ru-RU" sz="12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200" dirty="0" err="1" smtClean="0">
                <a:latin typeface="e-Ukraine Light" pitchFamily="50" charset="-52"/>
              </a:rPr>
              <a:t>мали</a:t>
            </a:r>
            <a:r>
              <a:rPr lang="ru-RU" sz="1200" dirty="0" smtClean="0">
                <a:latin typeface="e-Ukraine Light" pitchFamily="50" charset="-52"/>
              </a:rPr>
              <a:t> право не </a:t>
            </a:r>
            <a:r>
              <a:rPr lang="ru-RU" sz="1200" dirty="0" err="1" smtClean="0">
                <a:latin typeface="e-Ukraine Light" pitchFamily="50" charset="-52"/>
              </a:rPr>
              <a:t>нараховувати</a:t>
            </a:r>
            <a:r>
              <a:rPr lang="ru-RU" sz="1200" dirty="0" smtClean="0">
                <a:latin typeface="e-Ukraine Light" pitchFamily="50" charset="-52"/>
              </a:rPr>
              <a:t> та не </a:t>
            </a:r>
            <a:r>
              <a:rPr lang="ru-RU" sz="1200" dirty="0" err="1" smtClean="0">
                <a:latin typeface="e-Ukraine Light" pitchFamily="50" charset="-52"/>
              </a:rPr>
              <a:t>сплачувати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єдиний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податок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четвертої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групи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підставі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підпункту</a:t>
            </a:r>
            <a:r>
              <a:rPr lang="ru-RU" sz="1200" dirty="0" smtClean="0">
                <a:latin typeface="e-Ukraine Light" pitchFamily="50" charset="-52"/>
              </a:rPr>
              <a:t> 69.33 пункту 69 </a:t>
            </a:r>
            <a:r>
              <a:rPr lang="ru-RU" sz="1200" dirty="0" err="1" smtClean="0">
                <a:latin typeface="e-Ukraine Light" pitchFamily="50" charset="-52"/>
              </a:rPr>
              <a:t>підрозділу</a:t>
            </a:r>
            <a:r>
              <a:rPr lang="ru-RU" sz="1200" dirty="0" smtClean="0">
                <a:latin typeface="e-Ukraine Light" pitchFamily="50" charset="-52"/>
              </a:rPr>
              <a:t> 10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ХХ Кодексу для </a:t>
            </a:r>
            <a:r>
              <a:rPr lang="ru-RU" sz="1200" dirty="0" err="1" smtClean="0">
                <a:latin typeface="e-Ukraine Light" pitchFamily="50" charset="-52"/>
              </a:rPr>
              <a:t>платників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єдиного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четвертої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групи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При </a:t>
            </a:r>
            <a:r>
              <a:rPr lang="ru-RU" sz="1200" dirty="0" err="1" smtClean="0">
                <a:latin typeface="e-Ukraine Light" pitchFamily="50" charset="-52"/>
              </a:rPr>
              <a:t>цьому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декларуються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об’єкти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оподаткування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dirty="0" err="1" smtClean="0">
                <a:latin typeface="e-Ukraine Light" pitchFamily="50" charset="-52"/>
              </a:rPr>
              <a:t>кадастрові</a:t>
            </a:r>
            <a:r>
              <a:rPr lang="ru-RU" sz="1200" dirty="0" smtClean="0">
                <a:latin typeface="e-Ukraine Light" pitchFamily="50" charset="-52"/>
              </a:rPr>
              <a:t> номера, </a:t>
            </a:r>
            <a:r>
              <a:rPr lang="ru-RU" sz="1200" dirty="0" err="1" smtClean="0">
                <a:latin typeface="e-Ukraine Light" pitchFamily="50" charset="-52"/>
              </a:rPr>
              <a:t>площі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земельних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ділянок</a:t>
            </a:r>
            <a:r>
              <a:rPr lang="ru-RU" sz="1200" dirty="0" smtClean="0">
                <a:latin typeface="e-Ukraine Light" pitchFamily="50" charset="-52"/>
              </a:rPr>
              <a:t> та не </a:t>
            </a:r>
            <a:r>
              <a:rPr lang="ru-RU" sz="1200" dirty="0" err="1" smtClean="0">
                <a:latin typeface="e-Ukraine Light" pitchFamily="50" charset="-52"/>
              </a:rPr>
              <a:t>нараховуються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зобов’язання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МПЗ (</a:t>
            </a:r>
            <a:r>
              <a:rPr lang="ru-RU" sz="1200" dirty="0" err="1" smtClean="0">
                <a:latin typeface="e-Ukraine Light" pitchFamily="50" charset="-52"/>
              </a:rPr>
              <a:t>декларування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прочерками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«0»). </a:t>
            </a:r>
          </a:p>
          <a:p>
            <a:pPr algn="just"/>
            <a:r>
              <a:rPr lang="ru-RU" sz="1200" b="1" dirty="0" smtClean="0">
                <a:latin typeface="e-Ukraine Light" pitchFamily="50" charset="-52"/>
              </a:rPr>
              <a:t>18. </a:t>
            </a:r>
            <a:r>
              <a:rPr lang="ru-RU" sz="1200" b="1" dirty="0" err="1" smtClean="0">
                <a:latin typeface="e-Ukraine Light" pitchFamily="50" charset="-52"/>
              </a:rPr>
              <a:t>Внесіть</a:t>
            </a:r>
            <a:r>
              <a:rPr lang="ru-RU" sz="1200" b="1" dirty="0" smtClean="0">
                <a:latin typeface="e-Ukraine Light" pitchFamily="50" charset="-52"/>
              </a:rPr>
              <a:t>, будь ласка,  </a:t>
            </a:r>
            <a:r>
              <a:rPr lang="ru-RU" sz="1200" b="1" dirty="0" err="1" smtClean="0">
                <a:latin typeface="e-Ukraine Light" pitchFamily="50" charset="-52"/>
              </a:rPr>
              <a:t>ясність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чи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поширюється</a:t>
            </a:r>
            <a:r>
              <a:rPr lang="ru-RU" sz="1200" b="1" dirty="0" smtClean="0">
                <a:latin typeface="e-Ukraine Light" pitchFamily="50" charset="-52"/>
              </a:rPr>
              <a:t> на </a:t>
            </a:r>
            <a:r>
              <a:rPr lang="ru-RU" sz="1200" b="1" dirty="0" err="1" smtClean="0">
                <a:latin typeface="e-Ukraine Light" pitchFamily="50" charset="-52"/>
              </a:rPr>
              <a:t>господарство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пільга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сплати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єдиного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податку</a:t>
            </a:r>
            <a:r>
              <a:rPr lang="ru-RU" sz="1200" b="1" dirty="0" smtClean="0">
                <a:latin typeface="e-Ukraine Light" pitchFamily="50" charset="-52"/>
              </a:rPr>
              <a:t> 4 гр., МПЗ, </a:t>
            </a:r>
            <a:r>
              <a:rPr lang="ru-RU" sz="1200" b="1" dirty="0" err="1" smtClean="0">
                <a:latin typeface="e-Ukraine Light" pitchFamily="50" charset="-52"/>
              </a:rPr>
              <a:t>орендна</a:t>
            </a:r>
            <a:r>
              <a:rPr lang="ru-RU" sz="1200" b="1" dirty="0" smtClean="0">
                <a:latin typeface="e-Ukraine Light" pitchFamily="50" charset="-52"/>
              </a:rPr>
              <a:t> плата за землю, </a:t>
            </a:r>
            <a:r>
              <a:rPr lang="ru-RU" sz="1200" b="1" dirty="0" err="1" smtClean="0">
                <a:latin typeface="e-Ukraine Light" pitchFamily="50" charset="-52"/>
              </a:rPr>
              <a:t>якщо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згідно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переліку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територій</a:t>
            </a:r>
            <a:r>
              <a:rPr lang="ru-RU" sz="1200" b="1" dirty="0" smtClean="0">
                <a:latin typeface="e-Ukraine Light" pitchFamily="50" charset="-52"/>
              </a:rPr>
              <a:t> № 309 </a:t>
            </a:r>
            <a:r>
              <a:rPr lang="ru-RU" sz="1200" b="1" dirty="0" err="1" smtClean="0">
                <a:latin typeface="e-Ukraine Light" pitchFamily="50" charset="-52"/>
              </a:rPr>
              <a:t>віднесені</a:t>
            </a:r>
            <a:r>
              <a:rPr lang="ru-RU" sz="1200" b="1" dirty="0" smtClean="0">
                <a:latin typeface="e-Ukraine Light" pitchFamily="50" charset="-52"/>
              </a:rPr>
              <a:t> до </a:t>
            </a:r>
            <a:r>
              <a:rPr lang="ru-RU" sz="1200" b="1" dirty="0" err="1" smtClean="0">
                <a:latin typeface="e-Ukraine Light" pitchFamily="50" charset="-52"/>
              </a:rPr>
              <a:t>територій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які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знаходяться</a:t>
            </a:r>
            <a:r>
              <a:rPr lang="ru-RU" sz="1200" b="1" dirty="0" smtClean="0">
                <a:latin typeface="e-Ukraine Light" pitchFamily="50" charset="-52"/>
              </a:rPr>
              <a:t> на </a:t>
            </a:r>
            <a:r>
              <a:rPr lang="ru-RU" sz="1200" b="1" dirty="0" err="1" smtClean="0">
                <a:latin typeface="e-Ukraine Light" pitchFamily="50" charset="-52"/>
              </a:rPr>
              <a:t>території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активних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бойових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дій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на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яких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функціонують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державні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електронні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інформаційні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ресурси</a:t>
            </a:r>
            <a:r>
              <a:rPr lang="ru-RU" sz="1200" b="1" dirty="0" smtClean="0">
                <a:latin typeface="e-Ukraine Light" pitchFamily="50" charset="-52"/>
              </a:rPr>
              <a:t>.</a:t>
            </a:r>
            <a:r>
              <a:rPr lang="ru-RU" sz="12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підпункту</a:t>
            </a:r>
            <a:r>
              <a:rPr lang="ru-RU" sz="1200" dirty="0" smtClean="0">
                <a:latin typeface="e-Ukraine Light" pitchFamily="50" charset="-52"/>
              </a:rPr>
              <a:t> 69.33 пункту 69 </a:t>
            </a:r>
            <a:r>
              <a:rPr lang="ru-RU" sz="1200" dirty="0" err="1" smtClean="0">
                <a:latin typeface="e-Ukraine Light" pitchFamily="50" charset="-52"/>
              </a:rPr>
              <a:t>підрозділу</a:t>
            </a:r>
            <a:r>
              <a:rPr lang="ru-RU" sz="1200" dirty="0" smtClean="0">
                <a:latin typeface="e-Ukraine Light" pitchFamily="50" charset="-52"/>
              </a:rPr>
              <a:t> 10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ХХ Кодексу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урахуванням</a:t>
            </a:r>
            <a:r>
              <a:rPr lang="ru-RU" sz="1200" dirty="0" smtClean="0">
                <a:latin typeface="e-Ukraine Light" pitchFamily="50" charset="-52"/>
              </a:rPr>
              <a:t> норм Постанови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30.04.2024 року № 485 «Про </a:t>
            </a:r>
            <a:r>
              <a:rPr lang="ru-RU" sz="1200" dirty="0" err="1" smtClean="0">
                <a:latin typeface="e-Ukraine Light" pitchFamily="50" charset="-52"/>
              </a:rPr>
              <a:t>внесення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076" y="138485"/>
            <a:ext cx="459104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err="1" smtClean="0">
                <a:latin typeface="e-Ukraine Light" pitchFamily="50" charset="-52"/>
              </a:rPr>
              <a:t>підпункту</a:t>
            </a:r>
            <a:r>
              <a:rPr lang="ru-RU" sz="1200" dirty="0" smtClean="0">
                <a:latin typeface="e-Ukraine Light" pitchFamily="50" charset="-52"/>
              </a:rPr>
              <a:t> 298.8.4 пункту 298.8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298 та </a:t>
            </a:r>
            <a:r>
              <a:rPr lang="ru-RU" sz="1200" dirty="0" err="1" smtClean="0">
                <a:latin typeface="e-Ukraine Light" pitchFamily="50" charset="-52"/>
              </a:rPr>
              <a:t>підпункту</a:t>
            </a:r>
            <a:r>
              <a:rPr lang="ru-RU" sz="1200" dirty="0" smtClean="0">
                <a:latin typeface="e-Ukraine Light" pitchFamily="50" charset="-52"/>
              </a:rPr>
              <a:t> 10.1 пункту 10 </a:t>
            </a:r>
            <a:r>
              <a:rPr lang="ru-RU" sz="1200" dirty="0" err="1" smtClean="0">
                <a:latin typeface="e-Ukraine Light" pitchFamily="50" charset="-52"/>
              </a:rPr>
              <a:t>підрозділу</a:t>
            </a:r>
            <a:r>
              <a:rPr lang="ru-RU" sz="1200" dirty="0" smtClean="0">
                <a:latin typeface="e-Ukraine Light" pitchFamily="50" charset="-52"/>
              </a:rPr>
              <a:t> 8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ХХ «</a:t>
            </a:r>
            <a:r>
              <a:rPr lang="ru-RU" sz="1200" dirty="0" err="1" smtClean="0">
                <a:latin typeface="e-Ukraine Light" pitchFamily="50" charset="-52"/>
              </a:rPr>
              <a:t>Перехідні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положення</a:t>
            </a:r>
            <a:r>
              <a:rPr lang="ru-RU" sz="1200" dirty="0" smtClean="0">
                <a:latin typeface="e-Ukraine Light" pitchFamily="50" charset="-52"/>
              </a:rPr>
              <a:t>» Кодексу.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Тому, </a:t>
            </a:r>
            <a:r>
              <a:rPr lang="ru-RU" sz="1200" dirty="0" err="1" smtClean="0">
                <a:latin typeface="e-Ukraine Light" pitchFamily="50" charset="-52"/>
              </a:rPr>
              <a:t>якщо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платника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відновилася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можливість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виконувати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свої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обов’язки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платник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для </a:t>
            </a:r>
            <a:r>
              <a:rPr lang="ru-RU" sz="1200" dirty="0" err="1" smtClean="0">
                <a:latin typeface="e-Ukraine Light" pitchFamily="50" charset="-52"/>
              </a:rPr>
              <a:t>дотримання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вимог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підпункту</a:t>
            </a:r>
            <a:r>
              <a:rPr lang="ru-RU" sz="1200" dirty="0" smtClean="0">
                <a:latin typeface="e-Ukraine Light" pitchFamily="50" charset="-52"/>
              </a:rPr>
              <a:t> 69.1 пункту 69 </a:t>
            </a:r>
            <a:r>
              <a:rPr lang="ru-RU" sz="1200" dirty="0" err="1" smtClean="0">
                <a:latin typeface="e-Ukraine Light" pitchFamily="50" charset="-52"/>
              </a:rPr>
              <a:t>підрозділу</a:t>
            </a:r>
            <a:r>
              <a:rPr lang="ru-RU" sz="1200" dirty="0" smtClean="0">
                <a:latin typeface="e-Ukraine Light" pitchFamily="50" charset="-52"/>
              </a:rPr>
              <a:t> 10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XX «</a:t>
            </a:r>
            <a:r>
              <a:rPr lang="ru-RU" sz="1200" dirty="0" err="1" smtClean="0">
                <a:latin typeface="e-Ukraine Light" pitchFamily="50" charset="-52"/>
              </a:rPr>
              <a:t>Перехідні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положення</a:t>
            </a:r>
            <a:r>
              <a:rPr lang="ru-RU" sz="1200" dirty="0" smtClean="0">
                <a:latin typeface="e-Ukraine Light" pitchFamily="50" charset="-52"/>
              </a:rPr>
              <a:t>» Кодексу, </a:t>
            </a:r>
            <a:r>
              <a:rPr lang="ru-RU" sz="1200" dirty="0" err="1" smtClean="0">
                <a:latin typeface="e-Ukraine Light" pitchFamily="50" charset="-52"/>
              </a:rPr>
              <a:t>зобов’язаний</a:t>
            </a:r>
            <a:r>
              <a:rPr lang="ru-RU" sz="1200" dirty="0" smtClean="0">
                <a:latin typeface="e-Ukraine Light" pitchFamily="50" charset="-52"/>
              </a:rPr>
              <a:t> для </a:t>
            </a:r>
            <a:r>
              <a:rPr lang="ru-RU" sz="1200" dirty="0" err="1" smtClean="0">
                <a:latin typeface="e-Ukraine Light" pitchFamily="50" charset="-52"/>
              </a:rPr>
              <a:t>підтвердження</a:t>
            </a:r>
            <a:r>
              <a:rPr lang="ru-RU" sz="1200" dirty="0" smtClean="0">
                <a:latin typeface="e-Ukraine Light" pitchFamily="50" charset="-52"/>
              </a:rPr>
              <a:t> статусу </a:t>
            </a:r>
            <a:r>
              <a:rPr lang="ru-RU" sz="1200" dirty="0" err="1" smtClean="0">
                <a:latin typeface="e-Ukraine Light" pitchFamily="50" charset="-52"/>
              </a:rPr>
              <a:t>платника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четвертої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групи</a:t>
            </a:r>
            <a:r>
              <a:rPr lang="ru-RU" sz="1200" dirty="0" smtClean="0">
                <a:latin typeface="e-Ukraine Light" pitchFamily="50" charset="-52"/>
              </a:rPr>
              <a:t> подати </a:t>
            </a:r>
            <a:r>
              <a:rPr lang="ru-RU" sz="1200" dirty="0" err="1" smtClean="0">
                <a:latin typeface="e-Ukraine Light" pitchFamily="50" charset="-52"/>
              </a:rPr>
              <a:t>декларацію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єдиного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четвертої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групи</a:t>
            </a:r>
            <a:r>
              <a:rPr lang="ru-RU" sz="1200" dirty="0" smtClean="0">
                <a:latin typeface="e-Ukraine Light" pitchFamily="50" charset="-52"/>
              </a:rPr>
              <a:t> на 2023 </a:t>
            </a:r>
            <a:r>
              <a:rPr lang="ru-RU" sz="1200" dirty="0" err="1" smtClean="0">
                <a:latin typeface="e-Ukraine Light" pitchFamily="50" charset="-52"/>
              </a:rPr>
              <a:t>рік</a:t>
            </a:r>
            <a:r>
              <a:rPr lang="ru-RU" sz="1200" dirty="0" smtClean="0">
                <a:latin typeface="e-Ukraine Light" pitchFamily="50" charset="-52"/>
              </a:rPr>
              <a:t> не </a:t>
            </a:r>
            <a:r>
              <a:rPr lang="ru-RU" sz="1200" dirty="0" err="1" smtClean="0">
                <a:latin typeface="e-Ukraine Light" pitchFamily="50" charset="-52"/>
              </a:rPr>
              <a:t>пізніше</a:t>
            </a:r>
            <a:r>
              <a:rPr lang="ru-RU" sz="1200" dirty="0" smtClean="0">
                <a:latin typeface="e-Ukraine Light" pitchFamily="50" charset="-52"/>
              </a:rPr>
              <a:t> 60 </a:t>
            </a:r>
            <a:r>
              <a:rPr lang="ru-RU" sz="1200" dirty="0" err="1" smtClean="0">
                <a:latin typeface="e-Ukraine Light" pitchFamily="50" charset="-52"/>
              </a:rPr>
              <a:t>календарних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днів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першого</a:t>
            </a:r>
            <a:r>
              <a:rPr lang="ru-RU" sz="1200" dirty="0" smtClean="0">
                <a:latin typeface="e-Ukraine Light" pitchFamily="50" charset="-52"/>
              </a:rPr>
              <a:t> дня </a:t>
            </a:r>
            <a:r>
              <a:rPr lang="ru-RU" sz="1200" dirty="0" err="1" smtClean="0">
                <a:latin typeface="e-Ukraine Light" pitchFamily="50" charset="-52"/>
              </a:rPr>
              <a:t>місяця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наступного</a:t>
            </a:r>
            <a:r>
              <a:rPr lang="ru-RU" sz="1200" dirty="0" smtClean="0">
                <a:latin typeface="e-Ukraine Light" pitchFamily="50" charset="-52"/>
              </a:rPr>
              <a:t> за </a:t>
            </a:r>
            <a:r>
              <a:rPr lang="ru-RU" sz="1200" dirty="0" err="1" smtClean="0">
                <a:latin typeface="e-Ukraine Light" pitchFamily="50" charset="-52"/>
              </a:rPr>
              <a:t>місяцем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відновлення</a:t>
            </a:r>
            <a:r>
              <a:rPr lang="ru-RU" sz="1200" dirty="0" smtClean="0">
                <a:latin typeface="e-Ukraine Light" pitchFamily="50" charset="-52"/>
              </a:rPr>
              <a:t> таких </a:t>
            </a:r>
            <a:r>
              <a:rPr lang="ru-RU" sz="1200" dirty="0" err="1" smtClean="0">
                <a:latin typeface="e-Ukraine Light" pitchFamily="50" charset="-52"/>
              </a:rPr>
              <a:t>можливостей</a:t>
            </a:r>
            <a:r>
              <a:rPr lang="ru-RU" sz="1200" dirty="0" smtClean="0">
                <a:latin typeface="e-Ukraine Light" pitchFamily="50" charset="-52"/>
              </a:rPr>
              <a:t>. В </a:t>
            </a:r>
            <a:r>
              <a:rPr lang="ru-RU" sz="1200" dirty="0" err="1" smtClean="0">
                <a:latin typeface="e-Ukraine Light" pitchFamily="50" charset="-52"/>
              </a:rPr>
              <a:t>іншому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разі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</a:t>
            </a:r>
            <a:r>
              <a:rPr lang="ru-RU" sz="1200" dirty="0" smtClean="0">
                <a:latin typeface="e-Ukraine Light" pitchFamily="50" charset="-52"/>
              </a:rPr>
              <a:t> не </a:t>
            </a:r>
            <a:r>
              <a:rPr lang="ru-RU" sz="1200" dirty="0" err="1" smtClean="0">
                <a:latin typeface="e-Ukraine Light" pitchFamily="50" charset="-52"/>
              </a:rPr>
              <a:t>має</a:t>
            </a:r>
            <a:r>
              <a:rPr lang="ru-RU" sz="1200" dirty="0" smtClean="0">
                <a:latin typeface="e-Ukraine Light" pitchFamily="50" charset="-52"/>
              </a:rPr>
              <a:t> права набути статус </a:t>
            </a:r>
            <a:r>
              <a:rPr lang="ru-RU" sz="1200" dirty="0" err="1" smtClean="0">
                <a:latin typeface="e-Ukraine Light" pitchFamily="50" charset="-52"/>
              </a:rPr>
              <a:t>платника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єдиного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четвертої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групи</a:t>
            </a:r>
            <a:r>
              <a:rPr lang="ru-RU" sz="1200" dirty="0" smtClean="0">
                <a:latin typeface="e-Ukraine Light" pitchFamily="50" charset="-52"/>
              </a:rPr>
              <a:t> на 2023 </a:t>
            </a:r>
            <a:r>
              <a:rPr lang="ru-RU" sz="1200" dirty="0" err="1" smtClean="0">
                <a:latin typeface="e-Ukraine Light" pitchFamily="50" charset="-52"/>
              </a:rPr>
              <a:t>рік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b="1" dirty="0" smtClean="0">
                <a:latin typeface="e-Ukraine Light" pitchFamily="50" charset="-52"/>
              </a:rPr>
              <a:t>16. </a:t>
            </a:r>
            <a:r>
              <a:rPr lang="ru-RU" sz="1200" b="1" dirty="0" err="1" smtClean="0">
                <a:latin typeface="e-Ukraine Light" pitchFamily="50" charset="-52"/>
              </a:rPr>
              <a:t>Чи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потрібно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подавати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додаток</a:t>
            </a:r>
            <a:r>
              <a:rPr lang="ru-RU" sz="1200" b="1" dirty="0" smtClean="0">
                <a:latin typeface="e-Ukraine Light" pitchFamily="50" charset="-52"/>
              </a:rPr>
              <a:t> по МПЗ до </a:t>
            </a:r>
            <a:r>
              <a:rPr lang="ru-RU" sz="1200" b="1" dirty="0" err="1" smtClean="0">
                <a:latin typeface="e-Ukraine Light" pitchFamily="50" charset="-52"/>
              </a:rPr>
              <a:t>податкової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декларації</a:t>
            </a:r>
            <a:r>
              <a:rPr lang="ru-RU" sz="1200" b="1" dirty="0" smtClean="0">
                <a:latin typeface="e-Ukraine Light" pitchFamily="50" charset="-52"/>
              </a:rPr>
              <a:t> на </a:t>
            </a:r>
            <a:r>
              <a:rPr lang="ru-RU" sz="1200" b="1" dirty="0" err="1" smtClean="0">
                <a:latin typeface="e-Ukraine Light" pitchFamily="50" charset="-52"/>
              </a:rPr>
              <a:t>прибуток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якщо</a:t>
            </a:r>
            <a:r>
              <a:rPr lang="ru-RU" sz="1200" b="1" dirty="0" smtClean="0">
                <a:latin typeface="e-Ukraine Light" pitchFamily="50" charset="-52"/>
              </a:rPr>
              <a:t> земля </a:t>
            </a:r>
            <a:r>
              <a:rPr lang="ru-RU" sz="1200" b="1" dirty="0" err="1" smtClean="0">
                <a:latin typeface="e-Ukraine Light" pitchFamily="50" charset="-52"/>
              </a:rPr>
              <a:t>знаходиться</a:t>
            </a:r>
            <a:r>
              <a:rPr lang="ru-RU" sz="1200" b="1" dirty="0" smtClean="0">
                <a:latin typeface="e-Ukraine Light" pitchFamily="50" charset="-52"/>
              </a:rPr>
              <a:t> на </a:t>
            </a:r>
            <a:r>
              <a:rPr lang="ru-RU" sz="1200" b="1" dirty="0" err="1" smtClean="0">
                <a:latin typeface="e-Ukraine Light" pitchFamily="50" charset="-52"/>
              </a:rPr>
              <a:t>тимчасово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окупованій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територій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або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території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активних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бойових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дій</a:t>
            </a:r>
            <a:r>
              <a:rPr lang="ru-RU" sz="1200" b="1" dirty="0" smtClean="0">
                <a:latin typeface="e-Ukraine Light" pitchFamily="50" charset="-52"/>
              </a:rPr>
              <a:t>?</a:t>
            </a:r>
            <a:r>
              <a:rPr lang="ru-RU" sz="12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Так, </a:t>
            </a:r>
            <a:r>
              <a:rPr lang="ru-RU" sz="1200" dirty="0" err="1" smtClean="0">
                <a:latin typeface="e-Ukraine Light" pitchFamily="50" charset="-52"/>
              </a:rPr>
              <a:t>потрібно</a:t>
            </a:r>
            <a:r>
              <a:rPr lang="ru-RU" sz="1200" dirty="0" smtClean="0">
                <a:latin typeface="e-Ukraine Light" pitchFamily="50" charset="-52"/>
              </a:rPr>
              <a:t>. При </a:t>
            </a:r>
            <a:r>
              <a:rPr lang="ru-RU" sz="1200" dirty="0" err="1" smtClean="0">
                <a:latin typeface="e-Ukraine Light" pitchFamily="50" charset="-52"/>
              </a:rPr>
              <a:t>цьому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декларуються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об’єкти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оподаткування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dirty="0" err="1" smtClean="0">
                <a:latin typeface="e-Ukraine Light" pitchFamily="50" charset="-52"/>
              </a:rPr>
              <a:t>кадастрові</a:t>
            </a:r>
            <a:r>
              <a:rPr lang="ru-RU" sz="1200" dirty="0" smtClean="0">
                <a:latin typeface="e-Ukraine Light" pitchFamily="50" charset="-52"/>
              </a:rPr>
              <a:t> номера, </a:t>
            </a:r>
            <a:r>
              <a:rPr lang="ru-RU" sz="1200" dirty="0" err="1" smtClean="0">
                <a:latin typeface="e-Ukraine Light" pitchFamily="50" charset="-52"/>
              </a:rPr>
              <a:t>площі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земельних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ділянок</a:t>
            </a:r>
            <a:r>
              <a:rPr lang="ru-RU" sz="1200" dirty="0" smtClean="0">
                <a:latin typeface="e-Ukraine Light" pitchFamily="50" charset="-52"/>
              </a:rPr>
              <a:t> та не </a:t>
            </a:r>
            <a:r>
              <a:rPr lang="ru-RU" sz="1200" dirty="0" err="1" smtClean="0">
                <a:latin typeface="e-Ukraine Light" pitchFamily="50" charset="-52"/>
              </a:rPr>
              <a:t>нараховуються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зобов’язання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МПЗ (</a:t>
            </a:r>
            <a:r>
              <a:rPr lang="ru-RU" sz="1200" dirty="0" err="1" smtClean="0">
                <a:latin typeface="e-Ukraine Light" pitchFamily="50" charset="-52"/>
              </a:rPr>
              <a:t>декларування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прочерками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«0»). </a:t>
            </a:r>
          </a:p>
          <a:p>
            <a:pPr algn="just"/>
            <a:r>
              <a:rPr lang="ru-RU" sz="1200" b="1" dirty="0" smtClean="0">
                <a:latin typeface="e-Ukraine Light" pitchFamily="50" charset="-52"/>
              </a:rPr>
              <a:t>17. У 2023 </a:t>
            </a:r>
            <a:r>
              <a:rPr lang="ru-RU" sz="1200" b="1" dirty="0" err="1" smtClean="0">
                <a:latin typeface="e-Ukraine Light" pitchFamily="50" charset="-52"/>
              </a:rPr>
              <a:t>році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частина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земельних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ділянок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сільськогосподарського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призначення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знаходиться</a:t>
            </a:r>
            <a:r>
              <a:rPr lang="ru-RU" sz="1200" b="1" dirty="0" smtClean="0">
                <a:latin typeface="e-Ukraine Light" pitchFamily="50" charset="-52"/>
              </a:rPr>
              <a:t> в </a:t>
            </a:r>
            <a:r>
              <a:rPr lang="ru-RU" sz="1200" b="1" dirty="0" err="1" smtClean="0">
                <a:latin typeface="e-Ukraine Light" pitchFamily="50" charset="-52"/>
              </a:rPr>
              <a:t>зоні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можливих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бойових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дій</a:t>
            </a:r>
            <a:r>
              <a:rPr lang="ru-RU" sz="1200" b="1" dirty="0" smtClean="0">
                <a:latin typeface="e-Ukraine Light" pitchFamily="50" charset="-52"/>
              </a:rPr>
              <a:t>, а </a:t>
            </a:r>
            <a:r>
              <a:rPr lang="ru-RU" sz="1200" b="1" dirty="0" err="1" smtClean="0">
                <a:latin typeface="e-Ukraine Light" pitchFamily="50" charset="-52"/>
              </a:rPr>
              <a:t>частина</a:t>
            </a:r>
            <a:r>
              <a:rPr lang="ru-RU" sz="1200" b="1" dirty="0" smtClean="0">
                <a:latin typeface="e-Ukraine Light" pitchFamily="50" charset="-52"/>
              </a:rPr>
              <a:t> – в </a:t>
            </a:r>
            <a:r>
              <a:rPr lang="ru-RU" sz="1200" b="1" dirty="0" err="1" smtClean="0">
                <a:latin typeface="e-Ukraine Light" pitchFamily="50" charset="-52"/>
              </a:rPr>
              <a:t>зоні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активних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бойових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дій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після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деокупації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жовтні</a:t>
            </a:r>
            <a:r>
              <a:rPr lang="ru-RU" sz="1200" b="1" dirty="0" smtClean="0">
                <a:latin typeface="e-Ukraine Light" pitchFamily="50" charset="-52"/>
              </a:rPr>
              <a:t> 2022 року. </a:t>
            </a:r>
            <a:r>
              <a:rPr lang="ru-RU" sz="1200" b="1" dirty="0" err="1" smtClean="0">
                <a:latin typeface="e-Ukraine Light" pitchFamily="50" charset="-52"/>
              </a:rPr>
              <a:t>Згідно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рішення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військової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адміністрації</a:t>
            </a:r>
            <a:r>
              <a:rPr lang="ru-RU" sz="1200" b="1" dirty="0" smtClean="0">
                <a:latin typeface="e-Ukraine Light" pitchFamily="50" charset="-52"/>
              </a:rPr>
              <a:t> ставка земельного </a:t>
            </a:r>
            <a:r>
              <a:rPr lang="ru-RU" sz="1200" b="1" dirty="0" err="1" smtClean="0">
                <a:latin typeface="e-Ukraine Light" pitchFamily="50" charset="-52"/>
              </a:rPr>
              <a:t>податку</a:t>
            </a:r>
            <a:r>
              <a:rPr lang="ru-RU" sz="1200" b="1" dirty="0" smtClean="0">
                <a:latin typeface="e-Ukraine Light" pitchFamily="50" charset="-52"/>
              </a:rPr>
              <a:t> на </a:t>
            </a:r>
            <a:r>
              <a:rPr lang="ru-RU" sz="1200" b="1" dirty="0" err="1" smtClean="0">
                <a:latin typeface="e-Ukraine Light" pitchFamily="50" charset="-52"/>
              </a:rPr>
              <a:t>всі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види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земельних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ділянок</a:t>
            </a:r>
            <a:r>
              <a:rPr lang="ru-RU" sz="1200" b="1" dirty="0" smtClean="0">
                <a:latin typeface="e-Ukraine Light" pitchFamily="50" charset="-52"/>
              </a:rPr>
              <a:t> у 2023році - 0, </a:t>
            </a:r>
            <a:r>
              <a:rPr lang="ru-RU" sz="1200" b="1" dirty="0" err="1" smtClean="0">
                <a:latin typeface="e-Ukraine Light" pitchFamily="50" charset="-52"/>
              </a:rPr>
              <a:t>також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прийнято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рішення</a:t>
            </a:r>
            <a:r>
              <a:rPr lang="ru-RU" sz="1200" b="1" dirty="0" smtClean="0">
                <a:latin typeface="e-Ukraine Light" pitchFamily="50" charset="-52"/>
              </a:rPr>
              <a:t> про </a:t>
            </a:r>
            <a:r>
              <a:rPr lang="ru-RU" sz="1200" b="1" dirty="0" err="1" smtClean="0">
                <a:latin typeface="e-Ukraine Light" pitchFamily="50" charset="-52"/>
              </a:rPr>
              <a:t>надання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пільги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всім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платникам</a:t>
            </a:r>
            <a:r>
              <a:rPr lang="ru-RU" sz="1200" b="1" dirty="0" smtClean="0">
                <a:latin typeface="e-Ukraine Light" pitchFamily="50" charset="-52"/>
              </a:rPr>
              <a:t> земельного </a:t>
            </a:r>
            <a:r>
              <a:rPr lang="ru-RU" sz="1200" b="1" dirty="0" err="1" smtClean="0">
                <a:latin typeface="e-Ukraine Light" pitchFamily="50" charset="-52"/>
              </a:rPr>
              <a:t>податку</a:t>
            </a:r>
            <a:r>
              <a:rPr lang="ru-RU" sz="1200" b="1" dirty="0" smtClean="0">
                <a:latin typeface="e-Ukraine Light" pitchFamily="50" charset="-52"/>
              </a:rPr>
              <a:t> – 100 %. </a:t>
            </a:r>
            <a:r>
              <a:rPr lang="ru-RU" sz="1200" b="1" dirty="0" err="1" smtClean="0">
                <a:latin typeface="e-Ukraine Light" pitchFamily="50" charset="-52"/>
              </a:rPr>
              <a:t>Індивідуальні</a:t>
            </a:r>
            <a:r>
              <a:rPr lang="ru-RU" sz="1200" b="1" dirty="0" smtClean="0">
                <a:latin typeface="e-Ukraine Light" pitchFamily="50" charset="-52"/>
              </a:rPr>
              <a:t> заяви про</a:t>
            </a:r>
            <a:endParaRPr lang="ru-RU" sz="1200" dirty="0" smtClean="0">
              <a:latin typeface="e-Ukraine Light" pitchFamily="50" charset="-52"/>
            </a:endParaRPr>
          </a:p>
          <a:p>
            <a:pPr algn="just"/>
            <a:endParaRPr lang="ru-RU" sz="1200" dirty="0" smtClean="0">
              <a:latin typeface="e-Ukraine Light" pitchFamily="50" charset="-52"/>
            </a:endParaRPr>
          </a:p>
          <a:p>
            <a:pPr algn="just"/>
            <a:endParaRPr lang="ru-RU" sz="1200" dirty="0" smtClean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91" y="85253"/>
            <a:ext cx="469249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1200" dirty="0" smtClean="0">
              <a:latin typeface="e-Ukraine Light" pitchFamily="50" charset="-52"/>
            </a:endParaRP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b="1" dirty="0" smtClean="0">
                <a:latin typeface="e-Ukraine Light" pitchFamily="50" charset="-52"/>
              </a:rPr>
              <a:t>В </a:t>
            </a:r>
            <a:r>
              <a:rPr lang="ru-RU" sz="1200" b="1" dirty="0" err="1" smtClean="0">
                <a:latin typeface="e-Ukraine Light" pitchFamily="50" charset="-52"/>
              </a:rPr>
              <a:t>іншому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випадку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скасують</a:t>
            </a:r>
            <a:r>
              <a:rPr lang="ru-RU" sz="1200" b="1" dirty="0" smtClean="0">
                <a:latin typeface="e-Ukraine Light" pitchFamily="50" charset="-52"/>
              </a:rPr>
              <a:t> статус </a:t>
            </a:r>
            <a:r>
              <a:rPr lang="ru-RU" sz="1200" b="1" dirty="0" err="1" smtClean="0">
                <a:latin typeface="e-Ukraine Light" pitchFamily="50" charset="-52"/>
              </a:rPr>
              <a:t>платника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єдиного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податку</a:t>
            </a:r>
            <a:r>
              <a:rPr lang="ru-RU" sz="1200" b="1" dirty="0" smtClean="0">
                <a:latin typeface="e-Ukraine Light" pitchFamily="50" charset="-52"/>
              </a:rPr>
              <a:t> за 2023 </a:t>
            </a:r>
            <a:r>
              <a:rPr lang="ru-RU" sz="1200" b="1" dirty="0" err="1" smtClean="0">
                <a:latin typeface="e-Ukraine Light" pitchFamily="50" charset="-52"/>
              </a:rPr>
              <a:t>рік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і</a:t>
            </a:r>
            <a:r>
              <a:rPr lang="ru-RU" sz="1200" b="1" dirty="0" smtClean="0">
                <a:latin typeface="e-Ukraine Light" pitchFamily="50" charset="-52"/>
              </a:rPr>
              <a:t> не </a:t>
            </a:r>
            <a:r>
              <a:rPr lang="ru-RU" sz="1200" b="1" dirty="0" err="1" smtClean="0">
                <a:latin typeface="e-Ukraine Light" pitchFamily="50" charset="-52"/>
              </a:rPr>
              <a:t>нададуть</a:t>
            </a:r>
            <a:r>
              <a:rPr lang="ru-RU" sz="1200" b="1" dirty="0" smtClean="0">
                <a:latin typeface="e-Ukraine Light" pitchFamily="50" charset="-52"/>
              </a:rPr>
              <a:t> статус на 2024 </a:t>
            </a:r>
            <a:r>
              <a:rPr lang="ru-RU" sz="1200" b="1" dirty="0" err="1" smtClean="0">
                <a:latin typeface="e-Ukraine Light" pitchFamily="50" charset="-52"/>
              </a:rPr>
              <a:t>рік</a:t>
            </a:r>
            <a:r>
              <a:rPr lang="ru-RU" sz="1200" b="1" dirty="0" smtClean="0">
                <a:latin typeface="e-Ukraine Light" pitchFamily="50" charset="-52"/>
              </a:rPr>
              <a:t>. </a:t>
            </a:r>
            <a:r>
              <a:rPr lang="ru-RU" sz="1200" b="1" dirty="0" err="1" smtClean="0">
                <a:latin typeface="e-Ukraine Light" pitchFamily="50" charset="-52"/>
              </a:rPr>
              <a:t>Принагідно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зазначити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що</a:t>
            </a:r>
            <a:r>
              <a:rPr lang="ru-RU" sz="1200" b="1" dirty="0" smtClean="0">
                <a:latin typeface="e-Ukraine Light" pitchFamily="50" charset="-52"/>
              </a:rPr>
              <a:t> ФГ за </a:t>
            </a:r>
            <a:r>
              <a:rPr lang="ru-RU" sz="1200" b="1" dirty="0" err="1" smtClean="0">
                <a:latin typeface="e-Ukraine Light" pitchFamily="50" charset="-52"/>
              </a:rPr>
              <a:t>місцем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реєстрації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</a:t>
            </a:r>
            <a:r>
              <a:rPr lang="ru-RU" sz="1200" b="1" dirty="0" smtClean="0">
                <a:latin typeface="e-Ukraine Light" pitchFamily="50" charset="-52"/>
              </a:rPr>
              <a:t> 01.05.2023 </a:t>
            </a:r>
            <a:r>
              <a:rPr lang="ru-RU" sz="1200" b="1" dirty="0" err="1" smtClean="0">
                <a:latin typeface="e-Ukraine Light" pitchFamily="50" charset="-52"/>
              </a:rPr>
              <a:t>знаходиться</a:t>
            </a:r>
            <a:r>
              <a:rPr lang="ru-RU" sz="1200" b="1" dirty="0" smtClean="0">
                <a:latin typeface="e-Ukraine Light" pitchFamily="50" charset="-52"/>
              </a:rPr>
              <a:t> на </a:t>
            </a:r>
            <a:r>
              <a:rPr lang="ru-RU" sz="1200" b="1" dirty="0" err="1" smtClean="0">
                <a:latin typeface="e-Ukraine Light" pitchFamily="50" charset="-52"/>
              </a:rPr>
              <a:t>Території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активних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бойових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дій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на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яких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функціонують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державні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електронні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інформаційні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ресурси</a:t>
            </a:r>
            <a:r>
              <a:rPr lang="ru-RU" sz="1200" b="1" dirty="0" smtClean="0">
                <a:latin typeface="e-Ukraine Light" pitchFamily="50" charset="-52"/>
              </a:rPr>
              <a:t>.</a:t>
            </a:r>
            <a:r>
              <a:rPr lang="ru-RU" sz="12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200" b="1" dirty="0" err="1" smtClean="0">
                <a:latin typeface="e-Ukraine Light" pitchFamily="50" charset="-52"/>
              </a:rPr>
              <a:t>Підкажіть</a:t>
            </a:r>
            <a:r>
              <a:rPr lang="ru-RU" sz="1200" b="1" dirty="0" smtClean="0">
                <a:latin typeface="e-Ukraine Light" pitchFamily="50" charset="-52"/>
              </a:rPr>
              <a:t>, будь ласка, </a:t>
            </a:r>
            <a:r>
              <a:rPr lang="ru-RU" sz="1200" b="1" dirty="0" err="1" smtClean="0">
                <a:latin typeface="e-Ukraine Light" pitchFamily="50" charset="-52"/>
              </a:rPr>
              <a:t>чи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правомірні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дії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податкової</a:t>
            </a:r>
            <a:r>
              <a:rPr lang="ru-RU" sz="1200" b="1" dirty="0" smtClean="0">
                <a:latin typeface="e-Ukraine Light" pitchFamily="50" charset="-52"/>
              </a:rPr>
              <a:t>? </a:t>
            </a:r>
            <a:r>
              <a:rPr lang="ru-RU" sz="1200" b="1" dirty="0" err="1" smtClean="0">
                <a:latin typeface="e-Ukraine Light" pitchFamily="50" charset="-52"/>
              </a:rPr>
              <a:t>Чи</a:t>
            </a:r>
            <a:r>
              <a:rPr lang="ru-RU" sz="1200" b="1" dirty="0" smtClean="0">
                <a:latin typeface="e-Ukraine Light" pitchFamily="50" charset="-52"/>
              </a:rPr>
              <a:t> в </a:t>
            </a:r>
            <a:r>
              <a:rPr lang="ru-RU" sz="1200" b="1" dirty="0" err="1" smtClean="0">
                <a:latin typeface="e-Ukraine Light" pitchFamily="50" charset="-52"/>
              </a:rPr>
              <a:t>когось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є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така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ситуація</a:t>
            </a:r>
            <a:r>
              <a:rPr lang="ru-RU" sz="1200" b="1" dirty="0" smtClean="0">
                <a:latin typeface="e-Ukraine Light" pitchFamily="50" charset="-52"/>
              </a:rPr>
              <a:t>? </a:t>
            </a:r>
            <a:r>
              <a:rPr lang="ru-RU" sz="1200" b="1" dirty="0" err="1" smtClean="0">
                <a:latin typeface="e-Ukraine Light" pitchFamily="50" charset="-52"/>
              </a:rPr>
              <a:t>Які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ваші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дії</a:t>
            </a:r>
            <a:r>
              <a:rPr lang="ru-RU" sz="1200" b="1" dirty="0" smtClean="0">
                <a:latin typeface="e-Ukraine Light" pitchFamily="50" charset="-52"/>
              </a:rPr>
              <a:t>?</a:t>
            </a:r>
            <a:r>
              <a:rPr lang="ru-RU" sz="12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200" dirty="0" err="1" smtClean="0">
                <a:latin typeface="e-Ukraine Light" pitchFamily="50" charset="-52"/>
              </a:rPr>
              <a:t>Якщо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платника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настали </a:t>
            </a:r>
            <a:r>
              <a:rPr lang="ru-RU" sz="1200" dirty="0" err="1" smtClean="0">
                <a:latin typeface="e-Ukraine Light" pitchFamily="50" charset="-52"/>
              </a:rPr>
              <a:t>обставини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неможливості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виконувати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свої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обов’язки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зокрема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щодо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звітності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визначеної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підпунктом</a:t>
            </a:r>
            <a:r>
              <a:rPr lang="ru-RU" sz="1200" dirty="0" smtClean="0">
                <a:latin typeface="e-Ukraine Light" pitchFamily="50" charset="-52"/>
              </a:rPr>
              <a:t> 4 пунктом 291.4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291 Кодексу, </a:t>
            </a:r>
            <a:r>
              <a:rPr lang="ru-RU" sz="1200" dirty="0" err="1" smtClean="0">
                <a:latin typeface="e-Ukraine Light" pitchFamily="50" charset="-52"/>
              </a:rPr>
              <a:t>такий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підпункту</a:t>
            </a:r>
            <a:r>
              <a:rPr lang="ru-RU" sz="1200" dirty="0" smtClean="0">
                <a:latin typeface="e-Ukraine Light" pitchFamily="50" charset="-52"/>
              </a:rPr>
              <a:t> 69.1 пункту 69 </a:t>
            </a:r>
            <a:r>
              <a:rPr lang="ru-RU" sz="1200" dirty="0" err="1" smtClean="0">
                <a:latin typeface="e-Ukraine Light" pitchFamily="50" charset="-52"/>
              </a:rPr>
              <a:t>підрозділу</a:t>
            </a:r>
            <a:r>
              <a:rPr lang="ru-RU" sz="1200" dirty="0" smtClean="0">
                <a:latin typeface="e-Ukraine Light" pitchFamily="50" charset="-52"/>
              </a:rPr>
              <a:t> 10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XX «</a:t>
            </a:r>
            <a:r>
              <a:rPr lang="ru-RU" sz="1200" dirty="0" err="1" smtClean="0">
                <a:latin typeface="e-Ukraine Light" pitchFamily="50" charset="-52"/>
              </a:rPr>
              <a:t>Перехідні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положення</a:t>
            </a:r>
            <a:r>
              <a:rPr lang="ru-RU" sz="1200" dirty="0" smtClean="0">
                <a:latin typeface="e-Ukraine Light" pitchFamily="50" charset="-52"/>
              </a:rPr>
              <a:t>» Кодексу та Наказу </a:t>
            </a:r>
            <a:r>
              <a:rPr lang="ru-RU" sz="1200" dirty="0" err="1" smtClean="0">
                <a:latin typeface="e-Ukraine Light" pitchFamily="50" charset="-52"/>
              </a:rPr>
              <a:t>Міністерства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фінансів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29.07.2022 № 225 «Про </a:t>
            </a:r>
            <a:r>
              <a:rPr lang="ru-RU" sz="1200" dirty="0" err="1" smtClean="0">
                <a:latin typeface="e-Ukraine Light" pitchFamily="50" charset="-52"/>
              </a:rPr>
              <a:t>затвердження</a:t>
            </a:r>
            <a:r>
              <a:rPr lang="ru-RU" sz="1200" dirty="0" smtClean="0">
                <a:latin typeface="e-Ukraine Light" pitchFamily="50" charset="-52"/>
              </a:rPr>
              <a:t> Порядку </a:t>
            </a:r>
            <a:r>
              <a:rPr lang="ru-RU" sz="1200" dirty="0" err="1" smtClean="0">
                <a:latin typeface="e-Ukraine Light" pitchFamily="50" charset="-52"/>
              </a:rPr>
              <a:t>підтвердження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можливості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чи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неможливості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виконання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платником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обов’язків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визначених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підпункті</a:t>
            </a:r>
            <a:r>
              <a:rPr lang="ru-RU" sz="1200" dirty="0" smtClean="0">
                <a:latin typeface="e-Ukraine Light" pitchFamily="50" charset="-52"/>
              </a:rPr>
              <a:t> 69.1 пункту 69 </a:t>
            </a:r>
            <a:r>
              <a:rPr lang="ru-RU" sz="1200" dirty="0" err="1" smtClean="0">
                <a:latin typeface="e-Ukraine Light" pitchFamily="50" charset="-52"/>
              </a:rPr>
              <a:t>підрозділу</a:t>
            </a:r>
            <a:r>
              <a:rPr lang="ru-RU" sz="1200" dirty="0" smtClean="0">
                <a:latin typeface="e-Ukraine Light" pitchFamily="50" charset="-52"/>
              </a:rPr>
              <a:t> 10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XX «</a:t>
            </a:r>
            <a:r>
              <a:rPr lang="ru-RU" sz="1200" dirty="0" err="1" smtClean="0">
                <a:latin typeface="e-Ukraine Light" pitchFamily="50" charset="-52"/>
              </a:rPr>
              <a:t>Перехідні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положення</a:t>
            </a:r>
            <a:r>
              <a:rPr lang="ru-RU" sz="1200" dirty="0" smtClean="0">
                <a:latin typeface="e-Ukraine Light" pitchFamily="50" charset="-52"/>
              </a:rPr>
              <a:t>» </a:t>
            </a:r>
            <a:r>
              <a:rPr lang="ru-RU" sz="1200" dirty="0" err="1" smtClean="0">
                <a:latin typeface="e-Ukraine Light" pitchFamily="50" charset="-52"/>
              </a:rPr>
              <a:t>Податкового</a:t>
            </a:r>
            <a:r>
              <a:rPr lang="ru-RU" sz="1200" dirty="0" smtClean="0">
                <a:latin typeface="e-Ukraine Light" pitchFamily="50" charset="-52"/>
              </a:rPr>
              <a:t> кодексу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, та </a:t>
            </a:r>
            <a:r>
              <a:rPr lang="ru-RU" sz="1200" dirty="0" err="1" smtClean="0">
                <a:latin typeface="e-Ukraine Light" pitchFamily="50" charset="-52"/>
              </a:rPr>
              <a:t>перелік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документів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підтвердження</a:t>
            </a:r>
            <a:r>
              <a:rPr lang="ru-RU" sz="1200" dirty="0" smtClean="0">
                <a:latin typeface="e-Ukraine Light" pitchFamily="50" charset="-52"/>
              </a:rPr>
              <a:t>» </a:t>
            </a:r>
            <a:r>
              <a:rPr lang="ru-RU" sz="1200" dirty="0" err="1" smtClean="0">
                <a:latin typeface="e-Ukraine Light" pitchFamily="50" charset="-52"/>
              </a:rPr>
              <a:t>подає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заяву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відповідні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документи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копії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документів</a:t>
            </a:r>
            <a:r>
              <a:rPr lang="ru-RU" sz="1200" dirty="0" smtClean="0">
                <a:latin typeface="e-Ukraine Light" pitchFamily="50" charset="-52"/>
              </a:rPr>
              <a:t>) про </a:t>
            </a:r>
            <a:r>
              <a:rPr lang="ru-RU" sz="1200" dirty="0" err="1" smtClean="0">
                <a:latin typeface="e-Ukraine Light" pitchFamily="50" charset="-52"/>
              </a:rPr>
              <a:t>відсутність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такої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можливості</a:t>
            </a:r>
            <a:r>
              <a:rPr lang="ru-RU" sz="1200" dirty="0" smtClean="0">
                <a:latin typeface="e-Ukraine Light" pitchFamily="50" charset="-52"/>
              </a:rPr>
              <a:t>. </a:t>
            </a:r>
            <a:r>
              <a:rPr lang="ru-RU" sz="1200" dirty="0" err="1" smtClean="0">
                <a:latin typeface="e-Ukraine Light" pitchFamily="50" charset="-52"/>
              </a:rPr>
              <a:t>Після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подання</a:t>
            </a:r>
            <a:r>
              <a:rPr lang="ru-RU" sz="1200" dirty="0" smtClean="0">
                <a:latin typeface="e-Ukraine Light" pitchFamily="50" charset="-52"/>
              </a:rPr>
              <a:t> таких </a:t>
            </a:r>
            <a:r>
              <a:rPr lang="ru-RU" sz="1200" dirty="0" err="1" smtClean="0">
                <a:latin typeface="e-Ukraine Light" pitchFamily="50" charset="-52"/>
              </a:rPr>
              <a:t>документів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винесення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контролюючим</a:t>
            </a:r>
            <a:r>
              <a:rPr lang="ru-RU" sz="1200" dirty="0" smtClean="0">
                <a:latin typeface="e-Ukraine Light" pitchFamily="50" charset="-52"/>
              </a:rPr>
              <a:t> органом </a:t>
            </a:r>
            <a:r>
              <a:rPr lang="ru-RU" sz="1200" dirty="0" err="1" smtClean="0">
                <a:latin typeface="e-Ukraine Light" pitchFamily="50" charset="-52"/>
              </a:rPr>
              <a:t>рішення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щодо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можливості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чи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неможливості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своєчасного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виконання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платником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свого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обов’язку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такий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</a:t>
            </a:r>
            <a:r>
              <a:rPr lang="ru-RU" sz="1200" dirty="0" smtClean="0">
                <a:latin typeface="e-Ukraine Light" pitchFamily="50" charset="-52"/>
              </a:rPr>
              <a:t> не </a:t>
            </a:r>
            <a:r>
              <a:rPr lang="ru-RU" sz="1200" dirty="0" err="1" smtClean="0">
                <a:latin typeface="e-Ukraine Light" pitchFamily="50" charset="-52"/>
              </a:rPr>
              <a:t>пізніше</a:t>
            </a:r>
            <a:r>
              <a:rPr lang="ru-RU" sz="1200" dirty="0" smtClean="0">
                <a:latin typeface="e-Ukraine Light" pitchFamily="50" charset="-52"/>
              </a:rPr>
              <a:t> 60 </a:t>
            </a:r>
            <a:r>
              <a:rPr lang="ru-RU" sz="1200" dirty="0" err="1" smtClean="0">
                <a:latin typeface="e-Ukraine Light" pitchFamily="50" charset="-52"/>
              </a:rPr>
              <a:t>календарних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днів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першого</a:t>
            </a:r>
            <a:r>
              <a:rPr lang="ru-RU" sz="1200" dirty="0" smtClean="0">
                <a:latin typeface="e-Ukraine Light" pitchFamily="50" charset="-52"/>
              </a:rPr>
              <a:t> дня </a:t>
            </a:r>
            <a:r>
              <a:rPr lang="ru-RU" sz="1200" dirty="0" err="1" smtClean="0">
                <a:latin typeface="e-Ukraine Light" pitchFamily="50" charset="-52"/>
              </a:rPr>
              <a:t>місяця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наступного</a:t>
            </a:r>
            <a:r>
              <a:rPr lang="ru-RU" sz="1200" dirty="0" smtClean="0">
                <a:latin typeface="e-Ukraine Light" pitchFamily="50" charset="-52"/>
              </a:rPr>
              <a:t> за </a:t>
            </a:r>
            <a:r>
              <a:rPr lang="ru-RU" sz="1200" dirty="0" err="1" smtClean="0">
                <a:latin typeface="e-Ukraine Light" pitchFamily="50" charset="-52"/>
              </a:rPr>
              <a:t>місяцем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відновлення</a:t>
            </a:r>
            <a:r>
              <a:rPr lang="ru-RU" sz="1200" dirty="0" smtClean="0">
                <a:latin typeface="e-Ukraine Light" pitchFamily="50" charset="-52"/>
              </a:rPr>
              <a:t> таких </a:t>
            </a:r>
            <a:r>
              <a:rPr lang="ru-RU" sz="1200" dirty="0" err="1" smtClean="0">
                <a:latin typeface="e-Ukraine Light" pitchFamily="50" charset="-52"/>
              </a:rPr>
              <a:t>можливостей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зобов’язаний</a:t>
            </a:r>
            <a:r>
              <a:rPr lang="ru-RU" sz="1200" dirty="0" smtClean="0">
                <a:latin typeface="e-Ukraine Light" pitchFamily="50" charset="-52"/>
              </a:rPr>
              <a:t> подати </a:t>
            </a:r>
            <a:r>
              <a:rPr lang="ru-RU" sz="1200" dirty="0" err="1" smtClean="0">
                <a:latin typeface="e-Ukraine Light" pitchFamily="50" charset="-52"/>
              </a:rPr>
              <a:t>звітність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визначену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підпунктом</a:t>
            </a:r>
            <a:r>
              <a:rPr lang="ru-RU" sz="1200" dirty="0" smtClean="0">
                <a:latin typeface="e-Ukraine Light" pitchFamily="50" charset="-52"/>
              </a:rPr>
              <a:t> 4 пункту 291.4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291 Кодексу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урахуванням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вимог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1026" name="AutoShape 2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28600" y="219074"/>
            <a:ext cx="46672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змін</a:t>
            </a:r>
            <a:r>
              <a:rPr lang="ru-RU" sz="1200" dirty="0" smtClean="0">
                <a:latin typeface="e-Ukraine Light" pitchFamily="50" charset="-52"/>
              </a:rPr>
              <a:t> до пункту 1 постанови </a:t>
            </a:r>
            <a:r>
              <a:rPr lang="ru-RU" sz="1200" dirty="0" err="1" smtClean="0">
                <a:latin typeface="e-Ukraine Light" pitchFamily="50" charset="-52"/>
              </a:rPr>
              <a:t>Кабінету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Міністрів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6 </a:t>
            </a:r>
            <a:r>
              <a:rPr lang="ru-RU" sz="1200" dirty="0" err="1" smtClean="0">
                <a:latin typeface="e-Ukraine Light" pitchFamily="50" charset="-52"/>
              </a:rPr>
              <a:t>грудня</a:t>
            </a:r>
            <a:r>
              <a:rPr lang="ru-RU" sz="1200" dirty="0" smtClean="0">
                <a:latin typeface="e-Ukraine Light" pitchFamily="50" charset="-52"/>
              </a:rPr>
              <a:t> 2022 року № 1364» за </a:t>
            </a:r>
            <a:r>
              <a:rPr lang="ru-RU" sz="1200" dirty="0" err="1" smtClean="0">
                <a:latin typeface="e-Ukraine Light" pitchFamily="50" charset="-52"/>
              </a:rPr>
              <a:t>об’єкти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оподаткування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розташовані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території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активних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бойових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дій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на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яких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функціонують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державні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електронні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інформаційні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ресурси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єдиний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податок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четвертої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групи</a:t>
            </a:r>
            <a:r>
              <a:rPr lang="ru-RU" sz="1200" dirty="0" smtClean="0">
                <a:latin typeface="e-Ukraine Light" pitchFamily="50" charset="-52"/>
              </a:rPr>
              <a:t> не </a:t>
            </a:r>
            <a:r>
              <a:rPr lang="ru-RU" sz="1200" dirty="0" err="1" smtClean="0">
                <a:latin typeface="e-Ukraine Light" pitchFamily="50" charset="-52"/>
              </a:rPr>
              <a:t>нараховується</a:t>
            </a:r>
            <a:r>
              <a:rPr lang="ru-RU" sz="1200" dirty="0" smtClean="0">
                <a:latin typeface="e-Ukraine Light" pitchFamily="50" charset="-52"/>
              </a:rPr>
              <a:t> та не </a:t>
            </a:r>
            <a:r>
              <a:rPr lang="ru-RU" sz="1200" dirty="0" err="1" smtClean="0">
                <a:latin typeface="e-Ukraine Light" pitchFamily="50" charset="-52"/>
              </a:rPr>
              <a:t>сплачується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починаючи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01.05.2024 до </a:t>
            </a:r>
            <a:r>
              <a:rPr lang="ru-RU" sz="1200" dirty="0" err="1" smtClean="0">
                <a:latin typeface="e-Ukraine Light" pitchFamily="50" charset="-52"/>
              </a:rPr>
              <a:t>дати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завершення</a:t>
            </a:r>
            <a:r>
              <a:rPr lang="ru-RU" sz="1200" dirty="0" smtClean="0">
                <a:latin typeface="e-Ukraine Light" pitchFamily="50" charset="-52"/>
              </a:rPr>
              <a:t> на таких </a:t>
            </a:r>
            <a:r>
              <a:rPr lang="ru-RU" sz="1200" dirty="0" err="1" smtClean="0">
                <a:latin typeface="e-Ukraine Light" pitchFamily="50" charset="-52"/>
              </a:rPr>
              <a:t>територіях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активних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бойових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дій</a:t>
            </a:r>
            <a:r>
              <a:rPr lang="ru-RU" sz="1200" dirty="0" smtClean="0">
                <a:latin typeface="e-Ukraine Light" pitchFamily="50" charset="-52"/>
              </a:rPr>
              <a:t>.</a:t>
            </a:r>
          </a:p>
          <a:p>
            <a:pPr algn="just"/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1616</TotalTime>
  <Words>202</Words>
  <Application>Microsoft Office PowerPoint</Application>
  <PresentationFormat>Лист A4 (210x297 мм)</PresentationFormat>
  <Paragraphs>41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169</cp:revision>
  <cp:lastPrinted>2022-12-13T10:52:00Z</cp:lastPrinted>
  <dcterms:created xsi:type="dcterms:W3CDTF">2021-05-27T05:23:05Z</dcterms:created>
  <dcterms:modified xsi:type="dcterms:W3CDTF">2024-07-24T10:50:52Z</dcterms:modified>
</cp:coreProperties>
</file>