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23825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61925" y="134577"/>
            <a:ext cx="4600575" cy="6723423"/>
            <a:chOff x="6116" y="0"/>
            <a:chExt cx="5216572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116" y="0"/>
              <a:ext cx="5216572" cy="6850381"/>
              <a:chOff x="6116" y="0"/>
              <a:chExt cx="5216572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116" y="0"/>
                <a:ext cx="5216572" cy="67048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682410"/>
              <a:ext cx="2114550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313482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97029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00674" y="1424842"/>
            <a:ext cx="382905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/>
              <a:t>До </a:t>
            </a:r>
            <a:r>
              <a:rPr lang="ru-RU" sz="1600" b="1" dirty="0" err="1" smtClean="0"/>
              <a:t>уваги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платників</a:t>
            </a:r>
            <a:r>
              <a:rPr lang="ru-RU" sz="1600" b="1" dirty="0" smtClean="0"/>
              <a:t>! </a:t>
            </a:r>
            <a:endParaRPr lang="en-US" sz="1600" b="1" dirty="0" smtClean="0"/>
          </a:p>
          <a:p>
            <a:pPr algn="ctr"/>
            <a:r>
              <a:rPr lang="ru-RU" sz="1600" b="1" dirty="0" err="1" smtClean="0"/>
              <a:t>Довідка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</a:t>
            </a:r>
            <a:r>
              <a:rPr lang="ru-RU" sz="1600" b="1" dirty="0" smtClean="0"/>
              <a:t> нерезидента </a:t>
            </a:r>
            <a:r>
              <a:rPr lang="ru-RU" sz="1600" b="1" dirty="0" err="1" smtClean="0"/>
              <a:t>відповідно</a:t>
            </a:r>
            <a:r>
              <a:rPr lang="ru-RU" sz="1600" b="1" dirty="0" smtClean="0"/>
              <a:t> до </a:t>
            </a:r>
            <a:r>
              <a:rPr lang="ru-RU" sz="1600" b="1" dirty="0" err="1" smtClean="0"/>
              <a:t>статті</a:t>
            </a:r>
            <a:r>
              <a:rPr lang="ru-RU" sz="1600" b="1" dirty="0" smtClean="0"/>
              <a:t> 103 </a:t>
            </a:r>
            <a:r>
              <a:rPr lang="ru-RU" sz="1600" b="1" dirty="0" err="1" smtClean="0"/>
              <a:t>Податкового</a:t>
            </a:r>
            <a:r>
              <a:rPr lang="ru-RU" sz="1600" b="1" dirty="0" smtClean="0"/>
              <a:t> кодексу </a:t>
            </a:r>
            <a:r>
              <a:rPr lang="ru-RU" sz="1600" b="1" dirty="0" err="1" smtClean="0"/>
              <a:t>України</a:t>
            </a:r>
            <a:r>
              <a:rPr lang="ru-RU" sz="1600" b="1" dirty="0" smtClean="0"/>
              <a:t>: форма, </a:t>
            </a:r>
            <a:r>
              <a:rPr lang="ru-RU" sz="1600" b="1" dirty="0" err="1" smtClean="0"/>
              <a:t>легалізація</a:t>
            </a:r>
            <a:r>
              <a:rPr lang="ru-RU" sz="1600" b="1" dirty="0" smtClean="0"/>
              <a:t>, переклад</a:t>
            </a:r>
          </a:p>
          <a:p>
            <a:pPr algn="just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Липень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  <p:pic>
        <p:nvPicPr>
          <p:cNvPr id="22" name="Рисунок 1" descr="https://chart.googleapis.com/chart?cht=qr&amp;chl=https%3A%2F%2Ft.me%2Ftax_gov_ua&amp;chld=L|0&amp;chs=150">
            <a:extLst>
              <a:ext uri="{FF2B5EF4-FFF2-40B4-BE49-F238E27FC236}">
                <a16:creationId xmlns="" xmlns:a16="http://schemas.microsoft.com/office/drawing/2014/main" id="{AB68234D-4D6E-4D60-B461-52334D70C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1" y="570639"/>
            <a:ext cx="842883" cy="8617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543050" y="581025"/>
            <a:ext cx="3000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канал ДПС «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Telegram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1200" dirty="0" smtClean="0">
              <a:latin typeface="e-Ukraine Light" panose="00000400000000000000" pitchFamily="50" charset="-5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latin typeface="e-Ukraine Light" panose="00000400000000000000" pitchFamily="50" charset="-52"/>
            </a:endParaRPr>
          </a:p>
        </p:txBody>
      </p:sp>
      <p:pic>
        <p:nvPicPr>
          <p:cNvPr id="24" name="Рисунок 7" descr="https://chart.googleapis.com/chart?cht=qr&amp;chl=https%3A%2F%2Fwww.youtube.com%2FTaxUkraine&amp;chld=L|0&amp;chs=150">
            <a:extLst>
              <a:ext uri="{FF2B5EF4-FFF2-40B4-BE49-F238E27FC236}">
                <a16:creationId xmlns="" xmlns:a16="http://schemas.microsoft.com/office/drawing/2014/main" id="{B988640C-7F4D-43BB-8D2B-B0AB4B4AD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6" y="2245746"/>
            <a:ext cx="833358" cy="888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571625" y="2219324"/>
            <a:ext cx="32289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200" dirty="0">
              <a:latin typeface="e-Ukraine Light" panose="00000400000000000000" pitchFamily="50" charset="-52"/>
            </a:endParaRPr>
          </a:p>
        </p:txBody>
      </p:sp>
      <p:pic>
        <p:nvPicPr>
          <p:cNvPr id="26" name="Рисунок 13" descr="https://chart.googleapis.com/chart?cht=qr&amp;chl=https%3A%2F%2Fwww.facebook.com%2FTaxUkraine%2F&amp;chld=L|0&amp;chs=150">
            <a:extLst>
              <a:ext uri="{FF2B5EF4-FFF2-40B4-BE49-F238E27FC236}">
                <a16:creationId xmlns="" xmlns:a16="http://schemas.microsoft.com/office/drawing/2014/main" id="{48F62E71-1AA9-48BD-99B8-0430C4FAB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76" y="4173793"/>
            <a:ext cx="880983" cy="876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504950" y="4057651"/>
            <a:ext cx="2981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5376" y="190500"/>
            <a:ext cx="4890591" cy="65341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133350"/>
            <a:ext cx="4890591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Державна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податкова</a:t>
            </a:r>
            <a:r>
              <a:rPr lang="ru-RU" sz="1000" dirty="0" smtClean="0">
                <a:latin typeface="e-Ukraine Light" pitchFamily="50" charset="-52"/>
              </a:rPr>
              <a:t> служба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далі</a:t>
            </a:r>
            <a:r>
              <a:rPr lang="ru-RU" sz="1000" dirty="0" smtClean="0">
                <a:latin typeface="e-Ukraine Light" pitchFamily="50" charset="-52"/>
              </a:rPr>
              <a:t> – ДПС) </a:t>
            </a:r>
            <a:r>
              <a:rPr lang="ru-RU" sz="1000" dirty="0" err="1" smtClean="0">
                <a:latin typeface="e-Ukraine Light" pitchFamily="50" charset="-52"/>
              </a:rPr>
              <a:t>повідомляє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разі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виплати</a:t>
            </a:r>
            <a:r>
              <a:rPr lang="ru-RU" sz="1000" dirty="0" smtClean="0">
                <a:latin typeface="e-Ukraine Light" pitchFamily="50" charset="-52"/>
              </a:rPr>
              <a:t> доходу нерезиденту, </a:t>
            </a:r>
            <a:r>
              <a:rPr lang="ru-RU" sz="1000" dirty="0" err="1" smtClean="0">
                <a:latin typeface="e-Ukraine Light" pitchFamily="50" charset="-52"/>
              </a:rPr>
              <a:t>якщо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такий</a:t>
            </a:r>
            <a:r>
              <a:rPr lang="ru-RU" sz="1000" dirty="0" smtClean="0">
                <a:latin typeface="e-Ukraine Light" pitchFamily="50" charset="-52"/>
              </a:rPr>
              <a:t> нерезидент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бенефіціарним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фактичним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отримувачем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власником</a:t>
            </a:r>
            <a:r>
              <a:rPr lang="ru-RU" sz="1000" dirty="0" smtClean="0">
                <a:latin typeface="e-Ukraine Light" pitchFamily="50" charset="-52"/>
              </a:rPr>
              <a:t>) доходу (</a:t>
            </a:r>
            <a:r>
              <a:rPr lang="ru-RU" sz="1000" dirty="0" err="1" smtClean="0">
                <a:latin typeface="e-Ukraine Light" pitchFamily="50" charset="-52"/>
              </a:rPr>
              <a:t>якщо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умова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передбачена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міжнародним</a:t>
            </a:r>
            <a:r>
              <a:rPr lang="ru-RU" sz="1000" dirty="0" smtClean="0">
                <a:latin typeface="e-Ukraine Light" pitchFamily="50" charset="-52"/>
              </a:rPr>
              <a:t> договором) </a:t>
            </a:r>
            <a:r>
              <a:rPr lang="ru-RU" sz="1000" dirty="0" err="1" smtClean="0">
                <a:latin typeface="e-Ukraine Light" pitchFamily="50" charset="-52"/>
              </a:rPr>
              <a:t>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резидентом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якою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укладено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договір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нерезидент </a:t>
            </a:r>
            <a:r>
              <a:rPr lang="ru-RU" sz="1000" dirty="0" err="1" smtClean="0">
                <a:latin typeface="e-Ukraine Light" pitchFamily="50" charset="-52"/>
              </a:rPr>
              <a:t>може</a:t>
            </a:r>
            <a:r>
              <a:rPr lang="ru-RU" sz="1000" dirty="0" smtClean="0">
                <a:latin typeface="e-Ukraine Light" pitchFamily="50" charset="-52"/>
              </a:rPr>
              <a:t> подати </a:t>
            </a:r>
            <a:r>
              <a:rPr lang="ru-RU" sz="1000" dirty="0" err="1" smtClean="0">
                <a:latin typeface="e-Ukraine Light" pitchFamily="50" charset="-52"/>
              </a:rPr>
              <a:t>відповідну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довідку</a:t>
            </a:r>
            <a:r>
              <a:rPr lang="ru-RU" sz="1000" dirty="0" smtClean="0">
                <a:latin typeface="e-Ukraine Light" pitchFamily="50" charset="-52"/>
              </a:rPr>
              <a:t> для </a:t>
            </a:r>
            <a:r>
              <a:rPr lang="ru-RU" sz="1000" dirty="0" err="1" smtClean="0">
                <a:latin typeface="e-Ukraine Light" pitchFamily="50" charset="-52"/>
              </a:rPr>
              <a:t>підтвердження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свого</a:t>
            </a:r>
            <a:r>
              <a:rPr lang="ru-RU" sz="1000" dirty="0" smtClean="0">
                <a:latin typeface="e-Ukraine Light" pitchFamily="50" charset="-52"/>
              </a:rPr>
              <a:t> статусу резидента </a:t>
            </a:r>
            <a:r>
              <a:rPr lang="ru-RU" sz="1000" dirty="0" err="1" smtClean="0">
                <a:latin typeface="e-Ukraine Light" pitchFamily="50" charset="-52"/>
              </a:rPr>
              <a:t>задля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звільнення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застосування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пониженої</a:t>
            </a:r>
            <a:r>
              <a:rPr lang="ru-RU" sz="1000" dirty="0" smtClean="0">
                <a:latin typeface="e-Ukraine Light" pitchFamily="50" charset="-52"/>
              </a:rPr>
              <a:t> ставки </a:t>
            </a:r>
            <a:r>
              <a:rPr lang="ru-RU" sz="1000" dirty="0" err="1" smtClean="0">
                <a:latin typeface="e-Ukraine Light" pitchFamily="50" charset="-52"/>
              </a:rPr>
              <a:t>податку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Згідно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пунктом 103.2 </a:t>
            </a:r>
            <a:r>
              <a:rPr lang="ru-RU" sz="1000" dirty="0" err="1" smtClean="0">
                <a:latin typeface="e-Ukraine Light" pitchFamily="50" charset="-52"/>
              </a:rPr>
              <a:t>статті</a:t>
            </a:r>
            <a:r>
              <a:rPr lang="ru-RU" sz="1000" dirty="0" smtClean="0">
                <a:latin typeface="e-Ukraine Light" pitchFamily="50" charset="-52"/>
              </a:rPr>
              <a:t> 103 </a:t>
            </a:r>
            <a:r>
              <a:rPr lang="ru-RU" sz="1000" dirty="0" err="1" smtClean="0">
                <a:latin typeface="e-Ukraine Light" pitchFamily="50" charset="-52"/>
              </a:rPr>
              <a:t>Податкового</a:t>
            </a:r>
            <a:r>
              <a:rPr lang="ru-RU" sz="1000" dirty="0" smtClean="0">
                <a:latin typeface="e-Ukraine Light" pitchFamily="50" charset="-52"/>
              </a:rPr>
              <a:t> кодексу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далі</a:t>
            </a:r>
            <a:r>
              <a:rPr lang="ru-RU" sz="1000" dirty="0" smtClean="0">
                <a:latin typeface="e-Ukraine Light" pitchFamily="50" charset="-52"/>
              </a:rPr>
              <a:t> – ПКУ), особа (</a:t>
            </a:r>
            <a:r>
              <a:rPr lang="ru-RU" sz="1000" dirty="0" err="1" smtClean="0">
                <a:latin typeface="e-Ukraine Light" pitchFamily="50" charset="-52"/>
              </a:rPr>
              <a:t>податковий</a:t>
            </a:r>
            <a:r>
              <a:rPr lang="ru-RU" sz="1000" dirty="0" smtClean="0">
                <a:latin typeface="e-Ukraine Light" pitchFamily="50" charset="-52"/>
              </a:rPr>
              <a:t> агент) </a:t>
            </a:r>
            <a:r>
              <a:rPr lang="ru-RU" sz="1000" dirty="0" err="1" smtClean="0">
                <a:latin typeface="e-Ukraine Light" pitchFamily="50" charset="-52"/>
              </a:rPr>
              <a:t>має</a:t>
            </a:r>
            <a:r>
              <a:rPr lang="ru-RU" sz="1000" dirty="0" smtClean="0">
                <a:latin typeface="e-Ukraine Light" pitchFamily="50" charset="-52"/>
              </a:rPr>
              <a:t> право </a:t>
            </a:r>
            <a:r>
              <a:rPr lang="ru-RU" sz="1000" dirty="0" err="1" smtClean="0">
                <a:latin typeface="e-Ukraine Light" pitchFamily="50" charset="-52"/>
              </a:rPr>
              <a:t>самостійно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застосувати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звільнення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зменшену</a:t>
            </a:r>
            <a:r>
              <a:rPr lang="ru-RU" sz="1000" dirty="0" smtClean="0">
                <a:latin typeface="e-Ukraine Light" pitchFamily="50" charset="-52"/>
              </a:rPr>
              <a:t> ставку </a:t>
            </a:r>
            <a:r>
              <a:rPr lang="ru-RU" sz="1000" dirty="0" err="1" smtClean="0">
                <a:latin typeface="e-Ukraine Light" pitchFamily="50" charset="-52"/>
              </a:rPr>
              <a:t>податку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передбачену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відповідним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міжнародним</a:t>
            </a:r>
            <a:r>
              <a:rPr lang="ru-RU" sz="1000" dirty="0" smtClean="0">
                <a:latin typeface="e-Ukraine Light" pitchFamily="50" charset="-52"/>
              </a:rPr>
              <a:t> договором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на час </a:t>
            </a:r>
            <a:r>
              <a:rPr lang="ru-RU" sz="1000" dirty="0" err="1" smtClean="0">
                <a:latin typeface="e-Ukraine Light" pitchFamily="50" charset="-52"/>
              </a:rPr>
              <a:t>виплати</a:t>
            </a:r>
            <a:r>
              <a:rPr lang="ru-RU" sz="1000" dirty="0" smtClean="0">
                <a:latin typeface="e-Ukraine Light" pitchFamily="50" charset="-52"/>
              </a:rPr>
              <a:t> доходу нерезиденту, </a:t>
            </a:r>
            <a:r>
              <a:rPr lang="ru-RU" sz="1000" dirty="0" err="1" smtClean="0">
                <a:latin typeface="e-Ukraine Light" pitchFamily="50" charset="-52"/>
              </a:rPr>
              <a:t>якщо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такий</a:t>
            </a:r>
            <a:r>
              <a:rPr lang="ru-RU" sz="1000" dirty="0" smtClean="0">
                <a:latin typeface="e-Ukraine Light" pitchFamily="50" charset="-52"/>
              </a:rPr>
              <a:t> нерезидент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бенефіціарним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фактичним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отримувачем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власником</a:t>
            </a:r>
            <a:r>
              <a:rPr lang="ru-RU" sz="1000" dirty="0" smtClean="0">
                <a:latin typeface="e-Ukraine Light" pitchFamily="50" charset="-52"/>
              </a:rPr>
              <a:t>) доходу (</a:t>
            </a:r>
            <a:r>
              <a:rPr lang="ru-RU" sz="1000" dirty="0" err="1" smtClean="0">
                <a:latin typeface="e-Ukraine Light" pitchFamily="50" charset="-52"/>
              </a:rPr>
              <a:t>якщо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умова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передбачена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міжнародним</a:t>
            </a:r>
            <a:r>
              <a:rPr lang="ru-RU" sz="1000" dirty="0" smtClean="0">
                <a:latin typeface="e-Ukraine Light" pitchFamily="50" charset="-52"/>
              </a:rPr>
              <a:t> договором) </a:t>
            </a:r>
            <a:r>
              <a:rPr lang="ru-RU" sz="1000" dirty="0" err="1" smtClean="0">
                <a:latin typeface="e-Ukraine Light" pitchFamily="50" charset="-52"/>
              </a:rPr>
              <a:t>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резидентом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якою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укладено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договір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. У </a:t>
            </a:r>
            <a:r>
              <a:rPr lang="ru-RU" sz="1000" dirty="0" err="1" smtClean="0">
                <a:latin typeface="e-Ukraine Light" pitchFamily="50" charset="-52"/>
              </a:rPr>
              <a:t>разі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отримання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синдикованого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фінансового</a:t>
            </a:r>
            <a:r>
              <a:rPr lang="ru-RU" sz="1000" dirty="0" smtClean="0">
                <a:latin typeface="e-Ukraine Light" pitchFamily="50" charset="-52"/>
              </a:rPr>
              <a:t> кредиту особа (</a:t>
            </a:r>
            <a:r>
              <a:rPr lang="ru-RU" sz="1000" dirty="0" err="1" smtClean="0">
                <a:latin typeface="e-Ukraine Light" pitchFamily="50" charset="-52"/>
              </a:rPr>
              <a:t>податковий</a:t>
            </a:r>
            <a:r>
              <a:rPr lang="ru-RU" sz="1000" dirty="0" smtClean="0">
                <a:latin typeface="e-Ukraine Light" pitchFamily="50" charset="-52"/>
              </a:rPr>
              <a:t> агент) </a:t>
            </a:r>
            <a:r>
              <a:rPr lang="ru-RU" sz="1000" dirty="0" err="1" smtClean="0">
                <a:latin typeface="e-Ukraine Light" pitchFamily="50" charset="-52"/>
              </a:rPr>
              <a:t>застосовує</a:t>
            </a:r>
            <a:r>
              <a:rPr lang="ru-RU" sz="1000" dirty="0" smtClean="0">
                <a:latin typeface="e-Ukraine Light" pitchFamily="50" charset="-52"/>
              </a:rPr>
              <a:t> ставку </a:t>
            </a:r>
            <a:r>
              <a:rPr lang="ru-RU" sz="1000" dirty="0" err="1" smtClean="0">
                <a:latin typeface="e-Ukraine Light" pitchFamily="50" charset="-52"/>
              </a:rPr>
              <a:t>податку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передбачену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відповідним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міжнародним</a:t>
            </a:r>
            <a:r>
              <a:rPr lang="ru-RU" sz="1000" dirty="0" smtClean="0">
                <a:latin typeface="e-Ukraine Light" pitchFamily="50" charset="-52"/>
              </a:rPr>
              <a:t> договором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на дату </a:t>
            </a:r>
            <a:r>
              <a:rPr lang="ru-RU" sz="1000" dirty="0" err="1" smtClean="0">
                <a:latin typeface="e-Ukraine Light" pitchFamily="50" charset="-52"/>
              </a:rPr>
              <a:t>виплати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процентів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інших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доходів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отриманих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джерел</a:t>
            </a:r>
            <a:r>
              <a:rPr lang="ru-RU" sz="1000" dirty="0" smtClean="0">
                <a:latin typeface="e-Ukraine Light" pitchFamily="50" charset="-52"/>
              </a:rPr>
              <a:t> в </a:t>
            </a:r>
            <a:r>
              <a:rPr lang="ru-RU" sz="1000" dirty="0" err="1" smtClean="0">
                <a:latin typeface="e-Ukraine Light" pitchFamily="50" charset="-52"/>
              </a:rPr>
              <a:t>Україні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учасникам</a:t>
            </a:r>
            <a:r>
              <a:rPr lang="ru-RU" sz="1000" dirty="0" smtClean="0">
                <a:latin typeface="e-Ukraine Light" pitchFamily="50" charset="-52"/>
              </a:rPr>
              <a:t> синдикату </a:t>
            </a:r>
            <a:r>
              <a:rPr lang="ru-RU" sz="1000" dirty="0" err="1" smtClean="0">
                <a:latin typeface="e-Ukraine Light" pitchFamily="50" charset="-52"/>
              </a:rPr>
              <a:t>кредиторів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урахуванням</a:t>
            </a:r>
            <a:r>
              <a:rPr lang="ru-RU" sz="1000" dirty="0" smtClean="0">
                <a:latin typeface="e-Ukraine Light" pitchFamily="50" charset="-52"/>
              </a:rPr>
              <a:t> того, резидентом </a:t>
            </a:r>
            <a:r>
              <a:rPr lang="ru-RU" sz="1000" dirty="0" err="1" smtClean="0">
                <a:latin typeface="e-Ukraine Light" pitchFamily="50" charset="-52"/>
              </a:rPr>
              <a:t>якої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юрисдикції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кожен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учасник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синдикованого</a:t>
            </a:r>
            <a:r>
              <a:rPr lang="ru-RU" sz="1000" dirty="0" smtClean="0">
                <a:latin typeface="e-Ukraine Light" pitchFamily="50" charset="-52"/>
              </a:rPr>
              <a:t> кредиту, та </a:t>
            </a:r>
            <a:r>
              <a:rPr lang="ru-RU" sz="1000" dirty="0" err="1" smtClean="0">
                <a:latin typeface="e-Ukraine Light" pitchFamily="50" charset="-52"/>
              </a:rPr>
              <a:t>пропорційно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його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частки</a:t>
            </a:r>
            <a:r>
              <a:rPr lang="ru-RU" sz="1000" dirty="0" smtClean="0">
                <a:latin typeface="e-Ukraine Light" pitchFamily="50" charset="-52"/>
              </a:rPr>
              <a:t> у межах кредитного договору, за </a:t>
            </a:r>
            <a:r>
              <a:rPr lang="ru-RU" sz="1000" dirty="0" err="1" smtClean="0">
                <a:latin typeface="e-Ukraine Light" pitchFamily="50" charset="-52"/>
              </a:rPr>
              <a:t>умови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він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бенефіціарним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фактичним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отримувачем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власником</a:t>
            </a:r>
            <a:r>
              <a:rPr lang="ru-RU" sz="1000" dirty="0" smtClean="0">
                <a:latin typeface="e-Ukraine Light" pitchFamily="50" charset="-52"/>
              </a:rPr>
              <a:t>) доходу, </a:t>
            </a:r>
            <a:r>
              <a:rPr lang="ru-RU" sz="1000" dirty="0" err="1" smtClean="0">
                <a:latin typeface="e-Ukraine Light" pitchFamily="50" charset="-52"/>
              </a:rPr>
              <a:t>незалежно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того, </a:t>
            </a:r>
            <a:r>
              <a:rPr lang="ru-RU" sz="1000" dirty="0" err="1" smtClean="0">
                <a:latin typeface="e-Ukraine Light" pitchFamily="50" charset="-52"/>
              </a:rPr>
              <a:t>виплата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здійснюється</a:t>
            </a:r>
            <a:r>
              <a:rPr lang="ru-RU" sz="1000" dirty="0" smtClean="0">
                <a:latin typeface="e-Ukraine Light" pitchFamily="50" charset="-52"/>
              </a:rPr>
              <a:t> через агента </a:t>
            </a:r>
            <a:r>
              <a:rPr lang="ru-RU" sz="1000" dirty="0" err="1" smtClean="0">
                <a:latin typeface="e-Ukraine Light" pitchFamily="50" charset="-52"/>
              </a:rPr>
              <a:t>чи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напряму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Порядок </a:t>
            </a:r>
            <a:r>
              <a:rPr lang="ru-RU" sz="1000" dirty="0" err="1" smtClean="0">
                <a:latin typeface="e-Ukraine Light" pitchFamily="50" charset="-52"/>
              </a:rPr>
              <a:t>застосування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міжнародного</a:t>
            </a:r>
            <a:r>
              <a:rPr lang="ru-RU" sz="1000" dirty="0" smtClean="0">
                <a:latin typeface="e-Ukraine Light" pitchFamily="50" charset="-52"/>
              </a:rPr>
              <a:t> договору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про </a:t>
            </a:r>
            <a:r>
              <a:rPr lang="ru-RU" sz="1000" dirty="0" err="1" smtClean="0">
                <a:latin typeface="e-Ukraine Light" pitchFamily="50" charset="-52"/>
              </a:rPr>
              <a:t>уникнення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подвійного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стосовно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повного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часткового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звільнення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доходів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нерезидентів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джерелом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їх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походження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передбачено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статтею</a:t>
            </a:r>
            <a:r>
              <a:rPr lang="ru-RU" sz="1000" dirty="0" smtClean="0">
                <a:latin typeface="e-Ukraine Light" pitchFamily="50" charset="-52"/>
              </a:rPr>
              <a:t> 103 ПКУ.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Згідно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пунктом 103.4 </a:t>
            </a:r>
            <a:r>
              <a:rPr lang="ru-RU" sz="1000" dirty="0" err="1" smtClean="0">
                <a:latin typeface="e-Ukraine Light" pitchFamily="50" charset="-52"/>
              </a:rPr>
              <a:t>статті</a:t>
            </a:r>
            <a:r>
              <a:rPr lang="ru-RU" sz="1000" dirty="0" smtClean="0">
                <a:latin typeface="e-Ukraine Light" pitchFamily="50" charset="-52"/>
              </a:rPr>
              <a:t> 103 ПКУ </a:t>
            </a:r>
            <a:r>
              <a:rPr lang="ru-RU" sz="1000" dirty="0" err="1" smtClean="0">
                <a:latin typeface="e-Ukraine Light" pitchFamily="50" charset="-52"/>
              </a:rPr>
              <a:t>підставою</a:t>
            </a:r>
            <a:r>
              <a:rPr lang="ru-RU" sz="1000" dirty="0" smtClean="0">
                <a:latin typeface="e-Ukraine Light" pitchFamily="50" charset="-52"/>
              </a:rPr>
              <a:t> для </a:t>
            </a:r>
            <a:r>
              <a:rPr lang="ru-RU" sz="1000" dirty="0" err="1" smtClean="0">
                <a:latin typeface="e-Ukraine Light" pitchFamily="50" charset="-52"/>
              </a:rPr>
              <a:t>звільнення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зменшення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доходів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джерелом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їх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походження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подання</a:t>
            </a:r>
            <a:r>
              <a:rPr lang="ru-RU" sz="1000" dirty="0" smtClean="0">
                <a:latin typeface="e-Ukraine Light" pitchFamily="50" charset="-52"/>
              </a:rPr>
              <a:t> нерезидентом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урахуванням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особливостей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передбачених</a:t>
            </a:r>
            <a:r>
              <a:rPr lang="ru-RU" sz="1000" dirty="0" smtClean="0">
                <a:latin typeface="e-Ukraine Light" pitchFamily="50" charset="-52"/>
              </a:rPr>
              <a:t> пунктами 103.5 </a:t>
            </a:r>
            <a:r>
              <a:rPr lang="ru-RU" sz="1000" dirty="0" err="1" smtClean="0">
                <a:latin typeface="e-Ukraine Light" pitchFamily="50" charset="-52"/>
              </a:rPr>
              <a:t>і</a:t>
            </a:r>
            <a:r>
              <a:rPr lang="ru-RU" sz="1000" dirty="0" smtClean="0">
                <a:latin typeface="e-Ukraine Light" pitchFamily="50" charset="-52"/>
              </a:rPr>
              <a:t> 103.6 </a:t>
            </a:r>
            <a:r>
              <a:rPr lang="ru-RU" sz="1000" dirty="0" err="1" smtClean="0">
                <a:latin typeface="e-Ukraine Light" pitchFamily="50" charset="-52"/>
              </a:rPr>
              <a:t>цієї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статті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особі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податковому</a:t>
            </a:r>
            <a:r>
              <a:rPr lang="ru-RU" sz="1000" dirty="0" smtClean="0">
                <a:latin typeface="e-Ukraine Light" pitchFamily="50" charset="-52"/>
              </a:rPr>
              <a:t> агенту), яка </a:t>
            </a:r>
            <a:r>
              <a:rPr lang="ru-RU" sz="1000" dirty="0" err="1" smtClean="0">
                <a:latin typeface="e-Ukraine Light" pitchFamily="50" charset="-52"/>
              </a:rPr>
              <a:t>виплачує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йому</a:t>
            </a:r>
            <a:r>
              <a:rPr lang="ru-RU" sz="1000" dirty="0" smtClean="0">
                <a:latin typeface="e-Ukraine Light" pitchFamily="50" charset="-52"/>
              </a:rPr>
              <a:t> доходи,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її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нотаріально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копії</a:t>
            </a:r>
            <a:r>
              <a:rPr lang="ru-RU" sz="1000" dirty="0" smtClean="0">
                <a:latin typeface="e-Ukraine Light" pitchFamily="50" charset="-52"/>
              </a:rPr>
              <a:t>), яка </a:t>
            </a:r>
            <a:r>
              <a:rPr lang="ru-RU" sz="1000" dirty="0" err="1" smtClean="0">
                <a:latin typeface="e-Ukraine Light" pitchFamily="50" charset="-52"/>
              </a:rPr>
              <a:t>підтверджує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нерезидент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резидентом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якою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укладено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договір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а </a:t>
            </a:r>
            <a:r>
              <a:rPr lang="ru-RU" sz="1000" dirty="0" err="1" smtClean="0">
                <a:latin typeface="e-Ukraine Light" pitchFamily="50" charset="-52"/>
              </a:rPr>
              <a:t>також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інших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якщо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це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передбачено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міжнародним</a:t>
            </a:r>
            <a:r>
              <a:rPr lang="ru-RU" sz="1000" dirty="0" smtClean="0">
                <a:latin typeface="e-Ukraine Light" pitchFamily="50" charset="-52"/>
              </a:rPr>
              <a:t> договором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14951" y="228600"/>
            <a:ext cx="43053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err="1" smtClean="0">
                <a:latin typeface="e-Ukraine Light" pitchFamily="50" charset="-52"/>
              </a:rPr>
              <a:t>період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рік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може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застосувати</a:t>
            </a:r>
            <a:r>
              <a:rPr lang="ru-RU" sz="1000" dirty="0" smtClean="0">
                <a:latin typeface="e-Ukraine Light" pitchFamily="50" charset="-52"/>
              </a:rPr>
              <a:t> правила </a:t>
            </a:r>
            <a:r>
              <a:rPr lang="ru-RU" sz="1000" dirty="0" err="1" smtClean="0">
                <a:latin typeface="e-Ukraine Light" pitchFamily="50" charset="-52"/>
              </a:rPr>
              <a:t>міжнародного</a:t>
            </a:r>
            <a:r>
              <a:rPr lang="ru-RU" sz="1000" dirty="0" smtClean="0">
                <a:latin typeface="e-Ukraine Light" pitchFamily="50" charset="-52"/>
              </a:rPr>
              <a:t> договору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зокрема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щодо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звільнення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зменшення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, у </a:t>
            </a:r>
            <a:r>
              <a:rPr lang="ru-RU" sz="1000" dirty="0" err="1" smtClean="0">
                <a:latin typeface="e-Ukraine Light" pitchFamily="50" charset="-52"/>
              </a:rPr>
              <a:t>звітному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податковому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році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отриманням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після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закінчення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звітного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податкового</a:t>
            </a:r>
            <a:r>
              <a:rPr lang="ru-RU" sz="1000" dirty="0" smtClean="0">
                <a:latin typeface="e-Ukraine Light" pitchFamily="50" charset="-52"/>
              </a:rPr>
              <a:t>) року (пункт 103.8 </a:t>
            </a:r>
            <a:r>
              <a:rPr lang="ru-RU" sz="1000" dirty="0" err="1" smtClean="0">
                <a:latin typeface="e-Ukraine Light" pitchFamily="50" charset="-52"/>
              </a:rPr>
              <a:t>статті</a:t>
            </a:r>
            <a:r>
              <a:rPr lang="ru-RU" sz="1000" dirty="0" smtClean="0">
                <a:latin typeface="e-Ukraine Light" pitchFamily="50" charset="-52"/>
              </a:rPr>
              <a:t> 103 ПКУ)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Довідка</a:t>
            </a:r>
            <a:r>
              <a:rPr lang="ru-RU" sz="1000" dirty="0" smtClean="0">
                <a:latin typeface="e-Ukraine Light" pitchFamily="50" charset="-52"/>
              </a:rPr>
              <a:t> повинна бути в </a:t>
            </a:r>
            <a:r>
              <a:rPr lang="ru-RU" sz="1000" dirty="0" err="1" smtClean="0">
                <a:latin typeface="e-Ukraine Light" pitchFamily="50" charset="-52"/>
              </a:rPr>
              <a:t>наявності</a:t>
            </a:r>
            <a:r>
              <a:rPr lang="ru-RU" sz="1000" dirty="0" smtClean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податкового</a:t>
            </a:r>
            <a:r>
              <a:rPr lang="ru-RU" sz="1000" dirty="0" smtClean="0">
                <a:latin typeface="e-Ukraine Light" pitchFamily="50" charset="-52"/>
              </a:rPr>
              <a:t> агента на момент </a:t>
            </a:r>
            <a:r>
              <a:rPr lang="ru-RU" sz="1000" dirty="0" err="1" smtClean="0">
                <a:latin typeface="e-Ukraine Light" pitchFamily="50" charset="-52"/>
              </a:rPr>
              <a:t>виплати</a:t>
            </a:r>
            <a:r>
              <a:rPr lang="ru-RU" sz="1000" dirty="0" smtClean="0">
                <a:latin typeface="e-Ukraine Light" pitchFamily="50" charset="-52"/>
              </a:rPr>
              <a:t> доходу, </a:t>
            </a:r>
            <a:r>
              <a:rPr lang="ru-RU" sz="1000" dirty="0" err="1" smtClean="0">
                <a:latin typeface="e-Ukraine Light" pitchFamily="50" charset="-52"/>
              </a:rPr>
              <a:t>оскільки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саме</a:t>
            </a:r>
            <a:r>
              <a:rPr lang="ru-RU" sz="1000" dirty="0" smtClean="0">
                <a:latin typeface="e-Ukraine Light" pitchFamily="50" charset="-52"/>
              </a:rPr>
              <a:t> вона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однією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підстав</a:t>
            </a:r>
            <a:r>
              <a:rPr lang="ru-RU" sz="1000" dirty="0" smtClean="0">
                <a:latin typeface="e-Ukraine Light" pitchFamily="50" charset="-52"/>
              </a:rPr>
              <a:t> для </a:t>
            </a:r>
            <a:r>
              <a:rPr lang="ru-RU" sz="1000" dirty="0" err="1" smtClean="0">
                <a:latin typeface="e-Ukraine Light" pitchFamily="50" charset="-52"/>
              </a:rPr>
              <a:t>звільнення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доходів</a:t>
            </a:r>
            <a:r>
              <a:rPr lang="ru-RU" sz="1000" dirty="0" smtClean="0">
                <a:latin typeface="e-Ukraine Light" pitchFamily="50" charset="-52"/>
              </a:rPr>
              <a:t> нерезидента в момент </a:t>
            </a:r>
            <a:r>
              <a:rPr lang="ru-RU" sz="1000" dirty="0" err="1" smtClean="0">
                <a:latin typeface="e-Ukraine Light" pitchFamily="50" charset="-52"/>
              </a:rPr>
              <a:t>їх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виплати</a:t>
            </a:r>
            <a:r>
              <a:rPr lang="ru-RU" sz="10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Особа, яка </a:t>
            </a:r>
            <a:r>
              <a:rPr lang="ru-RU" sz="1000" dirty="0" err="1" smtClean="0">
                <a:latin typeface="e-Ukraine Light" pitchFamily="50" charset="-52"/>
              </a:rPr>
              <a:t>виплачує</a:t>
            </a:r>
            <a:r>
              <a:rPr lang="ru-RU" sz="1000" dirty="0" smtClean="0">
                <a:latin typeface="e-Ukraine Light" pitchFamily="50" charset="-52"/>
              </a:rPr>
              <a:t> доходи </a:t>
            </a:r>
            <a:r>
              <a:rPr lang="ru-RU" sz="1000" dirty="0" err="1" smtClean="0">
                <a:latin typeface="e-Ukraine Light" pitchFamily="50" charset="-52"/>
              </a:rPr>
              <a:t>нерезидентові</a:t>
            </a:r>
            <a:r>
              <a:rPr lang="ru-RU" sz="1000" dirty="0" smtClean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звітному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податковому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році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разі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надання</a:t>
            </a:r>
            <a:r>
              <a:rPr lang="ru-RU" sz="1000" dirty="0" smtClean="0">
                <a:latin typeface="e-Ukraine Light" pitchFamily="50" charset="-52"/>
              </a:rPr>
              <a:t> нерезидентом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інформацією</a:t>
            </a:r>
            <a:r>
              <a:rPr lang="ru-RU" sz="1000" dirty="0" smtClean="0">
                <a:latin typeface="e-Ukraine Light" pitchFamily="50" charset="-52"/>
              </a:rPr>
              <a:t> за </a:t>
            </a:r>
            <a:r>
              <a:rPr lang="ru-RU" sz="1000" dirty="0" err="1" smtClean="0">
                <a:latin typeface="e-Ukraine Light" pitchFamily="50" charset="-52"/>
              </a:rPr>
              <a:t>попередній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звітний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податковий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період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рік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може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застосувати</a:t>
            </a:r>
            <a:r>
              <a:rPr lang="ru-RU" sz="1000" dirty="0" smtClean="0">
                <a:latin typeface="e-Ukraine Light" pitchFamily="50" charset="-52"/>
              </a:rPr>
              <a:t> правила </a:t>
            </a:r>
            <a:r>
              <a:rPr lang="ru-RU" sz="1000" dirty="0" err="1" smtClean="0">
                <a:latin typeface="e-Ukraine Light" pitchFamily="50" charset="-52"/>
              </a:rPr>
              <a:t>міжнародного</a:t>
            </a:r>
            <a:r>
              <a:rPr lang="ru-RU" sz="1000" dirty="0" smtClean="0">
                <a:latin typeface="e-Ukraine Light" pitchFamily="50" charset="-52"/>
              </a:rPr>
              <a:t> договору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зокрема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щодо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звільнення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зменшення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, у </a:t>
            </a:r>
            <a:r>
              <a:rPr lang="ru-RU" sz="1000" dirty="0" err="1" smtClean="0">
                <a:latin typeface="e-Ukraine Light" pitchFamily="50" charset="-52"/>
              </a:rPr>
              <a:t>звітному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податковому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році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отриманням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після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закінчення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звітного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податкового</a:t>
            </a:r>
            <a:r>
              <a:rPr lang="ru-RU" sz="1000" dirty="0" smtClean="0">
                <a:latin typeface="e-Ukraine Light" pitchFamily="50" charset="-52"/>
              </a:rPr>
              <a:t>) року. Таким чином, </a:t>
            </a:r>
            <a:r>
              <a:rPr lang="ru-RU" sz="1000" dirty="0" err="1" smtClean="0">
                <a:latin typeface="e-Ukraine Light" pitchFamily="50" charset="-52"/>
              </a:rPr>
              <a:t>довідка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дійсна</a:t>
            </a:r>
            <a:r>
              <a:rPr lang="ru-RU" sz="1000" dirty="0" smtClean="0">
                <a:latin typeface="e-Ukraine Light" pitchFamily="50" charset="-52"/>
              </a:rPr>
              <a:t> в межах календарного року, в </a:t>
            </a:r>
            <a:r>
              <a:rPr lang="ru-RU" sz="1000" dirty="0" err="1" smtClean="0">
                <a:latin typeface="e-Ukraine Light" pitchFamily="50" charset="-52"/>
              </a:rPr>
              <a:t>якому</a:t>
            </a:r>
            <a:r>
              <a:rPr lang="ru-RU" sz="1000" dirty="0" smtClean="0">
                <a:latin typeface="e-Ukraine Light" pitchFamily="50" charset="-52"/>
              </a:rPr>
              <a:t> вона видана.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 smtClean="0">
                <a:latin typeface="e-Ukraine Light" pitchFamily="50" charset="-52"/>
              </a:rPr>
              <a:t>разі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неподання</a:t>
            </a:r>
            <a:r>
              <a:rPr lang="ru-RU" sz="1000" dirty="0" smtClean="0">
                <a:latin typeface="e-Ukraine Light" pitchFamily="50" charset="-52"/>
              </a:rPr>
              <a:t> нерезидентом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доходи нерезидента </a:t>
            </a:r>
            <a:r>
              <a:rPr lang="ru-RU" sz="1000" dirty="0" err="1" smtClean="0">
                <a:latin typeface="e-Ukraine Light" pitchFamily="50" charset="-52"/>
              </a:rPr>
              <a:t>із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джерелом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їх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походження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підлягають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законодавства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 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питань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 (пункт 103.10 </a:t>
            </a:r>
            <a:r>
              <a:rPr lang="ru-RU" sz="1000" dirty="0" err="1" smtClean="0">
                <a:latin typeface="e-Ukraine Light" pitchFamily="50" charset="-52"/>
              </a:rPr>
              <a:t>статті</a:t>
            </a:r>
            <a:r>
              <a:rPr lang="ru-RU" sz="1000" dirty="0" smtClean="0">
                <a:latin typeface="e-Ukraine Light" pitchFamily="50" charset="-52"/>
              </a:rPr>
              <a:t> 103 ПКУ).</a:t>
            </a: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80975" y="118444"/>
            <a:ext cx="4733925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83820"/>
            <a:ext cx="4767944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000" dirty="0" err="1" smtClean="0">
                <a:latin typeface="e-Ukraine Light" pitchFamily="50" charset="-52"/>
              </a:rPr>
              <a:t>засвідчення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). </a:t>
            </a:r>
            <a:r>
              <a:rPr lang="ru-RU" sz="1000" dirty="0" err="1" smtClean="0">
                <a:latin typeface="e-Ukraine Light" pitchFamily="50" charset="-52"/>
              </a:rPr>
              <a:t>Країнами-учасницями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Гаазької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більшість</a:t>
            </a:r>
            <a:r>
              <a:rPr lang="ru-RU" sz="1000" dirty="0" smtClean="0">
                <a:latin typeface="e-Ukraine Light" pitchFamily="50" charset="-52"/>
              </a:rPr>
              <a:t> держав </a:t>
            </a:r>
            <a:r>
              <a:rPr lang="ru-RU" sz="1000" dirty="0" err="1" smtClean="0">
                <a:latin typeface="e-Ukraine Light" pitchFamily="50" charset="-52"/>
              </a:rPr>
              <a:t>світу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включаючи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Європейського</a:t>
            </a:r>
            <a:r>
              <a:rPr lang="ru-RU" sz="1000" dirty="0" smtClean="0">
                <a:latin typeface="e-Ukraine Light" pitchFamily="50" charset="-52"/>
              </a:rPr>
              <a:t> Союзу, </a:t>
            </a:r>
            <a:r>
              <a:rPr lang="ru-RU" sz="1000" dirty="0" err="1" smtClean="0">
                <a:latin typeface="e-Ukraine Light" pitchFamily="50" charset="-52"/>
              </a:rPr>
              <a:t>Сполучені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Штати</a:t>
            </a:r>
            <a:r>
              <a:rPr lang="ru-RU" sz="1000" dirty="0" smtClean="0">
                <a:latin typeface="e-Ukraine Light" pitchFamily="50" charset="-52"/>
              </a:rPr>
              <a:t> Америки, </a:t>
            </a:r>
            <a:r>
              <a:rPr lang="ru-RU" sz="1000" dirty="0" err="1" smtClean="0">
                <a:latin typeface="e-Ukraine Light" pitchFamily="50" charset="-52"/>
              </a:rPr>
              <a:t>Австралію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Японію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Індію</a:t>
            </a:r>
            <a:r>
              <a:rPr lang="ru-RU" sz="1000" dirty="0" smtClean="0">
                <a:latin typeface="e-Ukraine Light" pitchFamily="50" charset="-52"/>
              </a:rPr>
              <a:t> та </a:t>
            </a:r>
            <a:r>
              <a:rPr lang="ru-RU" sz="1000" dirty="0" err="1" smtClean="0">
                <a:latin typeface="e-Ukraine Light" pitchFamily="50" charset="-52"/>
              </a:rPr>
              <a:t>багато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інших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які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визнають</a:t>
            </a:r>
            <a:r>
              <a:rPr lang="ru-RU" sz="1000" dirty="0" smtClean="0">
                <a:latin typeface="e-Ukraine Light" pitchFamily="50" charset="-52"/>
              </a:rPr>
              <a:t> процедуру </a:t>
            </a:r>
            <a:r>
              <a:rPr lang="ru-RU" sz="1000" dirty="0" err="1" smtClean="0">
                <a:latin typeface="e-Ukraine Light" pitchFamily="50" charset="-52"/>
              </a:rPr>
              <a:t>апостилювання</a:t>
            </a:r>
            <a:r>
              <a:rPr lang="ru-RU" sz="1000" dirty="0" smtClean="0">
                <a:latin typeface="e-Ukraine Light" pitchFamily="50" charset="-52"/>
              </a:rPr>
              <a:t> для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</a:t>
            </a:r>
            <a:r>
              <a:rPr lang="ru-RU" sz="1000" dirty="0" smtClean="0">
                <a:latin typeface="e-Ukraine Light" pitchFamily="50" charset="-52"/>
              </a:rPr>
              <a:t> собою. У </a:t>
            </a:r>
            <a:r>
              <a:rPr lang="ru-RU" sz="1000" dirty="0" err="1" smtClean="0">
                <a:latin typeface="e-Ukraine Light" pitchFamily="50" charset="-52"/>
              </a:rPr>
              <a:t>Гаазькій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закріплюється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єдиний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зразок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апостиля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має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стандартизований</a:t>
            </a:r>
            <a:r>
              <a:rPr lang="ru-RU" sz="1000" dirty="0" smtClean="0">
                <a:latin typeface="e-Ukraine Light" pitchFamily="50" charset="-52"/>
              </a:rPr>
              <a:t> формат </a:t>
            </a:r>
            <a:r>
              <a:rPr lang="ru-RU" sz="1000" dirty="0" err="1" smtClean="0">
                <a:latin typeface="e-Ukraine Light" pitchFamily="50" charset="-52"/>
              </a:rPr>
              <a:t>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містить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необхідні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реквізити</a:t>
            </a:r>
            <a:r>
              <a:rPr lang="ru-RU" sz="1000" dirty="0" smtClean="0">
                <a:latin typeface="e-Ukraine Light" pitchFamily="50" charset="-52"/>
              </a:rPr>
              <a:t> для </a:t>
            </a:r>
            <a:r>
              <a:rPr lang="ru-RU" sz="1000" dirty="0" err="1" smtClean="0">
                <a:latin typeface="e-Ukraine Light" pitchFamily="50" charset="-52"/>
              </a:rPr>
              <a:t>підтвердження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автентичності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виданих</a:t>
            </a:r>
            <a:r>
              <a:rPr lang="ru-RU" sz="1000" dirty="0" smtClean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країнах-учасницях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Гаазької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конвенції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Офіційні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документи</a:t>
            </a:r>
            <a:r>
              <a:rPr lang="ru-RU" sz="1000" dirty="0" smtClean="0">
                <a:latin typeface="e-Ukraine Light" pitchFamily="50" charset="-52"/>
              </a:rPr>
              <a:t>, на </a:t>
            </a:r>
            <a:r>
              <a:rPr lang="ru-RU" sz="1000" dirty="0" err="1" smtClean="0">
                <a:latin typeface="e-Ukraine Light" pitchFamily="50" charset="-52"/>
              </a:rPr>
              <a:t>яких</a:t>
            </a:r>
            <a:r>
              <a:rPr lang="ru-RU" sz="1000" dirty="0" smtClean="0">
                <a:latin typeface="e-Ukraine Light" pitchFamily="50" charset="-52"/>
              </a:rPr>
              <a:t> проставлено </a:t>
            </a:r>
            <a:r>
              <a:rPr lang="ru-RU" sz="1000" dirty="0" err="1" smtClean="0">
                <a:latin typeface="e-Ukraine Light" pitchFamily="50" charset="-52"/>
              </a:rPr>
              <a:t>апостиль</a:t>
            </a:r>
            <a:r>
              <a:rPr lang="ru-RU" sz="1000" dirty="0" smtClean="0">
                <a:latin typeface="e-Ukraine Light" pitchFamily="50" charset="-52"/>
              </a:rPr>
              <a:t>, не </a:t>
            </a:r>
            <a:r>
              <a:rPr lang="ru-RU" sz="1000" dirty="0" err="1" smtClean="0">
                <a:latin typeface="e-Ukraine Light" pitchFamily="50" charset="-52"/>
              </a:rPr>
              <a:t>потребують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будь-якого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подальшого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засвідчення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частини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другої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статті</a:t>
            </a:r>
            <a:r>
              <a:rPr lang="ru-RU" sz="1000" dirty="0" smtClean="0">
                <a:latin typeface="e-Ukraine Light" pitchFamily="50" charset="-52"/>
              </a:rPr>
              <a:t> 3 </a:t>
            </a:r>
            <a:r>
              <a:rPr lang="ru-RU" sz="1000" dirty="0" err="1" smtClean="0">
                <a:latin typeface="e-Ukraine Light" pitchFamily="50" charset="-52"/>
              </a:rPr>
              <a:t>Гаазької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дотримання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процедури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проставлення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апостиля</a:t>
            </a:r>
            <a:r>
              <a:rPr lang="ru-RU" sz="1000" dirty="0" smtClean="0">
                <a:latin typeface="e-Ukraine Light" pitchFamily="50" charset="-52"/>
              </a:rPr>
              <a:t> не </a:t>
            </a:r>
            <a:r>
              <a:rPr lang="ru-RU" sz="1000" dirty="0" err="1" smtClean="0">
                <a:latin typeface="e-Ukraine Light" pitchFamily="50" charset="-52"/>
              </a:rPr>
              <a:t>може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вимагатися</a:t>
            </a:r>
            <a:r>
              <a:rPr lang="ru-RU" sz="1000" dirty="0" smtClean="0">
                <a:latin typeface="e-Ukraine Light" pitchFamily="50" charset="-52"/>
              </a:rPr>
              <a:t> державами – </a:t>
            </a:r>
            <a:r>
              <a:rPr lang="ru-RU" sz="1000" dirty="0" err="1" smtClean="0">
                <a:latin typeface="e-Ukraine Light" pitchFamily="50" charset="-52"/>
              </a:rPr>
              <a:t>учасницями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Конвенції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якщо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існують</a:t>
            </a:r>
            <a:r>
              <a:rPr lang="ru-RU" sz="1000" dirty="0" smtClean="0">
                <a:latin typeface="e-Ukraine Light" pitchFamily="50" charset="-52"/>
              </a:rPr>
              <a:t> угоди </a:t>
            </a:r>
            <a:r>
              <a:rPr lang="ru-RU" sz="1000" dirty="0" err="1" smtClean="0">
                <a:latin typeface="e-Ukraine Light" pitchFamily="50" charset="-52"/>
              </a:rPr>
              <a:t>між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двома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декількома</a:t>
            </a:r>
            <a:r>
              <a:rPr lang="ru-RU" sz="1000" dirty="0" smtClean="0">
                <a:latin typeface="e-Ukraine Light" pitchFamily="50" charset="-52"/>
              </a:rPr>
              <a:t> державами, </a:t>
            </a:r>
            <a:r>
              <a:rPr lang="ru-RU" sz="1000" dirty="0" err="1" smtClean="0">
                <a:latin typeface="e-Ukraine Light" pitchFamily="50" charset="-52"/>
              </a:rPr>
              <a:t>які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відміняють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спрощують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дану</a:t>
            </a:r>
            <a:r>
              <a:rPr lang="ru-RU" sz="1000" dirty="0" smtClean="0">
                <a:latin typeface="e-Ukraine Light" pitchFamily="50" charset="-52"/>
              </a:rPr>
              <a:t> процедуру,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звільняють</a:t>
            </a:r>
            <a:r>
              <a:rPr lang="ru-RU" sz="1000" dirty="0" smtClean="0">
                <a:latin typeface="e-Ukraine Light" pitchFamily="50" charset="-52"/>
              </a:rPr>
              <a:t> сам документ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До 29.12.2023 року </a:t>
            </a:r>
            <a:r>
              <a:rPr lang="ru-RU" sz="1000" dirty="0" err="1" smtClean="0">
                <a:latin typeface="e-Ukraine Light" pitchFamily="50" charset="-52"/>
              </a:rPr>
              <a:t>Україна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була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учасницею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Конвенції</a:t>
            </a:r>
            <a:r>
              <a:rPr lang="ru-RU" sz="1000" dirty="0" smtClean="0">
                <a:latin typeface="e-Ukraine Light" pitchFamily="50" charset="-52"/>
              </a:rPr>
              <a:t> про </a:t>
            </a:r>
            <a:r>
              <a:rPr lang="ru-RU" sz="1000" dirty="0" err="1" smtClean="0">
                <a:latin typeface="e-Ukraine Light" pitchFamily="50" charset="-52"/>
              </a:rPr>
              <a:t>правову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допомогу</a:t>
            </a:r>
            <a:r>
              <a:rPr lang="ru-RU" sz="1000" dirty="0" smtClean="0">
                <a:latin typeface="e-Ukraine Light" pitchFamily="50" charset="-52"/>
              </a:rPr>
              <a:t> та </a:t>
            </a:r>
            <a:r>
              <a:rPr lang="ru-RU" sz="1000" dirty="0" err="1" smtClean="0">
                <a:latin typeface="e-Ukraine Light" pitchFamily="50" charset="-52"/>
              </a:rPr>
              <a:t>правові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відносини</a:t>
            </a:r>
            <a:r>
              <a:rPr lang="ru-RU" sz="1000" dirty="0" smtClean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цивільних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сімейних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кримінальних</a:t>
            </a:r>
            <a:r>
              <a:rPr lang="ru-RU" sz="1000" dirty="0" smtClean="0">
                <a:latin typeface="e-Ukraine Light" pitchFamily="50" charset="-52"/>
              </a:rPr>
              <a:t> справах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22 </a:t>
            </a:r>
            <a:r>
              <a:rPr lang="ru-RU" sz="1000" dirty="0" err="1" smtClean="0">
                <a:latin typeface="e-Ukraine Light" pitchFamily="50" charset="-52"/>
              </a:rPr>
              <a:t>січня</a:t>
            </a:r>
            <a:r>
              <a:rPr lang="ru-RU" sz="1000" dirty="0" smtClean="0">
                <a:latin typeface="e-Ukraine Light" pitchFamily="50" charset="-52"/>
              </a:rPr>
              <a:t> 1993 року (</a:t>
            </a:r>
            <a:r>
              <a:rPr lang="ru-RU" sz="1000" dirty="0" err="1" smtClean="0">
                <a:latin typeface="e-Ukraine Light" pitchFamily="50" charset="-52"/>
              </a:rPr>
              <a:t>далі</a:t>
            </a:r>
            <a:r>
              <a:rPr lang="ru-RU" sz="1000" dirty="0" smtClean="0">
                <a:latin typeface="e-Ukraine Light" pitchFamily="50" charset="-52"/>
              </a:rPr>
              <a:t> - </a:t>
            </a:r>
            <a:r>
              <a:rPr lang="ru-RU" sz="1000" dirty="0" err="1" smtClean="0">
                <a:latin typeface="e-Ukraine Light" pitchFamily="50" charset="-52"/>
              </a:rPr>
              <a:t>Конвенція</a:t>
            </a:r>
            <a:r>
              <a:rPr lang="ru-RU" sz="1000" dirty="0" smtClean="0">
                <a:latin typeface="e-Ukraine Light" pitchFamily="50" charset="-52"/>
              </a:rPr>
              <a:t> 1993 року). 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висновку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Міністерства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юстиції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податкових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установ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іноземних</a:t>
            </a:r>
            <a:r>
              <a:rPr lang="ru-RU" sz="1000" dirty="0" smtClean="0">
                <a:latin typeface="e-Ukraine Light" pitchFamily="50" charset="-52"/>
              </a:rPr>
              <a:t> держав, </a:t>
            </a:r>
            <a:r>
              <a:rPr lang="ru-RU" sz="1000" dirty="0" err="1" smtClean="0">
                <a:latin typeface="e-Ukraine Light" pitchFamily="50" charset="-52"/>
              </a:rPr>
              <a:t>які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учасниками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договорів</a:t>
            </a:r>
            <a:r>
              <a:rPr lang="ru-RU" sz="1000" dirty="0" smtClean="0">
                <a:latin typeface="e-Ukraine Light" pitchFamily="50" charset="-52"/>
              </a:rPr>
              <a:t> про </a:t>
            </a:r>
            <a:r>
              <a:rPr lang="ru-RU" sz="1000" dirty="0" err="1" smtClean="0">
                <a:latin typeface="e-Ukraine Light" pitchFamily="50" charset="-52"/>
              </a:rPr>
              <a:t>правову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допомогу</a:t>
            </a:r>
            <a:r>
              <a:rPr lang="ru-RU" sz="1000" dirty="0" smtClean="0">
                <a:latin typeface="e-Ukraine Light" pitchFamily="50" charset="-52"/>
              </a:rPr>
              <a:t> та </a:t>
            </a:r>
            <a:r>
              <a:rPr lang="ru-RU" sz="1000" dirty="0" err="1" smtClean="0">
                <a:latin typeface="e-Ukraine Light" pitchFamily="50" charset="-52"/>
              </a:rPr>
              <a:t>правові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відносини</a:t>
            </a:r>
            <a:r>
              <a:rPr lang="ru-RU" sz="1000" dirty="0" smtClean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цивільних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сімейних</a:t>
            </a:r>
            <a:r>
              <a:rPr lang="ru-RU" sz="1000" dirty="0" smtClean="0">
                <a:latin typeface="e-Ukraine Light" pitchFamily="50" charset="-52"/>
              </a:rPr>
              <a:t> та </a:t>
            </a:r>
            <a:r>
              <a:rPr lang="ru-RU" sz="1000" dirty="0" err="1" smtClean="0">
                <a:latin typeface="e-Ukraine Light" pitchFamily="50" charset="-52"/>
              </a:rPr>
              <a:t>кримінальних</a:t>
            </a:r>
            <a:r>
              <a:rPr lang="ru-RU" sz="1000" dirty="0" smtClean="0">
                <a:latin typeface="e-Ukraine Light" pitchFamily="50" charset="-52"/>
              </a:rPr>
              <a:t> справах, на </a:t>
            </a:r>
            <a:r>
              <a:rPr lang="ru-RU" sz="1000" dirty="0" err="1" smtClean="0">
                <a:latin typeface="e-Ukraine Light" pitchFamily="50" charset="-52"/>
              </a:rPr>
              <a:t>територіях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Договірних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Сторін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повинні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були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прийматися</a:t>
            </a:r>
            <a:r>
              <a:rPr lang="ru-RU" sz="1000" dirty="0" smtClean="0">
                <a:latin typeface="e-Ukraine Light" pitchFamily="50" charset="-52"/>
              </a:rPr>
              <a:t> без </a:t>
            </a:r>
            <a:r>
              <a:rPr lang="ru-RU" sz="1000" dirty="0" err="1" smtClean="0">
                <a:latin typeface="e-Ukraine Light" pitchFamily="50" charset="-52"/>
              </a:rPr>
              <a:t>будь-якого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додаткового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засвідчення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За </a:t>
            </a:r>
            <a:r>
              <a:rPr lang="ru-RU" sz="1000" dirty="0" err="1" smtClean="0">
                <a:latin typeface="e-Ukraine Light" pitchFamily="50" charset="-52"/>
              </a:rPr>
              <a:t>інформацією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Міністерства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закордонних</a:t>
            </a:r>
            <a:r>
              <a:rPr lang="ru-RU" sz="1000" dirty="0" smtClean="0">
                <a:latin typeface="e-Ukraine Light" pitchFamily="50" charset="-52"/>
              </a:rPr>
              <a:t> справ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дію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Конвенції</a:t>
            </a:r>
            <a:r>
              <a:rPr lang="ru-RU" sz="1000" dirty="0" smtClean="0">
                <a:latin typeface="e-Ukraine Light" pitchFamily="50" charset="-52"/>
              </a:rPr>
              <a:t> 1993 року та Протоколу до </a:t>
            </a:r>
            <a:r>
              <a:rPr lang="ru-RU" sz="1000" dirty="0" err="1" smtClean="0">
                <a:latin typeface="e-Ukraine Light" pitchFamily="50" charset="-52"/>
              </a:rPr>
              <a:t>неї</a:t>
            </a:r>
            <a:r>
              <a:rPr lang="ru-RU" sz="1000" dirty="0" smtClean="0">
                <a:latin typeface="e-Ukraine Light" pitchFamily="50" charset="-52"/>
              </a:rPr>
              <a:t> для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припинено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29.12.2023 (лист </a:t>
            </a:r>
            <a:r>
              <a:rPr lang="ru-RU" sz="1000" dirty="0" err="1" smtClean="0">
                <a:latin typeface="e-Ukraine Light" pitchFamily="50" charset="-52"/>
              </a:rPr>
              <a:t>Міністерства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закордонних</a:t>
            </a:r>
            <a:r>
              <a:rPr lang="ru-RU" sz="1000" dirty="0" smtClean="0">
                <a:latin typeface="e-Ukraine Light" pitchFamily="50" charset="-52"/>
              </a:rPr>
              <a:t> справ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06.01.2023 № 72/14-612-2008)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Таким чином,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дати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припинення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Конвенції</a:t>
            </a:r>
            <a:r>
              <a:rPr lang="ru-RU" sz="1000" dirty="0" smtClean="0">
                <a:latin typeface="e-Ukraine Light" pitchFamily="50" charset="-52"/>
              </a:rPr>
              <a:t> 1993 року у </a:t>
            </a:r>
            <a:r>
              <a:rPr lang="ru-RU" sz="1000" dirty="0" err="1" smtClean="0">
                <a:latin typeface="e-Ukraine Light" pitchFamily="50" charset="-52"/>
              </a:rPr>
              <a:t>відносинах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російською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федерацією</a:t>
            </a:r>
            <a:r>
              <a:rPr lang="ru-RU" sz="1000" dirty="0" smtClean="0">
                <a:latin typeface="e-Ukraine Light" pitchFamily="50" charset="-52"/>
              </a:rPr>
              <a:t> та 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білорусь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виданих</a:t>
            </a:r>
            <a:r>
              <a:rPr lang="ru-RU" sz="1000" dirty="0" smtClean="0">
                <a:latin typeface="e-Ukraine Light" pitchFamily="50" charset="-52"/>
              </a:rPr>
              <a:t> на </a:t>
            </a:r>
            <a:r>
              <a:rPr lang="ru-RU" sz="1000" dirty="0" err="1" smtClean="0">
                <a:latin typeface="e-Ukraine Light" pitchFamily="50" charset="-52"/>
              </a:rPr>
              <a:t>території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цих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країн</a:t>
            </a:r>
            <a:r>
              <a:rPr lang="ru-RU" sz="1000" dirty="0" smtClean="0">
                <a:latin typeface="e-Ukraine Light" pitchFamily="50" charset="-52"/>
              </a:rPr>
              <a:t>, при </a:t>
            </a:r>
            <a:r>
              <a:rPr lang="ru-RU" sz="1000" dirty="0" err="1" smtClean="0">
                <a:latin typeface="e-Ukraine Light" pitchFamily="50" charset="-52"/>
              </a:rPr>
              <a:t>їх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пред’явленні</a:t>
            </a:r>
            <a:r>
              <a:rPr lang="ru-RU" sz="1000" dirty="0" smtClean="0">
                <a:latin typeface="e-Ukraine Light" pitchFamily="50" charset="-52"/>
              </a:rPr>
              <a:t> на </a:t>
            </a:r>
            <a:r>
              <a:rPr lang="ru-RU" sz="1000" dirty="0" err="1" smtClean="0">
                <a:latin typeface="e-Ukraine Light" pitchFamily="50" charset="-52"/>
              </a:rPr>
              <a:t>території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застосовуватиметься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вимога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апостилем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згідно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Конвенцією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скасовує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вимогу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іноземних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, 1961 року, яка </a:t>
            </a:r>
            <a:r>
              <a:rPr lang="ru-RU" sz="1000" dirty="0" err="1" smtClean="0">
                <a:latin typeface="e-Ukraine Light" pitchFamily="50" charset="-52"/>
              </a:rPr>
              <a:t>залишається</a:t>
            </a:r>
            <a:r>
              <a:rPr lang="ru-RU" sz="1000" dirty="0" smtClean="0">
                <a:latin typeface="e-Ukraine Light" pitchFamily="50" charset="-52"/>
              </a:rPr>
              <a:t> чинною у </a:t>
            </a:r>
            <a:r>
              <a:rPr lang="ru-RU" sz="1000" dirty="0" err="1" smtClean="0">
                <a:latin typeface="e-Ukraine Light" pitchFamily="50" charset="-52"/>
              </a:rPr>
              <a:t>відносинах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російською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федерацією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білорусь</a:t>
            </a:r>
            <a:r>
              <a:rPr lang="ru-RU" sz="1000" dirty="0" smtClean="0">
                <a:latin typeface="e-Ukraine Light" pitchFamily="50" charset="-52"/>
              </a:rPr>
              <a:t>. У </a:t>
            </a:r>
            <a:r>
              <a:rPr lang="ru-RU" sz="1000" dirty="0" err="1" smtClean="0">
                <a:latin typeface="e-Ukraine Light" pitchFamily="50" charset="-52"/>
              </a:rPr>
              <a:t>відносинах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Азербайджанською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Вірменія</a:t>
            </a:r>
            <a:r>
              <a:rPr lang="ru-RU" sz="1000" dirty="0" smtClean="0">
                <a:latin typeface="e-Ukraine Light" pitchFamily="50" charset="-52"/>
              </a:rPr>
              <a:t>,  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 Казахстан, </a:t>
            </a:r>
            <a:r>
              <a:rPr lang="ru-RU" sz="1000" dirty="0" err="1" smtClean="0">
                <a:latin typeface="e-Ukraine Light" pitchFamily="50" charset="-52"/>
              </a:rPr>
              <a:t>Киргизькою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 Таджикистан, </a:t>
            </a:r>
            <a:r>
              <a:rPr lang="ru-RU" sz="1000" dirty="0" err="1" smtClean="0">
                <a:latin typeface="e-Ukraine Light" pitchFamily="50" charset="-52"/>
              </a:rPr>
              <a:t>Туркменістаном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Конвенція</a:t>
            </a:r>
            <a:r>
              <a:rPr lang="ru-RU" sz="1000" dirty="0" smtClean="0">
                <a:latin typeface="e-Ukraine Light" pitchFamily="50" charset="-52"/>
              </a:rPr>
              <a:t> 1993 року </a:t>
            </a:r>
            <a:r>
              <a:rPr lang="ru-RU" sz="1000" dirty="0" err="1" smtClean="0">
                <a:latin typeface="e-Ukraine Light" pitchFamily="50" charset="-52"/>
              </a:rPr>
              <a:t>діяла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дати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виходу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тобто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</a:t>
            </a:r>
            <a:r>
              <a:rPr lang="ru-RU" sz="1000" dirty="0" smtClean="0">
                <a:latin typeface="e-Ukraine Light" pitchFamily="50" charset="-52"/>
              </a:rPr>
              <a:t> 29.12.2023 року.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 </a:t>
            </a: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38485"/>
            <a:ext cx="459104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Легалізація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іноземних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- </a:t>
            </a:r>
            <a:r>
              <a:rPr lang="ru-RU" sz="1000" dirty="0" err="1" smtClean="0">
                <a:latin typeface="e-Ukraine Light" pitchFamily="50" charset="-52"/>
              </a:rPr>
              <a:t>це</a:t>
            </a:r>
            <a:r>
              <a:rPr lang="ru-RU" sz="1000" dirty="0" smtClean="0">
                <a:latin typeface="e-Ukraine Light" pitchFamily="50" charset="-52"/>
              </a:rPr>
              <a:t> процедура, яка </a:t>
            </a:r>
            <a:r>
              <a:rPr lang="ru-RU" sz="1000" dirty="0" err="1" smtClean="0">
                <a:latin typeface="e-Ukraine Light" pitchFamily="50" charset="-52"/>
              </a:rPr>
              <a:t>забезпечує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визнання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законності</a:t>
            </a:r>
            <a:r>
              <a:rPr lang="ru-RU" sz="1000" dirty="0" smtClean="0">
                <a:latin typeface="e-Ukraine Light" pitchFamily="50" charset="-52"/>
              </a:rPr>
              <a:t> та </a:t>
            </a:r>
            <a:r>
              <a:rPr lang="ru-RU" sz="1000" dirty="0" err="1" smtClean="0">
                <a:latin typeface="e-Ukraine Light" pitchFamily="50" charset="-52"/>
              </a:rPr>
              <a:t>автентичності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виданих</a:t>
            </a:r>
            <a:r>
              <a:rPr lang="ru-RU" sz="1000" dirty="0" smtClean="0">
                <a:latin typeface="e-Ukraine Light" pitchFamily="50" charset="-52"/>
              </a:rPr>
              <a:t> в </a:t>
            </a:r>
            <a:r>
              <a:rPr lang="ru-RU" sz="1000" dirty="0" err="1" smtClean="0">
                <a:latin typeface="e-Ukraine Light" pitchFamily="50" charset="-52"/>
              </a:rPr>
              <a:t>іншій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країні</a:t>
            </a:r>
            <a:r>
              <a:rPr lang="ru-RU" sz="1000" dirty="0" smtClean="0">
                <a:latin typeface="e-Ukraine Light" pitchFamily="50" charset="-52"/>
              </a:rPr>
              <a:t>, на </a:t>
            </a:r>
            <a:r>
              <a:rPr lang="ru-RU" sz="1000" dirty="0" err="1" smtClean="0">
                <a:latin typeface="e-Ukraine Light" pitchFamily="50" charset="-52"/>
              </a:rPr>
              <a:t>території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держави</a:t>
            </a:r>
            <a:r>
              <a:rPr lang="ru-RU" sz="1000" dirty="0" smtClean="0">
                <a:latin typeface="e-Ukraine Light" pitchFamily="50" charset="-52"/>
              </a:rPr>
              <a:t>, де вони </a:t>
            </a:r>
            <a:r>
              <a:rPr lang="ru-RU" sz="1000" dirty="0" err="1" smtClean="0">
                <a:latin typeface="e-Ukraine Light" pitchFamily="50" charset="-52"/>
              </a:rPr>
              <a:t>мають</a:t>
            </a:r>
            <a:r>
              <a:rPr lang="ru-RU" sz="1000" dirty="0" smtClean="0">
                <a:latin typeface="e-Ukraine Light" pitchFamily="50" charset="-52"/>
              </a:rPr>
              <a:t> бути </a:t>
            </a:r>
            <a:r>
              <a:rPr lang="ru-RU" sz="1000" dirty="0" err="1" smtClean="0">
                <a:latin typeface="e-Ukraine Light" pitchFamily="50" charset="-52"/>
              </a:rPr>
              <a:t>використані</a:t>
            </a:r>
            <a:r>
              <a:rPr lang="ru-RU" sz="1000" dirty="0" smtClean="0">
                <a:latin typeface="e-Ukraine Light" pitchFamily="50" charset="-52"/>
              </a:rPr>
              <a:t>. </a:t>
            </a:r>
            <a:r>
              <a:rPr lang="ru-RU" sz="1000" dirty="0" err="1" smtClean="0">
                <a:latin typeface="e-Ukraine Light" pitchFamily="50" charset="-52"/>
              </a:rPr>
              <a:t>Ця</a:t>
            </a:r>
            <a:r>
              <a:rPr lang="ru-RU" sz="1000" dirty="0" smtClean="0">
                <a:latin typeface="e-Ukraine Light" pitchFamily="50" charset="-52"/>
              </a:rPr>
              <a:t> процедура </a:t>
            </a:r>
            <a:r>
              <a:rPr lang="ru-RU" sz="1000" dirty="0" err="1" smtClean="0">
                <a:latin typeface="e-Ukraine Light" pitchFamily="50" charset="-52"/>
              </a:rPr>
              <a:t>регулюється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міжнародними</a:t>
            </a:r>
            <a:r>
              <a:rPr lang="ru-RU" sz="1000" dirty="0" smtClean="0">
                <a:latin typeface="e-Ukraine Light" pitchFamily="50" charset="-52"/>
              </a:rPr>
              <a:t> та </a:t>
            </a:r>
            <a:r>
              <a:rPr lang="ru-RU" sz="1000" dirty="0" err="1" smtClean="0">
                <a:latin typeface="e-Ukraine Light" pitchFamily="50" charset="-52"/>
              </a:rPr>
              <a:t>внутрішніми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правовими</a:t>
            </a:r>
            <a:r>
              <a:rPr lang="ru-RU" sz="1000" dirty="0" smtClean="0">
                <a:latin typeface="e-Ukraine Light" pitchFamily="50" charset="-52"/>
              </a:rPr>
              <a:t> нормами </a:t>
            </a:r>
            <a:r>
              <a:rPr lang="ru-RU" sz="1000" dirty="0" err="1" smtClean="0">
                <a:latin typeface="e-Ukraine Light" pitchFamily="50" charset="-52"/>
              </a:rPr>
              <a:t>країн</a:t>
            </a:r>
            <a:r>
              <a:rPr lang="ru-RU" sz="1000" dirty="0" smtClean="0">
                <a:latin typeface="e-Ukraine Light" pitchFamily="50" charset="-52"/>
              </a:rPr>
              <a:t>. </a:t>
            </a:r>
            <a:r>
              <a:rPr lang="ru-RU" sz="1000" dirty="0" err="1" smtClean="0">
                <a:latin typeface="e-Ukraine Light" pitchFamily="50" charset="-52"/>
              </a:rPr>
              <a:t>Спосіб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залежить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, резидентом </a:t>
            </a:r>
            <a:r>
              <a:rPr lang="ru-RU" sz="1000" dirty="0" err="1" smtClean="0">
                <a:latin typeface="e-Ukraine Light" pitchFamily="50" charset="-52"/>
              </a:rPr>
              <a:t>якої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особа,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отримує</a:t>
            </a:r>
            <a:r>
              <a:rPr lang="ru-RU" sz="1000" dirty="0" smtClean="0">
                <a:latin typeface="e-Ukraine Light" pitchFamily="50" charset="-52"/>
              </a:rPr>
              <a:t> доходи, а </a:t>
            </a:r>
            <a:r>
              <a:rPr lang="ru-RU" sz="1000" dirty="0" err="1" smtClean="0">
                <a:latin typeface="e-Ukraine Light" pitchFamily="50" charset="-52"/>
              </a:rPr>
              <a:t>саме</a:t>
            </a:r>
            <a:r>
              <a:rPr lang="ru-RU" sz="1000" dirty="0" smtClean="0">
                <a:latin typeface="e-Ukraine Light" pitchFamily="50" charset="-52"/>
              </a:rPr>
              <a:t>: </a:t>
            </a:r>
            <a:r>
              <a:rPr lang="ru-RU" sz="1000" dirty="0" err="1" smtClean="0">
                <a:latin typeface="e-Ukraine Light" pitchFamily="50" charset="-52"/>
              </a:rPr>
              <a:t>консульської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проставляння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апостилю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без </a:t>
            </a:r>
            <a:r>
              <a:rPr lang="ru-RU" sz="1000" dirty="0" err="1" smtClean="0">
                <a:latin typeface="e-Ukraine Light" pitchFamily="50" charset="-52"/>
              </a:rPr>
              <a:t>будь-якого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підтвердження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тобто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без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консульської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 та без </a:t>
            </a:r>
            <a:r>
              <a:rPr lang="ru-RU" sz="1000" dirty="0" err="1" smtClean="0">
                <a:latin typeface="e-Ukraine Light" pitchFamily="50" charset="-52"/>
              </a:rPr>
              <a:t>апостилю</a:t>
            </a:r>
            <a:r>
              <a:rPr lang="ru-RU" sz="10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Порядок </a:t>
            </a:r>
            <a:r>
              <a:rPr lang="ru-RU" sz="1000" dirty="0" err="1" smtClean="0">
                <a:latin typeface="e-Ukraine Light" pitchFamily="50" charset="-52"/>
              </a:rPr>
              <a:t>консульської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установлюється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Віденською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конвенцією</a:t>
            </a:r>
            <a:r>
              <a:rPr lang="ru-RU" sz="1000" dirty="0" smtClean="0">
                <a:latin typeface="e-Ukraine Light" pitchFamily="50" charset="-52"/>
              </a:rPr>
              <a:t> «Про </a:t>
            </a:r>
            <a:r>
              <a:rPr lang="ru-RU" sz="1000" dirty="0" err="1" smtClean="0">
                <a:latin typeface="e-Ukraine Light" pitchFamily="50" charset="-52"/>
              </a:rPr>
              <a:t>консульські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зносини</a:t>
            </a:r>
            <a:r>
              <a:rPr lang="ru-RU" sz="1000" dirty="0" smtClean="0">
                <a:latin typeface="e-Ukraine Light" pitchFamily="50" charset="-52"/>
              </a:rPr>
              <a:t>» 1963 року, </a:t>
            </a:r>
            <a:r>
              <a:rPr lang="ru-RU" sz="1000" dirty="0" err="1" smtClean="0">
                <a:latin typeface="e-Ukraine Light" pitchFamily="50" charset="-52"/>
              </a:rPr>
              <a:t>міжнародними</a:t>
            </a:r>
            <a:r>
              <a:rPr lang="ru-RU" sz="1000" dirty="0" smtClean="0">
                <a:latin typeface="e-Ukraine Light" pitchFamily="50" charset="-52"/>
              </a:rPr>
              <a:t> договорами та </a:t>
            </a:r>
            <a:r>
              <a:rPr lang="ru-RU" sz="1000" dirty="0" err="1" smtClean="0">
                <a:latin typeface="e-Ukraine Light" pitchFamily="50" charset="-52"/>
              </a:rPr>
              <a:t>чинним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законодавством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а </a:t>
            </a:r>
            <a:r>
              <a:rPr lang="ru-RU" sz="1000" dirty="0" err="1" smtClean="0">
                <a:latin typeface="e-Ukraine Light" pitchFamily="50" charset="-52"/>
              </a:rPr>
              <a:t>також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Інструкцією</a:t>
            </a:r>
            <a:r>
              <a:rPr lang="ru-RU" sz="1000" dirty="0" smtClean="0">
                <a:latin typeface="e-Ukraine Light" pitchFamily="50" charset="-52"/>
              </a:rPr>
              <a:t> про порядок </a:t>
            </a:r>
            <a:r>
              <a:rPr lang="ru-RU" sz="1000" dirty="0" err="1" smtClean="0">
                <a:latin typeface="e-Ukraine Light" pitchFamily="50" charset="-52"/>
              </a:rPr>
              <a:t>консульської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в </a:t>
            </a:r>
            <a:r>
              <a:rPr lang="ru-RU" sz="1000" dirty="0" err="1" smtClean="0">
                <a:latin typeface="e-Ukraine Light" pitchFamily="50" charset="-52"/>
              </a:rPr>
              <a:t>Україні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</a:t>
            </a:r>
            <a:r>
              <a:rPr lang="ru-RU" sz="1000" dirty="0" smtClean="0">
                <a:latin typeface="e-Ukraine Light" pitchFamily="50" charset="-52"/>
              </a:rPr>
              <a:t> за кордоном, </a:t>
            </a:r>
            <a:r>
              <a:rPr lang="ru-RU" sz="1000" dirty="0" err="1" smtClean="0">
                <a:latin typeface="e-Ukraine Light" pitchFamily="50" charset="-52"/>
              </a:rPr>
              <a:t>затвердженою</a:t>
            </a:r>
            <a:r>
              <a:rPr lang="ru-RU" sz="1000" dirty="0" smtClean="0">
                <a:latin typeface="e-Ukraine Light" pitchFamily="50" charset="-52"/>
              </a:rPr>
              <a:t> наказом </a:t>
            </a:r>
            <a:r>
              <a:rPr lang="ru-RU" sz="1000" dirty="0" err="1" smtClean="0">
                <a:latin typeface="e-Ukraine Light" pitchFamily="50" charset="-52"/>
              </a:rPr>
              <a:t>Міністерства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закордонних</a:t>
            </a:r>
            <a:r>
              <a:rPr lang="ru-RU" sz="1000" dirty="0" smtClean="0">
                <a:latin typeface="e-Ukraine Light" pitchFamily="50" charset="-52"/>
              </a:rPr>
              <a:t> справ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№ 113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04.06.2002 (</a:t>
            </a:r>
            <a:r>
              <a:rPr lang="ru-RU" sz="1000" dirty="0" err="1" smtClean="0">
                <a:latin typeface="e-Ukraine Light" pitchFamily="50" charset="-52"/>
              </a:rPr>
              <a:t>далі</a:t>
            </a:r>
            <a:r>
              <a:rPr lang="ru-RU" sz="1000" dirty="0" smtClean="0">
                <a:latin typeface="e-Ukraine Light" pitchFamily="50" charset="-52"/>
              </a:rPr>
              <a:t> – </a:t>
            </a:r>
            <a:r>
              <a:rPr lang="ru-RU" sz="1000" dirty="0" err="1" smtClean="0">
                <a:latin typeface="e-Ukraine Light" pitchFamily="50" charset="-52"/>
              </a:rPr>
              <a:t>Інструкція</a:t>
            </a:r>
            <a:r>
              <a:rPr lang="ru-RU" sz="1000" dirty="0" smtClean="0">
                <a:latin typeface="e-Ukraine Light" pitchFamily="50" charset="-52"/>
              </a:rPr>
              <a:t>). 	</a:t>
            </a:r>
            <a:r>
              <a:rPr lang="ru-RU" sz="1000" dirty="0" err="1" smtClean="0">
                <a:latin typeface="e-Ukraine Light" pitchFamily="50" charset="-52"/>
              </a:rPr>
              <a:t>Так,консульська</a:t>
            </a:r>
            <a:r>
              <a:rPr lang="ru-RU" sz="1000" dirty="0" smtClean="0">
                <a:latin typeface="e-Ukraine Light" pitchFamily="50" charset="-52"/>
              </a:rPr>
              <a:t>   </a:t>
            </a:r>
            <a:r>
              <a:rPr lang="ru-RU" sz="1000" dirty="0" err="1" smtClean="0">
                <a:latin typeface="e-Ukraine Light" pitchFamily="50" charset="-52"/>
              </a:rPr>
              <a:t>легалізація</a:t>
            </a:r>
            <a:r>
              <a:rPr lang="ru-RU" sz="1000" dirty="0" smtClean="0">
                <a:latin typeface="e-Ukraine Light" pitchFamily="50" charset="-52"/>
              </a:rPr>
              <a:t>  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 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Інструкції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це</a:t>
            </a:r>
            <a:r>
              <a:rPr lang="ru-RU" sz="1000" dirty="0" smtClean="0">
                <a:latin typeface="e-Ukraine Light" pitchFamily="50" charset="-52"/>
              </a:rPr>
              <a:t> процедура </a:t>
            </a:r>
            <a:r>
              <a:rPr lang="ru-RU" sz="1000" dirty="0" err="1" smtClean="0">
                <a:latin typeface="e-Ukraine Light" pitchFamily="50" charset="-52"/>
              </a:rPr>
              <a:t>підтвердження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дійсності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оригіналів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справжності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підписів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посадових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осіб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уповноважених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засвідчувати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підписи</a:t>
            </a:r>
            <a:r>
              <a:rPr lang="ru-RU" sz="1000" dirty="0" smtClean="0">
                <a:latin typeface="e-Ukraine Light" pitchFamily="50" charset="-52"/>
              </a:rPr>
              <a:t> на документах,  а </a:t>
            </a:r>
            <a:r>
              <a:rPr lang="ru-RU" sz="1000" dirty="0" err="1" smtClean="0">
                <a:latin typeface="e-Ukraine Light" pitchFamily="50" charset="-52"/>
              </a:rPr>
              <a:t>також</a:t>
            </a:r>
            <a:r>
              <a:rPr lang="ru-RU" sz="1000" dirty="0" smtClean="0">
                <a:latin typeface="e-Ukraine Light" pitchFamily="50" charset="-52"/>
              </a:rPr>
              <a:t>  </a:t>
            </a:r>
            <a:r>
              <a:rPr lang="ru-RU" sz="1000" dirty="0" err="1" smtClean="0">
                <a:latin typeface="e-Ukraine Light" pitchFamily="50" charset="-52"/>
              </a:rPr>
              <a:t>дійсності</a:t>
            </a:r>
            <a:r>
              <a:rPr lang="ru-RU" sz="1000" dirty="0" smtClean="0">
                <a:latin typeface="e-Ukraine Light" pitchFamily="50" charset="-52"/>
              </a:rPr>
              <a:t>  </a:t>
            </a:r>
            <a:r>
              <a:rPr lang="ru-RU" sz="1000" dirty="0" err="1" smtClean="0">
                <a:latin typeface="e-Ukraine Light" pitchFamily="50" charset="-52"/>
              </a:rPr>
              <a:t>відбитків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штампів</a:t>
            </a:r>
            <a:r>
              <a:rPr lang="ru-RU" sz="1000" dirty="0" smtClean="0">
                <a:latin typeface="e-Ukraine Light" pitchFamily="50" charset="-52"/>
              </a:rPr>
              <a:t>,  печаток, </a:t>
            </a:r>
            <a:r>
              <a:rPr lang="ru-RU" sz="1000" dirty="0" err="1" smtClean="0">
                <a:latin typeface="e-Ukraine Light" pitchFamily="50" charset="-52"/>
              </a:rPr>
              <a:t>якими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скріплено</a:t>
            </a:r>
            <a:r>
              <a:rPr lang="ru-RU" sz="1000" dirty="0" smtClean="0">
                <a:latin typeface="e-Ukraine Light" pitchFamily="50" charset="-52"/>
              </a:rPr>
              <a:t> документ.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Консульська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полягає</a:t>
            </a:r>
            <a:r>
              <a:rPr lang="ru-RU" sz="1000" dirty="0" smtClean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підтвердженні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відповідності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законодавству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держави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їхнього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походження</a:t>
            </a:r>
            <a:r>
              <a:rPr lang="ru-RU" sz="1000" dirty="0" smtClean="0">
                <a:latin typeface="e-Ukraine Light" pitchFamily="50" charset="-52"/>
              </a:rPr>
              <a:t> та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засвідченням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достовірності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підпису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посадової</a:t>
            </a:r>
            <a:r>
              <a:rPr lang="ru-RU" sz="1000" dirty="0" smtClean="0">
                <a:latin typeface="e-Ukraine Light" pitchFamily="50" charset="-52"/>
              </a:rPr>
              <a:t> особи, </a:t>
            </a:r>
            <a:r>
              <a:rPr lang="ru-RU" sz="1000" dirty="0" err="1" smtClean="0">
                <a:latin typeface="e-Ukraine Light" pitchFamily="50" charset="-52"/>
              </a:rPr>
              <a:t>її</a:t>
            </a:r>
            <a:r>
              <a:rPr lang="ru-RU" sz="1000" dirty="0" smtClean="0">
                <a:latin typeface="e-Ukraine Light" pitchFamily="50" charset="-52"/>
              </a:rPr>
              <a:t> статусу та печаткою </a:t>
            </a:r>
            <a:r>
              <a:rPr lang="ru-RU" sz="1000" dirty="0" err="1" smtClean="0">
                <a:latin typeface="e-Ukraine Light" pitchFamily="50" charset="-52"/>
              </a:rPr>
              <a:t>уповноваженого</a:t>
            </a:r>
            <a:r>
              <a:rPr lang="ru-RU" sz="1000" dirty="0" smtClean="0">
                <a:latin typeface="e-Ukraine Light" pitchFamily="50" charset="-52"/>
              </a:rPr>
              <a:t> державного органу на документах та актах для </a:t>
            </a:r>
            <a:r>
              <a:rPr lang="ru-RU" sz="1000" dirty="0" err="1" smtClean="0">
                <a:latin typeface="e-Ukraine Light" pitchFamily="50" charset="-52"/>
              </a:rPr>
              <a:t>їх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подальшого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використання</a:t>
            </a:r>
            <a:r>
              <a:rPr lang="ru-RU" sz="1000" dirty="0" smtClean="0">
                <a:latin typeface="e-Ukraine Light" pitchFamily="50" charset="-52"/>
              </a:rPr>
              <a:t> на </a:t>
            </a:r>
            <a:r>
              <a:rPr lang="ru-RU" sz="1000" dirty="0" err="1" smtClean="0">
                <a:latin typeface="e-Ukraine Light" pitchFamily="50" charset="-52"/>
              </a:rPr>
              <a:t>території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іншої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держави</a:t>
            </a:r>
            <a:r>
              <a:rPr lang="ru-RU" sz="1000" dirty="0" smtClean="0">
                <a:latin typeface="e-Ukraine Light" pitchFamily="50" charset="-52"/>
              </a:rPr>
              <a:t>. </a:t>
            </a:r>
            <a:r>
              <a:rPr lang="ru-RU" sz="1000" dirty="0" err="1" smtClean="0">
                <a:latin typeface="e-Ukraine Light" pitchFamily="50" charset="-52"/>
              </a:rPr>
              <a:t>Консульська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може</a:t>
            </a:r>
            <a:r>
              <a:rPr lang="ru-RU" sz="1000" dirty="0" smtClean="0">
                <a:latin typeface="e-Ukraine Light" pitchFamily="50" charset="-52"/>
              </a:rPr>
              <a:t> бути проведена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на </a:t>
            </a:r>
            <a:r>
              <a:rPr lang="ru-RU" sz="1000" dirty="0" err="1" smtClean="0">
                <a:latin typeface="e-Ukraine Light" pitchFamily="50" charset="-52"/>
              </a:rPr>
              <a:t>території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держави</a:t>
            </a:r>
            <a:r>
              <a:rPr lang="ru-RU" sz="1000" dirty="0" smtClean="0">
                <a:latin typeface="e-Ukraine Light" pitchFamily="50" charset="-52"/>
              </a:rPr>
              <a:t>, яка </a:t>
            </a:r>
            <a:r>
              <a:rPr lang="ru-RU" sz="1000" dirty="0" err="1" smtClean="0">
                <a:latin typeface="e-Ukraine Light" pitchFamily="50" charset="-52"/>
              </a:rPr>
              <a:t>видає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цей</a:t>
            </a:r>
            <a:r>
              <a:rPr lang="ru-RU" sz="1000" dirty="0" smtClean="0">
                <a:latin typeface="e-Ukraine Light" pitchFamily="50" charset="-52"/>
              </a:rPr>
              <a:t> документ,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на </a:t>
            </a:r>
            <a:r>
              <a:rPr lang="ru-RU" sz="1000" dirty="0" err="1" smtClean="0">
                <a:latin typeface="e-Ukraine Light" pitchFamily="50" charset="-52"/>
              </a:rPr>
              <a:t>території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держави</a:t>
            </a:r>
            <a:r>
              <a:rPr lang="ru-RU" sz="1000" dirty="0" smtClean="0">
                <a:latin typeface="e-Ukraine Light" pitchFamily="50" charset="-52"/>
              </a:rPr>
              <a:t>, де </a:t>
            </a:r>
            <a:r>
              <a:rPr lang="ru-RU" sz="1000" dirty="0" err="1" smtClean="0">
                <a:latin typeface="e-Ukraine Light" pitchFamily="50" charset="-52"/>
              </a:rPr>
              <a:t>використовується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цей</a:t>
            </a:r>
            <a:r>
              <a:rPr lang="ru-RU" sz="1000" dirty="0" smtClean="0">
                <a:latin typeface="e-Ukraine Light" pitchFamily="50" charset="-52"/>
              </a:rPr>
              <a:t> документ.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22 </a:t>
            </a:r>
            <a:r>
              <a:rPr lang="ru-RU" sz="1000" dirty="0" err="1" smtClean="0">
                <a:latin typeface="e-Ukraine Light" pitchFamily="50" charset="-52"/>
              </a:rPr>
              <a:t>грудня</a:t>
            </a:r>
            <a:r>
              <a:rPr lang="ru-RU" sz="1000" dirty="0" smtClean="0">
                <a:latin typeface="e-Ukraine Light" pitchFamily="50" charset="-52"/>
              </a:rPr>
              <a:t> 2003 року для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набула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чинності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Гаазька</a:t>
            </a:r>
            <a:r>
              <a:rPr lang="ru-RU" sz="1000" dirty="0" smtClean="0">
                <a:latin typeface="e-Ukraine Light" pitchFamily="50" charset="-52"/>
              </a:rPr>
              <a:t> 	</a:t>
            </a:r>
            <a:r>
              <a:rPr lang="ru-RU" sz="1000" dirty="0" err="1" smtClean="0">
                <a:latin typeface="e-Ukraine Light" pitchFamily="50" charset="-52"/>
              </a:rPr>
              <a:t>Конвенція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скасовує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вимогу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іноземних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, 1961 року (</a:t>
            </a:r>
            <a:r>
              <a:rPr lang="ru-RU" sz="1000" dirty="0" err="1" smtClean="0">
                <a:latin typeface="e-Ukraine Light" pitchFamily="50" charset="-52"/>
              </a:rPr>
              <a:t>далі</a:t>
            </a:r>
            <a:r>
              <a:rPr lang="ru-RU" sz="1000" dirty="0" smtClean="0">
                <a:latin typeface="e-Ukraine Light" pitchFamily="50" charset="-52"/>
              </a:rPr>
              <a:t> – </a:t>
            </a:r>
            <a:r>
              <a:rPr lang="ru-RU" sz="1000" dirty="0" err="1" smtClean="0">
                <a:latin typeface="e-Ukraine Light" pitchFamily="50" charset="-52"/>
              </a:rPr>
              <a:t>Гаазька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конвенція</a:t>
            </a:r>
            <a:r>
              <a:rPr lang="ru-RU" sz="1000" dirty="0" smtClean="0">
                <a:latin typeface="e-Ukraine Light" pitchFamily="50" charset="-52"/>
              </a:rPr>
              <a:t>). </a:t>
            </a:r>
            <a:r>
              <a:rPr lang="ru-RU" sz="1000" dirty="0" err="1" smtClean="0">
                <a:latin typeface="e-Ukraine Light" pitchFamily="50" charset="-52"/>
              </a:rPr>
              <a:t>Офіційні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які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будуть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використовуватись</a:t>
            </a:r>
            <a:r>
              <a:rPr lang="ru-RU" sz="1000" dirty="0" smtClean="0">
                <a:latin typeface="e-Ukraine Light" pitchFamily="50" charset="-52"/>
              </a:rPr>
              <a:t> на </a:t>
            </a:r>
            <a:r>
              <a:rPr lang="ru-RU" sz="1000" dirty="0" err="1" smtClean="0">
                <a:latin typeface="e-Ukraine Light" pitchFamily="50" charset="-52"/>
              </a:rPr>
              <a:t>території</a:t>
            </a:r>
            <a:r>
              <a:rPr lang="ru-RU" sz="1000" dirty="0" smtClean="0">
                <a:latin typeface="e-Ukraine Light" pitchFamily="50" charset="-52"/>
              </a:rPr>
              <a:t> держав - </a:t>
            </a:r>
            <a:r>
              <a:rPr lang="ru-RU" sz="1000" dirty="0" err="1" smtClean="0">
                <a:latin typeface="e-Ukraine Light" pitchFamily="50" charset="-52"/>
              </a:rPr>
              <a:t>учасниць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Гаазької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конвенції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мають</a:t>
            </a:r>
            <a:r>
              <a:rPr lang="ru-RU" sz="1000" dirty="0" smtClean="0">
                <a:latin typeface="e-Ukraine Light" pitchFamily="50" charset="-52"/>
              </a:rPr>
              <a:t> бути </a:t>
            </a:r>
            <a:r>
              <a:rPr lang="ru-RU" sz="1000" dirty="0" err="1" smtClean="0">
                <a:latin typeface="e-Ukraine Light" pitchFamily="50" charset="-52"/>
              </a:rPr>
              <a:t>засвідчені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спеціальним</a:t>
            </a:r>
            <a:r>
              <a:rPr lang="ru-RU" sz="1000" dirty="0" smtClean="0">
                <a:latin typeface="e-Ukraine Light" pitchFamily="50" charset="-52"/>
              </a:rPr>
              <a:t> штампом «</a:t>
            </a:r>
            <a:r>
              <a:rPr lang="ru-RU" sz="1000" dirty="0" err="1" smtClean="0">
                <a:latin typeface="e-Ukraine Light" pitchFamily="50" charset="-52"/>
              </a:rPr>
              <a:t>Apostille</a:t>
            </a:r>
            <a:r>
              <a:rPr lang="ru-RU" sz="1000" dirty="0" smtClean="0">
                <a:latin typeface="e-Ukraine Light" pitchFamily="50" charset="-52"/>
              </a:rPr>
              <a:t>» (</a:t>
            </a:r>
            <a:r>
              <a:rPr lang="ru-RU" sz="1000" dirty="0" err="1" smtClean="0">
                <a:latin typeface="e-Ukraine Light" pitchFamily="50" charset="-52"/>
              </a:rPr>
              <a:t>далі</a:t>
            </a:r>
            <a:r>
              <a:rPr lang="ru-RU" sz="1000" dirty="0" smtClean="0">
                <a:latin typeface="e-Ukraine Light" pitchFamily="50" charset="-52"/>
              </a:rPr>
              <a:t> - </a:t>
            </a:r>
            <a:r>
              <a:rPr lang="ru-RU" sz="1000" dirty="0" err="1" smtClean="0">
                <a:latin typeface="e-Ukraine Light" pitchFamily="50" charset="-52"/>
              </a:rPr>
              <a:t>апостиль</a:t>
            </a:r>
            <a:r>
              <a:rPr lang="ru-RU" sz="1000" dirty="0" smtClean="0">
                <a:latin typeface="e-Ukraine Light" pitchFamily="50" charset="-52"/>
              </a:rPr>
              <a:t>), </a:t>
            </a:r>
            <a:r>
              <a:rPr lang="ru-RU" sz="1000" dirty="0" err="1" smtClean="0">
                <a:latin typeface="e-Ukraine Light" pitchFamily="50" charset="-52"/>
              </a:rPr>
              <a:t>проставленим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компетентним</a:t>
            </a:r>
            <a:r>
              <a:rPr lang="ru-RU" sz="1000" dirty="0" smtClean="0">
                <a:latin typeface="e-Ukraine Light" pitchFamily="50" charset="-52"/>
              </a:rPr>
              <a:t> органом </a:t>
            </a:r>
            <a:r>
              <a:rPr lang="ru-RU" sz="1000" dirty="0" err="1" smtClean="0">
                <a:latin typeface="e-Ukraine Light" pitchFamily="50" charset="-52"/>
              </a:rPr>
              <a:t>держави</a:t>
            </a:r>
            <a:r>
              <a:rPr lang="ru-RU" sz="1000" dirty="0" smtClean="0">
                <a:latin typeface="e-Ukraine Light" pitchFamily="50" charset="-52"/>
              </a:rPr>
              <a:t>, в </a:t>
            </a:r>
            <a:r>
              <a:rPr lang="ru-RU" sz="1000" dirty="0" err="1" smtClean="0">
                <a:latin typeface="e-Ukraine Light" pitchFamily="50" charset="-52"/>
              </a:rPr>
              <a:t>якій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був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складений</a:t>
            </a:r>
            <a:r>
              <a:rPr lang="ru-RU" sz="1000" dirty="0" smtClean="0">
                <a:latin typeface="e-Ukraine Light" pitchFamily="50" charset="-52"/>
              </a:rPr>
              <a:t> документ та не </a:t>
            </a:r>
            <a:r>
              <a:rPr lang="ru-RU" sz="1000" dirty="0" err="1" smtClean="0">
                <a:latin typeface="e-Ukraine Light" pitchFamily="50" charset="-52"/>
              </a:rPr>
              <a:t>потребують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будь-якого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подальшого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</a:p>
          <a:p>
            <a:pPr algn="just"/>
            <a:endParaRPr lang="ru-RU" sz="10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3"/>
            <a:ext cx="4692491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до пункту 103.5 </a:t>
            </a:r>
            <a:r>
              <a:rPr lang="ru-RU" sz="1000" dirty="0" err="1" smtClean="0">
                <a:latin typeface="e-Ukraine Light" pitchFamily="50" charset="-52"/>
              </a:rPr>
              <a:t>статті</a:t>
            </a:r>
            <a:r>
              <a:rPr lang="ru-RU" sz="1000" dirty="0" smtClean="0">
                <a:latin typeface="e-Ukraine Light" pitchFamily="50" charset="-52"/>
              </a:rPr>
              <a:t> 103 ПКУ </a:t>
            </a:r>
            <a:r>
              <a:rPr lang="ru-RU" sz="1000" dirty="0" err="1" smtClean="0">
                <a:latin typeface="e-Ukraine Light" pitchFamily="50" charset="-52"/>
              </a:rPr>
              <a:t>довідка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видається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компетентним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уповноваженим</a:t>
            </a:r>
            <a:r>
              <a:rPr lang="ru-RU" sz="1000" dirty="0" smtClean="0">
                <a:latin typeface="e-Ukraine Light" pitchFamily="50" charset="-52"/>
              </a:rPr>
              <a:t>) органом </a:t>
            </a:r>
            <a:r>
              <a:rPr lang="ru-RU" sz="1000" dirty="0" err="1" smtClean="0">
                <a:latin typeface="e-Ukraine Light" pitchFamily="50" charset="-52"/>
              </a:rPr>
              <a:t>відповідної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визначеним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міжнародним</a:t>
            </a:r>
            <a:r>
              <a:rPr lang="ru-RU" sz="1000" dirty="0" smtClean="0">
                <a:latin typeface="e-Ukraine Light" pitchFamily="50" charset="-52"/>
              </a:rPr>
              <a:t> договором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за формою, </a:t>
            </a:r>
            <a:r>
              <a:rPr lang="ru-RU" sz="1000" dirty="0" err="1" smtClean="0">
                <a:latin typeface="e-Ukraine Light" pitchFamily="50" charset="-52"/>
              </a:rPr>
              <a:t>затвердженою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згідно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законодавством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і</a:t>
            </a:r>
            <a:r>
              <a:rPr lang="ru-RU" sz="1000" dirty="0" smtClean="0">
                <a:latin typeface="e-Ukraine Light" pitchFamily="50" charset="-52"/>
              </a:rPr>
              <a:t> повинна бути </a:t>
            </a:r>
            <a:r>
              <a:rPr lang="ru-RU" sz="1000" dirty="0" err="1" smtClean="0">
                <a:latin typeface="e-Ukraine Light" pitchFamily="50" charset="-52"/>
              </a:rPr>
              <a:t>належним</a:t>
            </a:r>
            <a:r>
              <a:rPr lang="ru-RU" sz="1000" dirty="0" smtClean="0">
                <a:latin typeface="e-Ukraine Light" pitchFamily="50" charset="-52"/>
              </a:rPr>
              <a:t> чином </a:t>
            </a:r>
            <a:r>
              <a:rPr lang="ru-RU" sz="1000" dirty="0" err="1" smtClean="0">
                <a:latin typeface="e-Ukraine Light" pitchFamily="50" charset="-52"/>
              </a:rPr>
              <a:t>легалізована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перекладена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законодавства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err="1" smtClean="0">
                <a:latin typeface="e-Ukraine Light" pitchFamily="50" charset="-52"/>
              </a:rPr>
              <a:t>Довідка</a:t>
            </a:r>
            <a:r>
              <a:rPr lang="ru-RU" sz="1000" dirty="0" smtClean="0">
                <a:latin typeface="e-Ukraine Light" pitchFamily="50" charset="-52"/>
              </a:rPr>
              <a:t> про </a:t>
            </a:r>
            <a:r>
              <a:rPr lang="ru-RU" sz="1000" dirty="0" err="1" smtClean="0">
                <a:latin typeface="e-Ukraine Light" pitchFamily="50" charset="-52"/>
              </a:rPr>
              <a:t>податковий</a:t>
            </a:r>
            <a:r>
              <a:rPr lang="ru-RU" sz="1000" dirty="0" smtClean="0">
                <a:latin typeface="e-Ukraine Light" pitchFamily="50" charset="-52"/>
              </a:rPr>
              <a:t> статус нерезидента </a:t>
            </a:r>
            <a:r>
              <a:rPr lang="ru-RU" sz="1000" dirty="0" err="1" smtClean="0">
                <a:latin typeface="e-Ukraine Light" pitchFamily="50" charset="-52"/>
              </a:rPr>
              <a:t>видається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компетентним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уповноваженим</a:t>
            </a:r>
            <a:r>
              <a:rPr lang="ru-RU" sz="1000" dirty="0" smtClean="0">
                <a:latin typeface="e-Ukraine Light" pitchFamily="50" charset="-52"/>
              </a:rPr>
              <a:t>) органом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 нерезидента. У </a:t>
            </a:r>
            <a:r>
              <a:rPr lang="ru-RU" sz="1000" dirty="0" err="1" smtClean="0">
                <a:latin typeface="e-Ukraine Light" pitchFamily="50" charset="-52"/>
              </a:rPr>
              <a:t>контексті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статті</a:t>
            </a:r>
            <a:r>
              <a:rPr lang="ru-RU" sz="1000" dirty="0" smtClean="0">
                <a:latin typeface="e-Ukraine Light" pitchFamily="50" charset="-52"/>
              </a:rPr>
              <a:t> 103 ПКУ, </a:t>
            </a:r>
            <a:r>
              <a:rPr lang="ru-RU" sz="1000" dirty="0" err="1" smtClean="0">
                <a:latin typeface="e-Ukraine Light" pitchFamily="50" charset="-52"/>
              </a:rPr>
              <a:t>компетентний</a:t>
            </a:r>
            <a:r>
              <a:rPr lang="ru-RU" sz="1000" dirty="0" smtClean="0">
                <a:latin typeface="e-Ukraine Light" pitchFamily="50" charset="-52"/>
              </a:rPr>
              <a:t> орган </a:t>
            </a:r>
            <a:r>
              <a:rPr lang="ru-RU" sz="1000" dirty="0" err="1" smtClean="0">
                <a:latin typeface="e-Ukraine Light" pitchFamily="50" charset="-52"/>
              </a:rPr>
              <a:t>визначається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положень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договорів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укладених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іншими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країнами</a:t>
            </a:r>
            <a:r>
              <a:rPr lang="ru-RU" sz="1000" dirty="0" smtClean="0">
                <a:latin typeface="e-Ukraine Light" pitchFamily="50" charset="-52"/>
              </a:rPr>
              <a:t>. </a:t>
            </a:r>
            <a:r>
              <a:rPr lang="ru-RU" sz="1000" dirty="0" err="1" smtClean="0">
                <a:latin typeface="e-Ukraine Light" pitchFamily="50" charset="-52"/>
              </a:rPr>
              <a:t>Тобто</a:t>
            </a:r>
            <a:r>
              <a:rPr lang="ru-RU" sz="1000" dirty="0" smtClean="0">
                <a:latin typeface="e-Ukraine Light" pitchFamily="50" charset="-52"/>
              </a:rPr>
              <a:t>, такими </a:t>
            </a:r>
            <a:r>
              <a:rPr lang="ru-RU" sz="1000" dirty="0" err="1" smtClean="0">
                <a:latin typeface="e-Ukraine Light" pitchFamily="50" charset="-52"/>
              </a:rPr>
              <a:t>компетентними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уповноваженими</a:t>
            </a:r>
            <a:r>
              <a:rPr lang="ru-RU" sz="1000" dirty="0" smtClean="0">
                <a:latin typeface="e-Ukraine Light" pitchFamily="50" charset="-52"/>
              </a:rPr>
              <a:t>) органами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Міністерство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фінансів</a:t>
            </a:r>
            <a:r>
              <a:rPr lang="ru-RU" sz="1000" dirty="0" smtClean="0">
                <a:latin typeface="e-Ukraine Light" pitchFamily="50" charset="-52"/>
              </a:rPr>
              <a:t>/</a:t>
            </a:r>
            <a:r>
              <a:rPr lang="ru-RU" sz="1000" dirty="0" err="1" smtClean="0">
                <a:latin typeface="e-Ukraine Light" pitchFamily="50" charset="-52"/>
              </a:rPr>
              <a:t>податкова</a:t>
            </a:r>
            <a:r>
              <a:rPr lang="ru-RU" sz="1000" dirty="0" smtClean="0">
                <a:latin typeface="e-Ukraine Light" pitchFamily="50" charset="-52"/>
              </a:rPr>
              <a:t> служба </a:t>
            </a:r>
            <a:r>
              <a:rPr lang="ru-RU" sz="1000" dirty="0" err="1" smtClean="0">
                <a:latin typeface="e-Ukraine Light" pitchFamily="50" charset="-52"/>
              </a:rPr>
              <a:t>відповідної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договірної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держави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уповноважений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представник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цих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державних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органів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err="1" smtClean="0">
                <a:latin typeface="e-Ukraine Light" pitchFamily="50" charset="-52"/>
              </a:rPr>
              <a:t>Важливо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відзначити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форма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про </a:t>
            </a:r>
            <a:r>
              <a:rPr lang="ru-RU" sz="1000" dirty="0" err="1" smtClean="0">
                <a:latin typeface="e-Ukraine Light" pitchFamily="50" charset="-52"/>
              </a:rPr>
              <a:t>податковий</a:t>
            </a:r>
            <a:r>
              <a:rPr lang="ru-RU" sz="1000" dirty="0" smtClean="0">
                <a:latin typeface="e-Ukraine Light" pitchFamily="50" charset="-52"/>
              </a:rPr>
              <a:t> статус нерезидента не </a:t>
            </a:r>
            <a:r>
              <a:rPr lang="ru-RU" sz="1000" dirty="0" err="1" smtClean="0">
                <a:latin typeface="e-Ukraine Light" pitchFamily="50" charset="-52"/>
              </a:rPr>
              <a:t>має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універсального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вигляду</a:t>
            </a:r>
            <a:r>
              <a:rPr lang="ru-RU" sz="1000" dirty="0" smtClean="0">
                <a:latin typeface="e-Ukraine Light" pitchFamily="50" charset="-52"/>
              </a:rPr>
              <a:t>, в кожному </a:t>
            </a:r>
            <a:r>
              <a:rPr lang="ru-RU" sz="1000" dirty="0" err="1" smtClean="0">
                <a:latin typeface="e-Ukraine Light" pitchFamily="50" charset="-52"/>
              </a:rPr>
              <a:t>випадку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ця</a:t>
            </a:r>
            <a:r>
              <a:rPr lang="ru-RU" sz="1000" dirty="0" smtClean="0">
                <a:latin typeface="e-Ukraine Light" pitchFamily="50" charset="-52"/>
              </a:rPr>
              <a:t> форма </a:t>
            </a:r>
            <a:r>
              <a:rPr lang="ru-RU" sz="1000" dirty="0" err="1" smtClean="0">
                <a:latin typeface="e-Ukraine Light" pitchFamily="50" charset="-52"/>
              </a:rPr>
              <a:t>затверджується</a:t>
            </a:r>
            <a:r>
              <a:rPr lang="ru-RU" sz="1000" dirty="0" smtClean="0">
                <a:latin typeface="e-Ukraine Light" pitchFamily="50" charset="-52"/>
              </a:rPr>
              <a:t> органом </a:t>
            </a:r>
            <a:r>
              <a:rPr lang="ru-RU" sz="1000" dirty="0" err="1" smtClean="0">
                <a:latin typeface="e-Ukraine Light" pitchFamily="50" charset="-52"/>
              </a:rPr>
              <a:t>відповідної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іноземної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згідно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її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законодавством</a:t>
            </a:r>
            <a:r>
              <a:rPr lang="ru-RU" sz="1000" dirty="0" smtClean="0">
                <a:latin typeface="e-Ukraine Light" pitchFamily="50" charset="-52"/>
              </a:rPr>
              <a:t>. </a:t>
            </a:r>
            <a:r>
              <a:rPr lang="ru-RU" sz="1000" dirty="0" err="1" smtClean="0">
                <a:latin typeface="e-Ukraine Light" pitchFamily="50" charset="-52"/>
              </a:rPr>
              <a:t>Тобто</a:t>
            </a:r>
            <a:r>
              <a:rPr lang="ru-RU" sz="1000" dirty="0" smtClean="0">
                <a:latin typeface="e-Ukraine Light" pitchFamily="50" charset="-52"/>
              </a:rPr>
              <a:t>, не </a:t>
            </a:r>
            <a:r>
              <a:rPr lang="ru-RU" sz="1000" dirty="0" err="1" smtClean="0">
                <a:latin typeface="e-Ukraine Light" pitchFamily="50" charset="-52"/>
              </a:rPr>
              <a:t>існує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стандартизованої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форми</a:t>
            </a:r>
            <a:r>
              <a:rPr lang="ru-RU" sz="1000" dirty="0" smtClean="0">
                <a:latin typeface="e-Ukraine Light" pitchFamily="50" charset="-52"/>
              </a:rPr>
              <a:t> для </a:t>
            </a:r>
            <a:r>
              <a:rPr lang="ru-RU" sz="1000" dirty="0" err="1" smtClean="0">
                <a:latin typeface="e-Ukraine Light" pitchFamily="50" charset="-52"/>
              </a:rPr>
              <a:t>видачі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про </a:t>
            </a:r>
            <a:r>
              <a:rPr lang="ru-RU" sz="1000" dirty="0" err="1" smtClean="0">
                <a:latin typeface="e-Ukraine Light" pitchFamily="50" charset="-52"/>
              </a:rPr>
              <a:t>податковий</a:t>
            </a:r>
            <a:r>
              <a:rPr lang="ru-RU" sz="1000" dirty="0" smtClean="0">
                <a:latin typeface="e-Ukraine Light" pitchFamily="50" charset="-52"/>
              </a:rPr>
              <a:t> статус нерезидента, </a:t>
            </a:r>
            <a:r>
              <a:rPr lang="ru-RU" sz="1000" dirty="0" err="1" smtClean="0">
                <a:latin typeface="e-Ukraine Light" pitchFamily="50" charset="-52"/>
              </a:rPr>
              <a:t>проте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кожна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така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довідка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сертифікат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тощо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зазвичай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містить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наступні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елементи</a:t>
            </a:r>
            <a:r>
              <a:rPr lang="ru-RU" sz="10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- </a:t>
            </a:r>
            <a:r>
              <a:rPr lang="ru-RU" sz="1000" dirty="0" err="1" smtClean="0">
                <a:latin typeface="e-Ukraine Light" pitchFamily="50" charset="-52"/>
              </a:rPr>
              <a:t>Назву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платника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податку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- </a:t>
            </a:r>
            <a:r>
              <a:rPr lang="ru-RU" sz="1000" dirty="0" err="1" smtClean="0">
                <a:latin typeface="e-Ukraine Light" pitchFamily="50" charset="-52"/>
              </a:rPr>
              <a:t>Податковий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рік</a:t>
            </a:r>
            <a:r>
              <a:rPr lang="ru-RU" sz="1000" dirty="0" smtClean="0">
                <a:latin typeface="e-Ukraine Light" pitchFamily="50" charset="-52"/>
              </a:rPr>
              <a:t>, за </a:t>
            </a:r>
            <a:r>
              <a:rPr lang="ru-RU" sz="1000" dirty="0" err="1" smtClean="0">
                <a:latin typeface="e-Ukraine Light" pitchFamily="50" charset="-52"/>
              </a:rPr>
              <a:t>який</a:t>
            </a:r>
            <a:r>
              <a:rPr lang="ru-RU" sz="1000" dirty="0" smtClean="0">
                <a:latin typeface="e-Ukraine Light" pitchFamily="50" charset="-52"/>
              </a:rPr>
              <a:t> видана </a:t>
            </a:r>
            <a:r>
              <a:rPr lang="ru-RU" sz="1000" dirty="0" err="1" smtClean="0">
                <a:latin typeface="e-Ukraine Light" pitchFamily="50" charset="-52"/>
              </a:rPr>
              <a:t>довідка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сертифікат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тощо</a:t>
            </a:r>
            <a:r>
              <a:rPr lang="ru-RU" sz="10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- Дату </a:t>
            </a:r>
            <a:r>
              <a:rPr lang="ru-RU" sz="1000" dirty="0" err="1" smtClean="0">
                <a:latin typeface="e-Ukraine Light" pitchFamily="50" charset="-52"/>
              </a:rPr>
              <a:t>видачі</a:t>
            </a:r>
            <a:r>
              <a:rPr lang="ru-RU" sz="1000" dirty="0" smtClean="0">
                <a:latin typeface="e-Ukraine Light" pitchFamily="50" charset="-52"/>
              </a:rPr>
              <a:t> документа. </a:t>
            </a:r>
          </a:p>
          <a:p>
            <a:pPr algn="just">
              <a:buFontTx/>
              <a:buChar char="-"/>
            </a:pPr>
            <a:r>
              <a:rPr lang="ru-RU" sz="1000" dirty="0" err="1" smtClean="0">
                <a:latin typeface="e-Ukraine Light" pitchFamily="50" charset="-52"/>
              </a:rPr>
              <a:t>Підпис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уповноваженої</a:t>
            </a:r>
            <a:r>
              <a:rPr lang="ru-RU" sz="1000" dirty="0" smtClean="0">
                <a:latin typeface="e-Ukraine Light" pitchFamily="50" charset="-52"/>
              </a:rPr>
              <a:t> особи, яка </a:t>
            </a:r>
            <a:r>
              <a:rPr lang="ru-RU" sz="1000" dirty="0" err="1" smtClean="0">
                <a:latin typeface="e-Ukraine Light" pitchFamily="50" charset="-52"/>
              </a:rPr>
              <a:t>уповноважена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видавати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довідку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сертифікат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тощо</a:t>
            </a:r>
            <a:r>
              <a:rPr lang="ru-RU" sz="10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Повідомлення</a:t>
            </a:r>
            <a:r>
              <a:rPr lang="ru-RU" sz="1000" dirty="0" smtClean="0">
                <a:latin typeface="e-Ukraine Light" pitchFamily="50" charset="-52"/>
              </a:rPr>
              <a:t> про те,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вказані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платники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податку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резидентами у </a:t>
            </a:r>
            <a:r>
              <a:rPr lang="ru-RU" sz="1000" dirty="0" err="1" smtClean="0">
                <a:latin typeface="e-Ukraine Light" pitchFamily="50" charset="-52"/>
              </a:rPr>
              <a:t>змісті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відповідного</a:t>
            </a:r>
            <a:r>
              <a:rPr lang="ru-RU" sz="1000" dirty="0" smtClean="0">
                <a:latin typeface="e-Ukraine Light" pitchFamily="50" charset="-52"/>
              </a:rPr>
              <a:t> договору про </a:t>
            </a:r>
            <a:r>
              <a:rPr lang="ru-RU" sz="1000" dirty="0" err="1" smtClean="0">
                <a:latin typeface="e-Ukraine Light" pitchFamily="50" charset="-52"/>
              </a:rPr>
              <a:t>уникнення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подвійного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err="1" smtClean="0">
                <a:latin typeface="e-Ukraine Light" pitchFamily="50" charset="-52"/>
              </a:rPr>
              <a:t>Звертаємо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увагу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ПКУ не </a:t>
            </a:r>
            <a:r>
              <a:rPr lang="ru-RU" sz="1000" dirty="0" err="1" smtClean="0">
                <a:latin typeface="e-Ukraine Light" pitchFamily="50" charset="-52"/>
              </a:rPr>
              <a:t>передбачена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можливість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використання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, яка </a:t>
            </a:r>
            <a:r>
              <a:rPr lang="ru-RU" sz="1000" dirty="0" err="1" smtClean="0">
                <a:latin typeface="e-Ukraine Light" pitchFamily="50" charset="-52"/>
              </a:rPr>
              <a:t>підтверджує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податковий</a:t>
            </a:r>
            <a:r>
              <a:rPr lang="ru-RU" sz="1000" dirty="0" smtClean="0">
                <a:latin typeface="e-Ukraine Light" pitchFamily="50" charset="-52"/>
              </a:rPr>
              <a:t> статус нерезидента, </a:t>
            </a:r>
            <a:r>
              <a:rPr lang="ru-RU" sz="1000" dirty="0" err="1" smtClean="0">
                <a:latin typeface="e-Ukraine Light" pitchFamily="50" charset="-52"/>
              </a:rPr>
              <a:t>наданої</a:t>
            </a:r>
            <a:r>
              <a:rPr lang="ru-RU" sz="1000" dirty="0" smtClean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електронному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вигляді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метою </a:t>
            </a:r>
            <a:r>
              <a:rPr lang="ru-RU" sz="1000" dirty="0" err="1" smtClean="0">
                <a:latin typeface="e-Ukraine Light" pitchFamily="50" charset="-52"/>
              </a:rPr>
              <a:t>застосування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переваг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міжнародного</a:t>
            </a:r>
            <a:r>
              <a:rPr lang="ru-RU" sz="1000" dirty="0" smtClean="0">
                <a:latin typeface="e-Ukraine Light" pitchFamily="50" charset="-52"/>
              </a:rPr>
              <a:t> договору у </a:t>
            </a:r>
            <a:r>
              <a:rPr lang="ru-RU" sz="1000" dirty="0" err="1" smtClean="0">
                <a:latin typeface="e-Ukraine Light" pitchFamily="50" charset="-52"/>
              </a:rPr>
              <a:t>частині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звільнення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або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застосування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пониженої</a:t>
            </a:r>
            <a:r>
              <a:rPr lang="ru-RU" sz="1000" dirty="0" smtClean="0">
                <a:latin typeface="e-Ukraine Light" pitchFamily="50" charset="-52"/>
              </a:rPr>
              <a:t> ставки </a:t>
            </a:r>
            <a:r>
              <a:rPr lang="ru-RU" sz="1000" dirty="0" err="1" smtClean="0">
                <a:latin typeface="e-Ukraine Light" pitchFamily="50" charset="-52"/>
              </a:rPr>
              <a:t>податку</a:t>
            </a:r>
            <a:r>
              <a:rPr lang="ru-RU" sz="1000" dirty="0" smtClean="0">
                <a:latin typeface="e-Ukraine Light" pitchFamily="50" charset="-52"/>
              </a:rPr>
              <a:t>. 								Для </a:t>
            </a:r>
            <a:r>
              <a:rPr lang="ru-RU" sz="1000" dirty="0" err="1" smtClean="0">
                <a:latin typeface="e-Ukraine Light" pitchFamily="50" charset="-52"/>
              </a:rPr>
              <a:t>визнання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дійсною</a:t>
            </a:r>
            <a:r>
              <a:rPr lang="ru-RU" sz="1000" dirty="0" smtClean="0">
                <a:latin typeface="e-Ukraine Light" pitchFamily="50" charset="-52"/>
              </a:rPr>
              <a:t> на </a:t>
            </a:r>
            <a:r>
              <a:rPr lang="ru-RU" sz="1000" dirty="0" err="1" smtClean="0">
                <a:latin typeface="e-Ukraine Light" pitchFamily="50" charset="-52"/>
              </a:rPr>
              <a:t>території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вона повинна пройти процедуру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600" y="219074"/>
            <a:ext cx="46672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endParaRPr lang="ru-RU" sz="10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8126" y="295275"/>
            <a:ext cx="460057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 smtClean="0">
                <a:latin typeface="e-Ukraine Light" pitchFamily="50" charset="-52"/>
              </a:rPr>
              <a:t>відносинах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 Молдова, 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 Узбекистан та </a:t>
            </a:r>
            <a:r>
              <a:rPr lang="ru-RU" sz="1000" dirty="0" err="1" smtClean="0">
                <a:latin typeface="e-Ukraine Light" pitchFamily="50" charset="-52"/>
              </a:rPr>
              <a:t>Республікою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Грузія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діють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двосторонні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міжнародні</a:t>
            </a:r>
            <a:r>
              <a:rPr lang="ru-RU" sz="1000" dirty="0" smtClean="0">
                <a:latin typeface="e-Ukraine Light" pitchFamily="50" charset="-52"/>
              </a:rPr>
              <a:t> договори, на </a:t>
            </a:r>
            <a:r>
              <a:rPr lang="ru-RU" sz="1000" dirty="0" err="1" smtClean="0">
                <a:latin typeface="e-Ukraine Light" pitchFamily="50" charset="-52"/>
              </a:rPr>
              <a:t>підставі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яких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іноземні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можуть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прийматися</a:t>
            </a:r>
            <a:r>
              <a:rPr lang="ru-RU" sz="1000" dirty="0" smtClean="0">
                <a:latin typeface="e-Ukraine Light" pitchFamily="50" charset="-52"/>
              </a:rPr>
              <a:t> в </a:t>
            </a:r>
            <a:r>
              <a:rPr lang="ru-RU" sz="1000" dirty="0" err="1" smtClean="0">
                <a:latin typeface="e-Ukraine Light" pitchFamily="50" charset="-52"/>
              </a:rPr>
              <a:t>Україні</a:t>
            </a:r>
            <a:r>
              <a:rPr lang="ru-RU" sz="1000" dirty="0" smtClean="0">
                <a:latin typeface="e-Ukraine Light" pitchFamily="50" charset="-52"/>
              </a:rPr>
              <a:t> без </a:t>
            </a:r>
            <a:r>
              <a:rPr lang="ru-RU" sz="1000" dirty="0" err="1" smtClean="0">
                <a:latin typeface="e-Ukraine Light" pitchFamily="50" charset="-52"/>
              </a:rPr>
              <a:t>додаткового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засвідчення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до </a:t>
            </a:r>
            <a:r>
              <a:rPr lang="ru-RU" sz="1000" dirty="0" err="1" smtClean="0">
                <a:latin typeface="e-Ukraine Light" pitchFamily="50" charset="-52"/>
              </a:rPr>
              <a:t>роз’яснення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щодо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застосування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договорів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про </a:t>
            </a:r>
            <a:r>
              <a:rPr lang="ru-RU" sz="1000" dirty="0" err="1" smtClean="0">
                <a:latin typeface="e-Ukraine Light" pitchFamily="50" charset="-52"/>
              </a:rPr>
              <a:t>правову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допомогу</a:t>
            </a:r>
            <a:r>
              <a:rPr lang="ru-RU" sz="1000" dirty="0" smtClean="0">
                <a:latin typeface="e-Ukraine Light" pitchFamily="50" charset="-52"/>
              </a:rPr>
              <a:t> в </a:t>
            </a:r>
            <a:r>
              <a:rPr lang="ru-RU" sz="1000" dirty="0" err="1" smtClean="0">
                <a:latin typeface="e-Ukraine Light" pitchFamily="50" charset="-52"/>
              </a:rPr>
              <a:t>частині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стосується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скасування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вимоги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іноземних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(лист </a:t>
            </a:r>
            <a:r>
              <a:rPr lang="ru-RU" sz="1000" dirty="0" err="1" smtClean="0">
                <a:latin typeface="e-Ukraine Light" pitchFamily="50" charset="-52"/>
              </a:rPr>
              <a:t>Мін’юсту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12.02.2021 № 1326/12.1.1/26-21), </a:t>
            </a:r>
            <a:r>
              <a:rPr lang="ru-RU" sz="1000" dirty="0" err="1" smtClean="0">
                <a:latin typeface="e-Ukraine Light" pitchFamily="50" charset="-52"/>
              </a:rPr>
              <a:t>наявність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положень</a:t>
            </a:r>
            <a:r>
              <a:rPr lang="ru-RU" sz="1000" dirty="0" smtClean="0">
                <a:latin typeface="e-Ukraine Light" pitchFamily="50" charset="-52"/>
              </a:rPr>
              <a:t> не </a:t>
            </a:r>
            <a:r>
              <a:rPr lang="ru-RU" sz="1000" dirty="0" err="1" smtClean="0">
                <a:latin typeface="e-Ukraine Light" pitchFamily="50" charset="-52"/>
              </a:rPr>
              <a:t>можна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тлумачити</a:t>
            </a:r>
            <a:r>
              <a:rPr lang="ru-RU" sz="1000" dirty="0" smtClean="0">
                <a:latin typeface="e-Ukraine Light" pitchFamily="50" charset="-52"/>
              </a:rPr>
              <a:t> як </a:t>
            </a:r>
            <a:r>
              <a:rPr lang="ru-RU" sz="1000" dirty="0" err="1" smtClean="0">
                <a:latin typeface="e-Ukraine Light" pitchFamily="50" charset="-52"/>
              </a:rPr>
              <a:t>такі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автоматично </a:t>
            </a:r>
            <a:r>
              <a:rPr lang="ru-RU" sz="1000" dirty="0" err="1" smtClean="0">
                <a:latin typeface="e-Ukraine Light" pitchFamily="50" charset="-52"/>
              </a:rPr>
              <a:t>передбачають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прийняття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компетентними</a:t>
            </a:r>
            <a:r>
              <a:rPr lang="ru-RU" sz="1000" dirty="0" smtClean="0">
                <a:latin typeface="e-Ukraine Light" pitchFamily="50" charset="-52"/>
              </a:rPr>
              <a:t> органами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без </a:t>
            </a:r>
            <a:r>
              <a:rPr lang="ru-RU" sz="1000" dirty="0" err="1" smtClean="0">
                <a:latin typeface="e-Ukraine Light" pitchFamily="50" charset="-52"/>
              </a:rPr>
              <a:t>будь-якого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додаткового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усіх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складених</a:t>
            </a:r>
            <a:r>
              <a:rPr lang="ru-RU" sz="1000" dirty="0" smtClean="0">
                <a:latin typeface="e-Ukraine Light" pitchFamily="50" charset="-52"/>
              </a:rPr>
              <a:t> органами </a:t>
            </a:r>
            <a:r>
              <a:rPr lang="ru-RU" sz="1000" dirty="0" err="1" smtClean="0">
                <a:latin typeface="e-Ukraine Light" pitchFamily="50" charset="-52"/>
              </a:rPr>
              <a:t>іноземних</a:t>
            </a:r>
            <a:r>
              <a:rPr lang="ru-RU" sz="1000" dirty="0" smtClean="0">
                <a:latin typeface="e-Ukraine Light" pitchFamily="50" charset="-52"/>
              </a:rPr>
              <a:t> держав, </a:t>
            </a:r>
            <a:r>
              <a:rPr lang="ru-RU" sz="1000" dirty="0" err="1" smtClean="0">
                <a:latin typeface="e-Ukraine Light" pitchFamily="50" charset="-52"/>
              </a:rPr>
              <a:t>які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сторонами таких </a:t>
            </a:r>
            <a:r>
              <a:rPr lang="ru-RU" sz="1000" dirty="0" err="1" smtClean="0">
                <a:latin typeface="e-Ukraine Light" pitchFamily="50" charset="-52"/>
              </a:rPr>
              <a:t>договорів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Звільнення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вимоги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легалізації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чи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іншого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додаткового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посвідчення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апостиля</a:t>
            </a:r>
            <a:r>
              <a:rPr lang="ru-RU" sz="1000" dirty="0" smtClean="0">
                <a:latin typeface="e-Ukraine Light" pitchFamily="50" charset="-52"/>
              </a:rPr>
              <a:t>) на </a:t>
            </a:r>
            <a:r>
              <a:rPr lang="ru-RU" sz="1000" dirty="0" err="1" smtClean="0">
                <a:latin typeface="e-Ukraine Light" pitchFamily="50" charset="-52"/>
              </a:rPr>
              <a:t>підставі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положень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договорів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не </a:t>
            </a:r>
            <a:r>
              <a:rPr lang="ru-RU" sz="1000" dirty="0" err="1" smtClean="0">
                <a:latin typeface="e-Ukraine Light" pitchFamily="50" charset="-52"/>
              </a:rPr>
              <a:t>скасовуєвимоги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щодо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надання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засвідченого</a:t>
            </a:r>
            <a:r>
              <a:rPr lang="ru-RU" sz="1000" dirty="0" smtClean="0">
                <a:latin typeface="e-Ukraine Light" pitchFamily="50" charset="-52"/>
              </a:rPr>
              <a:t> перекладу документа на </a:t>
            </a:r>
            <a:r>
              <a:rPr lang="ru-RU" sz="1000" dirty="0" err="1" smtClean="0">
                <a:latin typeface="e-Ukraine Light" pitchFamily="50" charset="-52"/>
              </a:rPr>
              <a:t>офіційну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мову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держави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на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території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якої</a:t>
            </a:r>
            <a:r>
              <a:rPr lang="ru-RU" sz="1000" dirty="0" smtClean="0">
                <a:latin typeface="e-Ukraine Light" pitchFamily="50" charset="-52"/>
              </a:rPr>
              <a:t> документ </a:t>
            </a:r>
            <a:r>
              <a:rPr lang="ru-RU" sz="1000" dirty="0" err="1" smtClean="0">
                <a:latin typeface="e-Ukraine Light" pitchFamily="50" charset="-52"/>
              </a:rPr>
              <a:t>пред’являється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чи</a:t>
            </a:r>
            <a:r>
              <a:rPr lang="ru-RU" sz="1000" dirty="0" smtClean="0">
                <a:latin typeface="e-Ukraine Light" pitchFamily="50" charset="-52"/>
              </a:rPr>
              <a:t> буде </a:t>
            </a:r>
            <a:r>
              <a:rPr lang="ru-RU" sz="1000" dirty="0" err="1" smtClean="0">
                <a:latin typeface="e-Ukraine Light" pitchFamily="50" charset="-52"/>
              </a:rPr>
              <a:t>використовуватися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Отже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про статус </a:t>
            </a:r>
            <a:r>
              <a:rPr lang="ru-RU" sz="1000" dirty="0" err="1" smtClean="0">
                <a:latin typeface="e-Ukraine Light" pitchFamily="50" charset="-52"/>
              </a:rPr>
              <a:t>податкового</a:t>
            </a:r>
            <a:r>
              <a:rPr lang="ru-RU" sz="1000" dirty="0" smtClean="0">
                <a:latin typeface="e-Ukraine Light" pitchFamily="50" charset="-52"/>
              </a:rPr>
              <a:t> резидента, </a:t>
            </a:r>
            <a:r>
              <a:rPr lang="ru-RU" sz="1000" dirty="0" err="1" smtClean="0">
                <a:latin typeface="e-Ukraine Light" pitchFamily="50" charset="-52"/>
              </a:rPr>
              <a:t>які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подаються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податковим</a:t>
            </a:r>
            <a:r>
              <a:rPr lang="ru-RU" sz="1000" dirty="0" smtClean="0">
                <a:latin typeface="e-Ukraine Light" pitchFamily="50" charset="-52"/>
              </a:rPr>
              <a:t> органам, </a:t>
            </a:r>
            <a:r>
              <a:rPr lang="ru-RU" sz="1000" dirty="0" err="1" smtClean="0">
                <a:latin typeface="e-Ukraine Light" pitchFamily="50" charset="-52"/>
              </a:rPr>
              <a:t>повинні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відповідати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вимогам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офіційних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документів</a:t>
            </a:r>
            <a:r>
              <a:rPr lang="ru-RU" sz="1000" dirty="0" smtClean="0">
                <a:latin typeface="e-Ukraine Light" pitchFamily="50" charset="-52"/>
              </a:rPr>
              <a:t> та бути </a:t>
            </a:r>
            <a:r>
              <a:rPr lang="ru-RU" sz="1000" dirty="0" err="1" smtClean="0">
                <a:latin typeface="e-Ukraine Light" pitchFamily="50" charset="-52"/>
              </a:rPr>
              <a:t>перекладеними</a:t>
            </a:r>
            <a:r>
              <a:rPr lang="ru-RU" sz="1000" dirty="0" smtClean="0">
                <a:latin typeface="e-Ukraine Light" pitchFamily="50" charset="-52"/>
              </a:rPr>
              <a:t> на </a:t>
            </a:r>
            <a:r>
              <a:rPr lang="ru-RU" sz="1000" dirty="0" err="1" smtClean="0">
                <a:latin typeface="e-Ukraine Light" pitchFamily="50" charset="-52"/>
              </a:rPr>
              <a:t>державну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мову</a:t>
            </a:r>
            <a:r>
              <a:rPr lang="ru-RU" sz="1000" dirty="0" smtClean="0">
                <a:latin typeface="e-Ukraine Light" pitchFamily="50" charset="-52"/>
              </a:rPr>
              <a:t>. Переклад повинен бути </a:t>
            </a:r>
            <a:r>
              <a:rPr lang="ru-RU" sz="1000" dirty="0" err="1" smtClean="0">
                <a:latin typeface="e-Ukraine Light" pitchFamily="50" charset="-52"/>
              </a:rPr>
              <a:t>засвідчений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нотаріусом</a:t>
            </a:r>
            <a:r>
              <a:rPr lang="ru-RU" sz="1000" dirty="0" smtClean="0">
                <a:latin typeface="e-Ukraine Light" pitchFamily="50" charset="-52"/>
              </a:rPr>
              <a:t>. </a:t>
            </a:r>
            <a:r>
              <a:rPr lang="ru-RU" sz="1000" dirty="0" err="1" smtClean="0">
                <a:latin typeface="e-Ukraine Light" pitchFamily="50" charset="-52"/>
              </a:rPr>
              <a:t>Якщо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нотаріус</a:t>
            </a:r>
            <a:r>
              <a:rPr lang="ru-RU" sz="1000" dirty="0" smtClean="0">
                <a:latin typeface="e-Ukraine Light" pitchFamily="50" charset="-52"/>
              </a:rPr>
              <a:t> не </a:t>
            </a:r>
            <a:r>
              <a:rPr lang="ru-RU" sz="1000" dirty="0" err="1" smtClean="0">
                <a:latin typeface="e-Ukraine Light" pitchFamily="50" charset="-52"/>
              </a:rPr>
              <a:t>володіє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відповідною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мовою</a:t>
            </a:r>
            <a:r>
              <a:rPr lang="ru-RU" sz="1000" dirty="0" smtClean="0">
                <a:latin typeface="e-Ukraine Light" pitchFamily="50" charset="-52"/>
              </a:rPr>
              <a:t>, переклад </a:t>
            </a:r>
            <a:r>
              <a:rPr lang="ru-RU" sz="1000" dirty="0" err="1" smtClean="0">
                <a:latin typeface="e-Ukraine Light" pitchFamily="50" charset="-52"/>
              </a:rPr>
              <a:t>може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здійснюватися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перекладачем</a:t>
            </a:r>
            <a:r>
              <a:rPr lang="ru-RU" sz="1000" dirty="0" smtClean="0">
                <a:latin typeface="e-Ukraine Light" pitchFamily="50" charset="-52"/>
              </a:rPr>
              <a:t>, а </a:t>
            </a:r>
            <a:r>
              <a:rPr lang="ru-RU" sz="1000" dirty="0" err="1" smtClean="0">
                <a:latin typeface="e-Ukraine Light" pitchFamily="50" charset="-52"/>
              </a:rPr>
              <a:t>підпис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перекладача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підтверджується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нотаріусом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стаття</a:t>
            </a:r>
            <a:r>
              <a:rPr lang="ru-RU" sz="1000" dirty="0" smtClean="0">
                <a:latin typeface="e-Ukraine Light" pitchFamily="50" charset="-52"/>
              </a:rPr>
              <a:t> 79 Закону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> «Про </a:t>
            </a:r>
            <a:r>
              <a:rPr lang="ru-RU" sz="1000" dirty="0" err="1" smtClean="0">
                <a:latin typeface="e-Ukraine Light" pitchFamily="50" charset="-52"/>
              </a:rPr>
              <a:t>нотаріат</a:t>
            </a:r>
            <a:r>
              <a:rPr lang="ru-RU" sz="1000" dirty="0" smtClean="0">
                <a:latin typeface="e-Ukraine Light" pitchFamily="50" charset="-52"/>
              </a:rPr>
              <a:t>»)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Проте</a:t>
            </a:r>
            <a:r>
              <a:rPr lang="ru-RU" sz="1000" dirty="0" smtClean="0">
                <a:latin typeface="e-Ukraine Light" pitchFamily="50" charset="-52"/>
              </a:rPr>
              <a:t>, переклад </a:t>
            </a:r>
            <a:r>
              <a:rPr lang="ru-RU" sz="1000" dirty="0" err="1" smtClean="0">
                <a:latin typeface="e-Ukraine Light" pitchFamily="50" charset="-52"/>
              </a:rPr>
              <a:t>нотаріально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засвідченої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копії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, яка </a:t>
            </a:r>
            <a:r>
              <a:rPr lang="ru-RU" sz="1000" dirty="0" err="1" smtClean="0">
                <a:latin typeface="e-Ukraine Light" pitchFamily="50" charset="-52"/>
              </a:rPr>
              <a:t>підтверджує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нерезидент </a:t>
            </a:r>
            <a:r>
              <a:rPr lang="ru-RU" sz="1000" dirty="0" err="1" smtClean="0">
                <a:latin typeface="e-Ukraine Light" pitchFamily="50" charset="-52"/>
              </a:rPr>
              <a:t>є</a:t>
            </a:r>
            <a:r>
              <a:rPr lang="ru-RU" sz="1000" dirty="0" smtClean="0">
                <a:latin typeface="e-Ukraine Light" pitchFamily="50" charset="-52"/>
              </a:rPr>
              <a:t> резидентом </a:t>
            </a:r>
            <a:r>
              <a:rPr lang="ru-RU" sz="1000" dirty="0" err="1" smtClean="0">
                <a:latin typeface="e-Ukraine Light" pitchFamily="50" charset="-52"/>
              </a:rPr>
              <a:t>країни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якою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укладено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міжнародний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договір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, не </a:t>
            </a:r>
            <a:r>
              <a:rPr lang="ru-RU" sz="1000" dirty="0" err="1" smtClean="0">
                <a:latin typeface="e-Ukraine Light" pitchFamily="50" charset="-52"/>
              </a:rPr>
              <a:t>має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такої</a:t>
            </a:r>
            <a:r>
              <a:rPr lang="ru-RU" sz="1000" dirty="0" smtClean="0">
                <a:latin typeface="e-Ukraine Light" pitchFamily="50" charset="-52"/>
              </a:rPr>
              <a:t> ж </a:t>
            </a:r>
            <a:r>
              <a:rPr lang="ru-RU" sz="1000" dirty="0" err="1" smtClean="0">
                <a:latin typeface="e-Ukraine Light" pitchFamily="50" charset="-52"/>
              </a:rPr>
              <a:t>юридичної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сили</a:t>
            </a:r>
            <a:r>
              <a:rPr lang="ru-RU" sz="1000" dirty="0" smtClean="0">
                <a:latin typeface="e-Ukraine Light" pitchFamily="50" charset="-52"/>
              </a:rPr>
              <a:t>, як </a:t>
            </a:r>
            <a:r>
              <a:rPr lang="ru-RU" sz="1000" dirty="0" err="1" smtClean="0">
                <a:latin typeface="e-Ukraine Light" pitchFamily="50" charset="-52"/>
              </a:rPr>
              <a:t>оригінал</a:t>
            </a:r>
            <a:r>
              <a:rPr lang="ru-RU" sz="1000" dirty="0" smtClean="0">
                <a:latin typeface="e-Ukraine Light" pitchFamily="50" charset="-52"/>
              </a:rPr>
              <a:t>. </a:t>
            </a:r>
            <a:r>
              <a:rPr lang="ru-RU" sz="1000" dirty="0" err="1" smtClean="0">
                <a:latin typeface="e-Ukraine Light" pitchFamily="50" charset="-52"/>
              </a:rPr>
              <a:t>Автентичність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копії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достовірність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відповідність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її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оригіналові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має</a:t>
            </a:r>
            <a:r>
              <a:rPr lang="ru-RU" sz="1000" dirty="0" smtClean="0">
                <a:latin typeface="e-Ukraine Light" pitchFamily="50" charset="-52"/>
              </a:rPr>
              <a:t> бути </a:t>
            </a:r>
            <a:r>
              <a:rPr lang="ru-RU" sz="1000" dirty="0" err="1" smtClean="0">
                <a:latin typeface="e-Ukraine Light" pitchFamily="50" charset="-52"/>
              </a:rPr>
              <a:t>засвідчено</a:t>
            </a:r>
            <a:r>
              <a:rPr lang="ru-RU" sz="10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Щодо</a:t>
            </a:r>
            <a:r>
              <a:rPr lang="ru-RU" sz="1000" dirty="0" smtClean="0">
                <a:latin typeface="e-Ukraine Light" pitchFamily="50" charset="-52"/>
              </a:rPr>
              <a:t> строку </a:t>
            </a:r>
            <a:r>
              <a:rPr lang="ru-RU" sz="1000" dirty="0" err="1" smtClean="0">
                <a:latin typeface="e-Ukraine Light" pitchFamily="50" charset="-52"/>
              </a:rPr>
              <a:t>дії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, то в </a:t>
            </a:r>
            <a:r>
              <a:rPr lang="ru-RU" sz="1000" dirty="0" err="1" smtClean="0">
                <a:latin typeface="e-Ukraine Light" pitchFamily="50" charset="-52"/>
              </a:rPr>
              <a:t>законодавстві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визначено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що</a:t>
            </a:r>
            <a:r>
              <a:rPr lang="ru-RU" sz="1000" dirty="0" smtClean="0">
                <a:latin typeface="e-Ukraine Light" pitchFamily="50" charset="-52"/>
              </a:rPr>
              <a:t> особа, яка </a:t>
            </a:r>
            <a:r>
              <a:rPr lang="ru-RU" sz="1000" dirty="0" err="1" smtClean="0">
                <a:latin typeface="e-Ukraine Light" pitchFamily="50" charset="-52"/>
              </a:rPr>
              <a:t>виплачує</a:t>
            </a:r>
            <a:r>
              <a:rPr lang="ru-RU" sz="1000" dirty="0" smtClean="0">
                <a:latin typeface="e-Ukraine Light" pitchFamily="50" charset="-52"/>
              </a:rPr>
              <a:t> доходи </a:t>
            </a:r>
            <a:r>
              <a:rPr lang="ru-RU" sz="1000" dirty="0" err="1" smtClean="0">
                <a:latin typeface="e-Ukraine Light" pitchFamily="50" charset="-52"/>
              </a:rPr>
              <a:t>нерезидентові</a:t>
            </a:r>
            <a:r>
              <a:rPr lang="ru-RU" sz="1000" dirty="0" smtClean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звітному</a:t>
            </a:r>
            <a:r>
              <a:rPr lang="ru-RU" sz="1000" dirty="0" smtClean="0">
                <a:latin typeface="e-Ukraine Light" pitchFamily="50" charset="-52"/>
              </a:rPr>
              <a:t> (</a:t>
            </a:r>
            <a:r>
              <a:rPr lang="ru-RU" sz="1000" dirty="0" err="1" smtClean="0">
                <a:latin typeface="e-Ukraine Light" pitchFamily="50" charset="-52"/>
              </a:rPr>
              <a:t>податковому</a:t>
            </a:r>
            <a:r>
              <a:rPr lang="ru-RU" sz="1000" dirty="0" smtClean="0">
                <a:latin typeface="e-Ukraine Light" pitchFamily="50" charset="-52"/>
              </a:rPr>
              <a:t>) </a:t>
            </a:r>
            <a:r>
              <a:rPr lang="ru-RU" sz="1000" dirty="0" err="1" smtClean="0">
                <a:latin typeface="e-Ukraine Light" pitchFamily="50" charset="-52"/>
              </a:rPr>
              <a:t>році</a:t>
            </a:r>
            <a:r>
              <a:rPr lang="ru-RU" sz="1000" dirty="0" smtClean="0">
                <a:latin typeface="e-Ukraine Light" pitchFamily="50" charset="-52"/>
              </a:rPr>
              <a:t>, </a:t>
            </a:r>
            <a:r>
              <a:rPr lang="ru-RU" sz="1000" dirty="0" err="1" smtClean="0">
                <a:latin typeface="e-Ukraine Light" pitchFamily="50" charset="-52"/>
              </a:rPr>
              <a:t>у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разі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подання</a:t>
            </a:r>
            <a:r>
              <a:rPr lang="ru-RU" sz="1000" dirty="0" smtClean="0">
                <a:latin typeface="e-Ukraine Light" pitchFamily="50" charset="-52"/>
              </a:rPr>
              <a:t> нерезидентом </a:t>
            </a:r>
            <a:r>
              <a:rPr lang="ru-RU" sz="1000" dirty="0" err="1" smtClean="0">
                <a:latin typeface="e-Ukraine Light" pitchFamily="50" charset="-52"/>
              </a:rPr>
              <a:t>довідки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інформацією</a:t>
            </a:r>
            <a:r>
              <a:rPr lang="ru-RU" sz="1000" dirty="0" smtClean="0">
                <a:latin typeface="e-Ukraine Light" pitchFamily="50" charset="-52"/>
              </a:rPr>
              <a:t> за </a:t>
            </a:r>
            <a:r>
              <a:rPr lang="ru-RU" sz="1000" dirty="0" err="1" smtClean="0">
                <a:latin typeface="e-Ukraine Light" pitchFamily="50" charset="-52"/>
              </a:rPr>
              <a:t>попередній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звітний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податковий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000" dirty="0" smtClean="0">
                <a:latin typeface="e-Ukraine Light" pitchFamily="50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1604</TotalTime>
  <Words>184</Words>
  <Application>Microsoft Office PowerPoint</Application>
  <PresentationFormat>Лист A4 (210x297 мм)</PresentationFormat>
  <Paragraphs>60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166</cp:revision>
  <cp:lastPrinted>2022-12-13T10:52:00Z</cp:lastPrinted>
  <dcterms:created xsi:type="dcterms:W3CDTF">2021-05-27T05:23:05Z</dcterms:created>
  <dcterms:modified xsi:type="dcterms:W3CDTF">2024-07-11T07:07:35Z</dcterms:modified>
</cp:coreProperties>
</file>