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61925" y="134577"/>
            <a:ext cx="4600575" cy="6723423"/>
            <a:chOff x="6116" y="0"/>
            <a:chExt cx="5216572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116" y="0"/>
              <a:ext cx="5216572" cy="6850381"/>
              <a:chOff x="6116" y="0"/>
              <a:chExt cx="5216572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116" y="0"/>
                <a:ext cx="5216572" cy="67048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00674" y="1301731"/>
            <a:ext cx="382905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Як </a:t>
            </a:r>
            <a:r>
              <a:rPr lang="ru-RU" sz="1600" b="1" dirty="0" err="1" smtClean="0">
                <a:latin typeface="e-Ukraine Light" pitchFamily="50" charset="-52"/>
              </a:rPr>
              <a:t>платнику</a:t>
            </a:r>
            <a:r>
              <a:rPr lang="ru-RU" sz="1600" b="1" dirty="0" smtClean="0">
                <a:latin typeface="e-Ukraine Light" pitchFamily="50" charset="-52"/>
              </a:rPr>
              <a:t> подати </a:t>
            </a:r>
            <a:r>
              <a:rPr lang="ru-RU" sz="1600" b="1" dirty="0" err="1" smtClean="0">
                <a:latin typeface="e-Ukraine Light" pitchFamily="50" charset="-52"/>
              </a:rPr>
              <a:t>заяву</a:t>
            </a:r>
            <a:r>
              <a:rPr lang="ru-RU" sz="1600" b="1" dirty="0" smtClean="0">
                <a:latin typeface="e-Ukraine Light" pitchFamily="50" charset="-52"/>
              </a:rPr>
              <a:t> на </a:t>
            </a:r>
            <a:r>
              <a:rPr lang="ru-RU" sz="1600" b="1" dirty="0" err="1" smtClean="0">
                <a:latin typeface="e-Ukraine Light" pitchFamily="50" charset="-52"/>
              </a:rPr>
              <a:t>повернення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</a:t>
            </a:r>
            <a:r>
              <a:rPr lang="ru-RU" sz="1600" b="1" dirty="0" smtClean="0">
                <a:latin typeface="e-Ukraine Light" pitchFamily="50" charset="-52"/>
              </a:rPr>
              <a:t> бюджету </a:t>
            </a:r>
            <a:r>
              <a:rPr lang="ru-RU" sz="1600" b="1" dirty="0" err="1" smtClean="0">
                <a:latin typeface="e-Ukraine Light" pitchFamily="50" charset="-52"/>
              </a:rPr>
              <a:t>помилково</a:t>
            </a:r>
            <a:r>
              <a:rPr lang="ru-RU" sz="1600" b="1" dirty="0" smtClean="0">
                <a:latin typeface="e-Ukraine Light" pitchFamily="50" charset="-52"/>
              </a:rPr>
              <a:t> та/</a:t>
            </a:r>
            <a:r>
              <a:rPr lang="ru-RU" sz="1600" b="1" dirty="0" err="1" smtClean="0">
                <a:latin typeface="e-Ukraine Light" pitchFamily="50" charset="-52"/>
              </a:rPr>
              <a:t>або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надміру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сплачених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сум</a:t>
            </a:r>
            <a:r>
              <a:rPr lang="ru-RU" sz="1600" b="1" dirty="0" smtClean="0">
                <a:latin typeface="e-Ukraine Light" pitchFamily="50" charset="-52"/>
              </a:rPr>
              <a:t> через </a:t>
            </a:r>
            <a:r>
              <a:rPr lang="ru-RU" sz="1600" b="1" dirty="0" err="1" smtClean="0">
                <a:latin typeface="e-Ukraine Light" pitchFamily="50" charset="-52"/>
              </a:rPr>
              <a:t>Електронний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кабінет</a:t>
            </a:r>
            <a:r>
              <a:rPr lang="ru-RU" sz="1600" b="1" dirty="0" smtClean="0">
                <a:latin typeface="e-Ukraine Light" pitchFamily="50" charset="-52"/>
              </a:rPr>
              <a:t>?</a:t>
            </a:r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Липень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pic>
        <p:nvPicPr>
          <p:cNvPr id="22" name="Рисунок 1" descr="https://chart.googleapis.com/chart?cht=qr&amp;chl=https%3A%2F%2Ft.me%2Ftax_gov_ua&amp;chld=L|0&amp;chs=150">
            <a:extLst>
              <a:ext uri="{FF2B5EF4-FFF2-40B4-BE49-F238E27FC236}">
                <a16:creationId xmlns="" xmlns:a16="http://schemas.microsoft.com/office/drawing/2014/main" id="{AB68234D-4D6E-4D60-B461-52334D70C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1" y="570639"/>
            <a:ext cx="842883" cy="8617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43050" y="581025"/>
            <a:ext cx="300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канал ДПС «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e-Ukraine Light" panose="00000400000000000000" pitchFamily="50" charset="-52"/>
            </a:endParaRPr>
          </a:p>
        </p:txBody>
      </p:sp>
      <p:pic>
        <p:nvPicPr>
          <p:cNvPr id="24" name="Рисунок 7" descr="https://chart.googleapis.com/chart?cht=qr&amp;chl=https%3A%2F%2Fwww.youtube.com%2FTaxUkraine&amp;chld=L|0&amp;chs=150">
            <a:extLst>
              <a:ext uri="{FF2B5EF4-FFF2-40B4-BE49-F238E27FC236}">
                <a16:creationId xmlns="" xmlns:a16="http://schemas.microsoft.com/office/drawing/2014/main" id="{B988640C-7F4D-43BB-8D2B-B0AB4B4AD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6" y="2245746"/>
            <a:ext cx="833358" cy="888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571625" y="2219324"/>
            <a:ext cx="322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200" dirty="0">
              <a:latin typeface="e-Ukraine Light" panose="00000400000000000000" pitchFamily="50" charset="-52"/>
            </a:endParaRPr>
          </a:p>
        </p:txBody>
      </p:sp>
      <p:pic>
        <p:nvPicPr>
          <p:cNvPr id="26" name="Рисунок 13" descr="https://chart.googleapis.com/chart?cht=qr&amp;chl=https%3A%2F%2Fwww.facebook.com%2FTaxUkraine%2F&amp;chld=L|0&amp;chs=150">
            <a:extLst>
              <a:ext uri="{FF2B5EF4-FFF2-40B4-BE49-F238E27FC236}">
                <a16:creationId xmlns="" xmlns:a16="http://schemas.microsoft.com/office/drawing/2014/main" id="{48F62E71-1AA9-48BD-99B8-0430C4FA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6" y="4173793"/>
            <a:ext cx="880983" cy="876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504950" y="4057651"/>
            <a:ext cx="2981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3"/>
            <a:ext cx="4605996" cy="6568441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304800"/>
            <a:ext cx="4890591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400" dirty="0" smtClean="0">
                <a:latin typeface="e-Ukraine Light" pitchFamily="50" charset="-52"/>
              </a:rPr>
              <a:t>Головне  управління  ДПС  у  м. Києві  повідомляє,  що вхід до електронного сервісу «Електронний кабінет» здійснюється за посиланням https://cabinet.tax.gov.ua/ та надається  після проходження користувачем електронної ідентифікації </a:t>
            </a:r>
            <a:r>
              <a:rPr lang="uk-UA" sz="1400" dirty="0" err="1" smtClean="0">
                <a:latin typeface="e-Ukraine Light" pitchFamily="50" charset="-52"/>
              </a:rPr>
              <a:t>онлайн</a:t>
            </a:r>
            <a:r>
              <a:rPr lang="uk-UA" sz="1400" dirty="0" smtClean="0">
                <a:latin typeface="e-Ukraine Light" pitchFamily="50" charset="-52"/>
              </a:rPr>
              <a:t> з використанням кваліфікованого електронного підпису будь-якого кваліфікованого надавача електронних довірчих послуг, через Інтегровану систему електронної ідентифікації – </a:t>
            </a:r>
            <a:r>
              <a:rPr lang="uk-UA" sz="1400" dirty="0" err="1" smtClean="0">
                <a:latin typeface="e-Ukraine Light" pitchFamily="50" charset="-52"/>
              </a:rPr>
              <a:t>id.gov.ua</a:t>
            </a:r>
            <a:r>
              <a:rPr lang="uk-UA" sz="1400" dirty="0" smtClean="0">
                <a:latin typeface="e-Ukraine Light" pitchFamily="50" charset="-52"/>
              </a:rPr>
              <a:t> (</a:t>
            </a:r>
            <a:r>
              <a:rPr lang="uk-UA" sz="1400" dirty="0" err="1" smtClean="0">
                <a:latin typeface="e-Ukraine Light" pitchFamily="50" charset="-52"/>
              </a:rPr>
              <a:t>MobileID</a:t>
            </a:r>
            <a:r>
              <a:rPr lang="uk-UA" sz="1400" dirty="0" smtClean="0">
                <a:latin typeface="e-Ukraine Light" pitchFamily="50" charset="-52"/>
              </a:rPr>
              <a:t> та </a:t>
            </a:r>
            <a:r>
              <a:rPr lang="uk-UA" sz="1400" dirty="0" err="1" smtClean="0">
                <a:latin typeface="e-Ukraine Light" pitchFamily="50" charset="-52"/>
              </a:rPr>
              <a:t>BankID</a:t>
            </a:r>
            <a:r>
              <a:rPr lang="uk-UA" sz="1400" dirty="0" smtClean="0">
                <a:latin typeface="e-Ukraine Light" pitchFamily="50" charset="-52"/>
              </a:rPr>
              <a:t>), за допомогою мобільного </a:t>
            </a:r>
            <a:r>
              <a:rPr lang="uk-UA" sz="1400" dirty="0" err="1" smtClean="0">
                <a:latin typeface="e-Ukraine Light" pitchFamily="50" charset="-52"/>
              </a:rPr>
              <a:t>застосунку</a:t>
            </a:r>
            <a:r>
              <a:rPr lang="uk-UA" sz="1400" dirty="0" smtClean="0">
                <a:latin typeface="e-Ukraine Light" pitchFamily="50" charset="-52"/>
              </a:rPr>
              <a:t> Дія або з використанням «хмарного» кваліфікованого електронного підпису.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 Режим «Введення звітності» приватної частини Електронного кабінету забезпечує можливість створення платниками податкової, фінансової, статистичної звітності, </a:t>
            </a:r>
            <a:r>
              <a:rPr lang="uk-UA" sz="1400" dirty="0" err="1" smtClean="0">
                <a:latin typeface="e-Ukraine Light" pitchFamily="50" charset="-52"/>
              </a:rPr>
              <a:t>звітності</a:t>
            </a:r>
            <a:r>
              <a:rPr lang="uk-UA" sz="1400" dirty="0" smtClean="0">
                <a:latin typeface="e-Ukraine Light" pitchFamily="50" charset="-52"/>
              </a:rPr>
              <a:t> з єдиного внеску на загальнообов’язкове державне соціальне страхування, зокрема, заяви про повернення помилково та/або </a:t>
            </a:r>
            <a:r>
              <a:rPr lang="uk-UA" sz="1400" dirty="0" err="1" smtClean="0">
                <a:latin typeface="e-Ukraine Light" pitchFamily="50" charset="-52"/>
              </a:rPr>
              <a:t>надмiру</a:t>
            </a:r>
            <a:r>
              <a:rPr lang="uk-UA" sz="1400" dirty="0" smtClean="0">
                <a:latin typeface="e-Ukraine Light" pitchFamily="50" charset="-52"/>
              </a:rPr>
              <a:t> сплачених сум грошових зобов’язань та </a:t>
            </a:r>
            <a:r>
              <a:rPr lang="uk-UA" sz="1400" dirty="0" err="1" smtClean="0">
                <a:latin typeface="e-Ukraine Light" pitchFamily="50" charset="-52"/>
              </a:rPr>
              <a:t>пенi</a:t>
            </a:r>
            <a:r>
              <a:rPr lang="uk-UA" sz="1400" dirty="0" smtClean="0">
                <a:latin typeface="e-Ukraine Light" pitchFamily="50" charset="-52"/>
              </a:rPr>
              <a:t> (далі – Заява), і подання її до контролюючих органів. 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364751" y="48724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305424" y="4838700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467474" y="35147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37760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376615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51763"/>
            <a:ext cx="4767944" cy="770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      </a:t>
            </a:r>
            <a:r>
              <a:rPr lang="uk-UA" sz="1400" dirty="0" smtClean="0">
                <a:latin typeface="e-Ukraine Light" pitchFamily="50" charset="-52"/>
              </a:rPr>
              <a:t>Для </a:t>
            </a:r>
            <a:r>
              <a:rPr lang="uk-UA" sz="1400" dirty="0" smtClean="0">
                <a:latin typeface="e-Ukraine Light" pitchFamily="50" charset="-52"/>
              </a:rPr>
              <a:t>цього у вкладці «Додатки» необхідно обрати опцію «Додати» документ довільного формату (F/J 1360102) та заповнити обов’язкові поля форми</a:t>
            </a:r>
            <a:r>
              <a:rPr lang="uk-UA" sz="1400" dirty="0" smtClean="0">
                <a:latin typeface="e-Ukraine Light" pitchFamily="50" charset="-52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Оскільки у полі «Дата сплати до бюджету» Заяви вказується інформація щодо одного платіжного документа відповідно до якого була помилково та/або надміру сплачена сума грошових зобов’язань або пені, то з метою повернення таких сум за кількома платіжними документами, платник подає окремі Заяви за кожним платіжним документом.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Після заповнення форми Заяви платник натискає на кнопку «Перевірити» і система перевіряє повноту заповнення реквізитів.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У разі наявності незаповнених обов’язкових полів система видає відповідне повідомлення, у разі проходження перевірки система видає повідомлення «ОК».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Після проходження перевірки платник натискає на кнопку «Зберегти» і система в Електронному кабінеті зберігає чернетку Заяви.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0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uk-UA" sz="1400" dirty="0" smtClean="0">
                <a:latin typeface="e-Ukraine Light" pitchFamily="50" charset="-52"/>
              </a:rPr>
              <a:t> Під час формування Заяви відбувається автоматичне заповнення полів, а саме: «Код органу ДПС, куди подається заява», «Назва органу ДПС, куди подається заява», «Податковий номер платника або серія (за наявності) та номер паспорта фізичної особи - платника податків»,  «Найменування або прізвище, ім'я, по батькові (для фізичних осіб) платника податків», «Поштова адреса»).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Інші поля електронної Заяви підлягають обов’язковому заповненню платником.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При виборі напряму перерахування коштів (позначка "v") платник повинен заповнити один з чотирьох напрямів перерахування коштів та реквізити для такого перерахування.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До Заяви надається можливість приєднати додатки через форму J/F1360102 – Документ довільного формату (копії платіжних інструкцій, тощо).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 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uk-UA" sz="1400" dirty="0" smtClean="0">
                <a:latin typeface="e-Ukraine Light" pitchFamily="50" charset="-52"/>
              </a:rPr>
              <a:t>При створенні Заяви в режимі «Введення звітності» платник самостійно встановлює фільтр за параметрами: «рік», «період», «тип форми», зокрема «J(F)13 Запити».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</a:t>
            </a:r>
            <a:r>
              <a:rPr lang="uk-UA" sz="1400" dirty="0" smtClean="0">
                <a:latin typeface="e-Ukraine Light" pitchFamily="50" charset="-52"/>
              </a:rPr>
              <a:t>      </a:t>
            </a:r>
            <a:r>
              <a:rPr lang="uk-UA" sz="1400" dirty="0" smtClean="0">
                <a:latin typeface="e-Ukraine Light" pitchFamily="50" charset="-52"/>
              </a:rPr>
              <a:t>З переліку електронних форм обирає необхідну форму Заяви J/F 1302002 – Заява про повернення помилково та/або надміру сплачених сум грошових зобов’язань та пені</a:t>
            </a:r>
            <a:r>
              <a:rPr lang="uk-UA" sz="1400" dirty="0" smtClean="0"/>
              <a:t>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</a:t>
            </a:r>
            <a:r>
              <a:rPr lang="uk-UA" sz="1400" dirty="0" smtClean="0">
                <a:latin typeface="e-Ukraine Light" pitchFamily="50" charset="-52"/>
              </a:rPr>
              <a:t>Для юридичних осіб використовується код електронної форми Заяви J1302002, для фізичних осіб – F1302002. 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При натисканні на поле «Заява про повернення помилково та/або надміру сплачених сум грошових зобов’язань та пені» система відкриває вікно, в якому потрібно в полі «Код ДПІ» зазначити територіальний орган ДПС, до якого подається заява, після чого натиснути кнопку «Створити» для відкриття форми Заяви для заповнення. 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 pitchFamily="50" charset="-52"/>
              </a:rPr>
              <a:t>       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6225" y="352425"/>
            <a:ext cx="4600575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 pitchFamily="50" charset="-52"/>
              </a:rPr>
              <a:t>       </a:t>
            </a:r>
            <a:r>
              <a:rPr lang="uk-UA" sz="1400" dirty="0" smtClean="0">
                <a:latin typeface="e-Ukraine Light" pitchFamily="50" charset="-52"/>
              </a:rPr>
              <a:t>Після підписання платником Заяви за допомогою КЕП система автоматично надсилає її до органу ДПС для опрацювання. Платнику формується квитанція № 1 щодо отримання ДПС заяви про повернення. 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В розділі «Вхідні/вихідні документи» Заява доступна платнику для перегляду та друку, а також відображається квитанція № 2 за результатом перевірки Заяви територіальним органом ДПС.  </a:t>
            </a:r>
            <a:endParaRPr lang="uk-UA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1660</TotalTime>
  <Words>178</Words>
  <Application>Microsoft Office PowerPoint</Application>
  <PresentationFormat>Лист A4 (210x297 мм)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177</cp:revision>
  <cp:lastPrinted>2022-12-13T10:52:00Z</cp:lastPrinted>
  <dcterms:created xsi:type="dcterms:W3CDTF">2021-05-27T05:23:05Z</dcterms:created>
  <dcterms:modified xsi:type="dcterms:W3CDTF">2024-07-30T06:46:53Z</dcterms:modified>
</cp:coreProperties>
</file>