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78" y="-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31.07.2024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7" y="123825"/>
            <a:ext cx="4877753" cy="6734175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61925" y="134577"/>
            <a:ext cx="4600575" cy="6723423"/>
            <a:chOff x="6116" y="0"/>
            <a:chExt cx="5216572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116" y="0"/>
              <a:ext cx="5216572" cy="6850381"/>
              <a:chOff x="6116" y="0"/>
              <a:chExt cx="5216572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116" y="0"/>
                <a:ext cx="5216572" cy="670480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682410"/>
              <a:ext cx="2114550" cy="376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313482"/>
              <a:ext cx="2710593" cy="376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97029"/>
              <a:ext cx="2710593" cy="376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400674" y="1671062"/>
            <a:ext cx="3829050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 smtClean="0">
                <a:latin typeface="e-Ukraine Light" pitchFamily="50" charset="-52"/>
              </a:rPr>
              <a:t>Листування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з</a:t>
            </a:r>
            <a:r>
              <a:rPr lang="ru-RU" sz="1600" b="1" dirty="0" smtClean="0">
                <a:latin typeface="e-Ukraine Light" pitchFamily="50" charset="-52"/>
              </a:rPr>
              <a:t> ДПС в </a:t>
            </a:r>
            <a:r>
              <a:rPr lang="ru-RU" sz="1600" b="1" dirty="0" err="1" smtClean="0">
                <a:latin typeface="e-Ukraine Light" pitchFamily="50" charset="-52"/>
              </a:rPr>
              <a:t>електронному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форматі</a:t>
            </a:r>
            <a:endParaRPr lang="ru-RU" sz="1600" b="1" dirty="0" smtClean="0">
              <a:latin typeface="e-Ukraine Light" pitchFamily="50" charset="-52"/>
            </a:endParaRPr>
          </a:p>
          <a:p>
            <a:pPr algn="ctr"/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Липень  2024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49" y="250783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  <p:pic>
        <p:nvPicPr>
          <p:cNvPr id="22" name="Рисунок 1" descr="https://chart.googleapis.com/chart?cht=qr&amp;chl=https%3A%2F%2Ft.me%2Ftax_gov_ua&amp;chld=L|0&amp;chs=150">
            <a:extLst>
              <a:ext uri="{FF2B5EF4-FFF2-40B4-BE49-F238E27FC236}">
                <a16:creationId xmlns="" xmlns:a16="http://schemas.microsoft.com/office/drawing/2014/main" id="{AB68234D-4D6E-4D60-B461-52334D70C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01" y="570639"/>
            <a:ext cx="842883" cy="8617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1543050" y="581025"/>
            <a:ext cx="30003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канал ДПС «</a:t>
            </a:r>
            <a:r>
              <a:rPr lang="en-US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Telegram</a:t>
            </a: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altLang="ru-RU" sz="1200" dirty="0" smtClean="0">
              <a:latin typeface="e-Ukraine Light" panose="00000400000000000000" pitchFamily="50" charset="-52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400" dirty="0">
              <a:latin typeface="e-Ukraine Light" panose="00000400000000000000" pitchFamily="50" charset="-52"/>
            </a:endParaRPr>
          </a:p>
        </p:txBody>
      </p:sp>
      <p:pic>
        <p:nvPicPr>
          <p:cNvPr id="24" name="Рисунок 7" descr="https://chart.googleapis.com/chart?cht=qr&amp;chl=https%3A%2F%2Fwww.youtube.com%2FTaxUkraine&amp;chld=L|0&amp;chs=150">
            <a:extLst>
              <a:ext uri="{FF2B5EF4-FFF2-40B4-BE49-F238E27FC236}">
                <a16:creationId xmlns="" xmlns:a16="http://schemas.microsoft.com/office/drawing/2014/main" id="{B988640C-7F4D-43BB-8D2B-B0AB4B4AD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76" y="2245746"/>
            <a:ext cx="833358" cy="8881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1571625" y="2219324"/>
            <a:ext cx="32289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сторінка ДПС на «</a:t>
            </a:r>
            <a:r>
              <a:rPr lang="en-US" altLang="ru-RU" sz="12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1200" dirty="0">
              <a:latin typeface="e-Ukraine Light" panose="00000400000000000000" pitchFamily="50" charset="-52"/>
            </a:endParaRPr>
          </a:p>
        </p:txBody>
      </p:sp>
      <p:pic>
        <p:nvPicPr>
          <p:cNvPr id="26" name="Рисунок 13" descr="https://chart.googleapis.com/chart?cht=qr&amp;chl=https%3A%2F%2Fwww.facebook.com%2FTaxUkraine%2F&amp;chld=L|0&amp;chs=150">
            <a:extLst>
              <a:ext uri="{FF2B5EF4-FFF2-40B4-BE49-F238E27FC236}">
                <a16:creationId xmlns="" xmlns:a16="http://schemas.microsoft.com/office/drawing/2014/main" id="{48F62E71-1AA9-48BD-99B8-0430C4FAB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76" y="4173793"/>
            <a:ext cx="880983" cy="8764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1504950" y="4057651"/>
            <a:ext cx="29813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сторінка ДПС на «</a:t>
            </a:r>
            <a:r>
              <a:rPr lang="en-US" altLang="ru-RU" sz="12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Fac</a:t>
            </a: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15376" y="190500"/>
            <a:ext cx="4890591" cy="65341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229225" y="165733"/>
            <a:ext cx="4605996" cy="6568441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4900" y="304800"/>
            <a:ext cx="4890591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100" dirty="0" smtClean="0">
                <a:latin typeface="e-Ukraine Light" pitchFamily="50" charset="-52"/>
              </a:rPr>
              <a:t> </a:t>
            </a:r>
            <a:r>
              <a:rPr lang="uk-UA" sz="1050" dirty="0" smtClean="0">
                <a:latin typeface="e-Ukraine Light" pitchFamily="50" charset="-52"/>
              </a:rPr>
              <a:t>	</a:t>
            </a:r>
            <a:r>
              <a:rPr lang="uk-UA" sz="1400" dirty="0" smtClean="0">
                <a:latin typeface="e-Ukraine Light" pitchFamily="50" charset="-52"/>
              </a:rPr>
              <a:t>Головне управління ДПС у м. Києві нагадує, що листування платників податків з контролюючими органами в електронній формі регулює </a:t>
            </a:r>
            <a:br>
              <a:rPr lang="uk-UA" sz="1400" dirty="0" smtClean="0">
                <a:latin typeface="e-Ukraine Light" pitchFamily="50" charset="-52"/>
              </a:rPr>
            </a:br>
            <a:r>
              <a:rPr lang="uk-UA" sz="1400" dirty="0" smtClean="0">
                <a:latin typeface="e-Ukraine Light" pitchFamily="50" charset="-52"/>
              </a:rPr>
              <a:t>пункт 42.4 статті 42 Податкового кодексу України (далі – Кодекс).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          Відповідно до пункту 42.4 статті 42 Кодексу, платники податків, які подають звітність в електронній формі та/або пройшли електронну ідентифікацію </a:t>
            </a:r>
            <a:r>
              <a:rPr lang="uk-UA" sz="1400" dirty="0" err="1" smtClean="0">
                <a:latin typeface="e-Ukraine Light" pitchFamily="50" charset="-52"/>
              </a:rPr>
              <a:t>онлайн</a:t>
            </a:r>
            <a:r>
              <a:rPr lang="uk-UA" sz="1400" dirty="0" smtClean="0">
                <a:latin typeface="e-Ukraine Light" pitchFamily="50" charset="-52"/>
              </a:rPr>
              <a:t> в електронному кабінеті, можуть здійснювати листування з контролюючими органами засобами електронного зв'язку в електронній формі з дотриманням вимог законів України «Про електронні документи та електронний документообіг» та «Про електронну ідентифікацію та електронні довірчі послуги».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         Листування контролюючих органів з платниками, які подали заяву про бажання отримувати документи через електронний кабінет (далі – Заява) здійснюється засобами електронного зв'язку в електронній формі з дотриманням вимог законів України «Про електронні документи та електронний документообіг» та «Про електронну</a:t>
            </a:r>
          </a:p>
        </p:txBody>
      </p:sp>
      <p:sp>
        <p:nvSpPr>
          <p:cNvPr id="12" name="Блок-схема: узел 11"/>
          <p:cNvSpPr/>
          <p:nvPr/>
        </p:nvSpPr>
        <p:spPr>
          <a:xfrm>
            <a:off x="5231276" y="353890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6364751" y="487240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305424" y="4838700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6467474" y="3514725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80975" y="118444"/>
            <a:ext cx="4733925" cy="6377606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28878" y="138486"/>
            <a:ext cx="4787316" cy="6290890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48250" y="110206"/>
            <a:ext cx="4767944" cy="6786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400" dirty="0" smtClean="0">
                <a:latin typeface="e-Ukraine Light" pitchFamily="50" charset="-52"/>
              </a:rPr>
              <a:t>           </a:t>
            </a:r>
            <a:r>
              <a:rPr lang="uk-UA" sz="1400" dirty="0" smtClean="0">
                <a:latin typeface="e-Ukraine Light" pitchFamily="50" charset="-52"/>
              </a:rPr>
              <a:t>Датою завершення листування платника податків через електронний кабінет є дата, зазначена у квитанції про доставку контролюючому органу заяви про відмову отримувати документи через електронний кабінет. </a:t>
            </a:r>
            <a:endParaRPr lang="uk-UA" sz="1400" dirty="0" smtClean="0">
              <a:latin typeface="e-Ukraine Light" pitchFamily="50" charset="-52"/>
            </a:endParaRPr>
          </a:p>
          <a:p>
            <a:pPr algn="just"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 </a:t>
            </a:r>
            <a:r>
              <a:rPr lang="uk-UA" sz="1400" dirty="0" smtClean="0">
                <a:latin typeface="e-Ukraine Light" pitchFamily="50" charset="-52"/>
              </a:rPr>
              <a:t>       </a:t>
            </a:r>
            <a:r>
              <a:rPr lang="uk-UA" sz="1400" dirty="0" smtClean="0">
                <a:latin typeface="e-Ukraine Light" pitchFamily="50" charset="-52"/>
              </a:rPr>
              <a:t>У </a:t>
            </a:r>
            <a:r>
              <a:rPr lang="uk-UA" sz="1400" dirty="0" smtClean="0">
                <a:latin typeface="e-Ukraine Light" pitchFamily="50" charset="-52"/>
              </a:rPr>
              <a:t>разі якщо платник податків не подав заяву про бажання отримувати документи через електронний кабінет, листування з платником податків здійснюється шляхом надіслання за адресою (місцезнаходженням, податковою адресою) платника податків рекомендованим листом з повідомленням про вручення або особисто вручаються платнику податків (його представнику) (пункт 42.5 статті 42 Кодексу). </a:t>
            </a:r>
          </a:p>
          <a:p>
            <a:pPr algn="just"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          Разом з цим слід звернути увагу, що тимчасово, на період до припинення або скасування воєнного стану на території України, введеного Указом Президента України «Про введення воєнного стану в Україні» від 24 лютого 2022 року № 64/2022, затвердженим Законом України «Про затвердження Указу Президента України «Про введення воєнного стану в Україні» від 24 лютого 2022 року № 2102-ІХ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uk-UA" sz="1400" dirty="0" smtClean="0">
                <a:latin typeface="e-Ukraine Light" pitchFamily="50" charset="-52"/>
              </a:rPr>
              <a:t>справляння</a:t>
            </a:r>
            <a:endParaRPr lang="ru-RU" sz="1400" dirty="0" smtClean="0">
              <a:latin typeface="e-Ukraine Light" pitchFamily="50" charset="-52"/>
            </a:endParaRPr>
          </a:p>
          <a:p>
            <a:pPr algn="just"/>
            <a:endParaRPr lang="ru-RU" sz="1000" dirty="0" smtClean="0">
              <a:latin typeface="e-Ukraine Light" pitchFamily="50" charset="-52"/>
            </a:endParaRPr>
          </a:p>
          <a:p>
            <a:pPr algn="just"/>
            <a:endParaRPr lang="ru-RU" sz="1000" dirty="0" smtClean="0">
              <a:latin typeface="e-Ukraine Light" pitchFamily="50" charset="-52"/>
            </a:endParaRPr>
          </a:p>
          <a:p>
            <a:pPr algn="just"/>
            <a:endParaRPr lang="ru-RU" sz="1200" dirty="0" smtClean="0">
              <a:latin typeface="e-Ukraine Light" pitchFamily="50" charset="-52"/>
            </a:endParaRPr>
          </a:p>
          <a:p>
            <a:pPr algn="just"/>
            <a:endParaRPr lang="ru-RU" sz="1200" dirty="0" smtClean="0">
              <a:latin typeface="e-Ukraine Light" pitchFamily="50" charset="-52"/>
            </a:endParaRPr>
          </a:p>
          <a:p>
            <a:pPr algn="just"/>
            <a:endParaRPr lang="ru-RU" sz="1200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9076" y="138485"/>
            <a:ext cx="4591049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latin typeface="e-Ukraine Light" pitchFamily="50" charset="-52"/>
              </a:rPr>
              <a:t>	    </a:t>
            </a:r>
            <a:r>
              <a:rPr lang="uk-UA" sz="1400" dirty="0" smtClean="0">
                <a:latin typeface="e-Ukraine Light" pitchFamily="50" charset="-52"/>
              </a:rPr>
              <a:t>Якщо доставка відбулася у вихідний чи святковий день, датою вручення документа платнику податків вважається перший робочий день, що настає за вихідним або святковим днем.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            У разі неотримання контролюючим органом квитанції про доставку документа в електронний кабінет протягом двох робочих днів з дня його надіслання такий документ у паперовій формі на третій робочий день з дня відправлення з електронного кабінету надсилається за адресою (місцезнаходженням, податковою адресою) платника податків рекомендованим листом з повідомленням про вручення або особисто вручається платнику податків/фінансовому агенту (його представнику). </a:t>
            </a:r>
            <a:endParaRPr lang="uk-UA" sz="1400" dirty="0" smtClean="0">
              <a:latin typeface="e-Ukraine Light" pitchFamily="50" charset="-52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 </a:t>
            </a:r>
            <a:r>
              <a:rPr lang="uk-UA" sz="1400" dirty="0" smtClean="0">
                <a:latin typeface="e-Ukraine Light" pitchFamily="50" charset="-52"/>
              </a:rPr>
              <a:t>      </a:t>
            </a:r>
            <a:r>
              <a:rPr lang="uk-UA" sz="1400" dirty="0" smtClean="0">
                <a:latin typeface="e-Ukraine Light" pitchFamily="50" charset="-52"/>
              </a:rPr>
              <a:t>При </a:t>
            </a:r>
            <a:r>
              <a:rPr lang="uk-UA" sz="1400" dirty="0" smtClean="0">
                <a:latin typeface="e-Ukraine Light" pitchFamily="50" charset="-52"/>
              </a:rPr>
              <a:t>цьому указаний строк доставки документа в електронний кабінет не зараховується до строку надіслання документів, визначеного Кодексом. </a:t>
            </a:r>
          </a:p>
          <a:p>
            <a:pPr algn="just"/>
            <a:r>
              <a:rPr lang="uk-UA" sz="1400" dirty="0" smtClean="0">
                <a:latin typeface="e-Ukraine Light" pitchFamily="50" charset="-52"/>
              </a:rPr>
              <a:t>             Платник податків один раз протягом року може надіслати до контролюючого органу через електронний кабінет заяву про відмову отримувати документи через електронний кабінет. </a:t>
            </a:r>
          </a:p>
          <a:p>
            <a:pPr algn="just"/>
            <a:endParaRPr lang="ru-RU" sz="1400" dirty="0" smtClean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76290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291" y="85253"/>
            <a:ext cx="4692491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1200" dirty="0" smtClean="0">
              <a:latin typeface="e-Ukraine Light" pitchFamily="50" charset="-52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ідентифікацію та електронні довірчі послуги» шляхом надіслання документа в електронний кабінет з одночасним надісланням платнику податків на його електронну адресу (адреси) інформації про вид документа, дату та час його надіслання в електронний кабінет. </a:t>
            </a:r>
          </a:p>
          <a:p>
            <a:pPr algn="just"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  Документ, надісланий контролюючим органом в електронний кабінет, вважається врученим платнику податків, якщо він сформований з дотриманням вимог законів України «Про електронні документи та електронний документообіг» та «Про електронну ідентифікацію та електронні довірчі послуги» та є доступним в електронному кабінеті. </a:t>
            </a:r>
          </a:p>
          <a:p>
            <a:pPr algn="just"/>
            <a:r>
              <a:rPr lang="uk-UA" sz="1400" dirty="0" smtClean="0">
                <a:latin typeface="e-Ukraine Light" pitchFamily="50" charset="-52"/>
              </a:rPr>
              <a:t>       Датою вручення платнику податків документа є дата, зазначена у квитанції про доставку у текстовому форматі, що відправляється з електронного кабінету автоматично та свідчить про дату та час доставки документа платнику податків/фінансовому агенту. У разі якщо доставка документа відбулася після 18 години, датою вручення документа платнику податків вважається наступний робочий день. </a:t>
            </a:r>
            <a:endParaRPr lang="uk-UA" sz="1200" dirty="0">
              <a:latin typeface="e-Ukraine Light" pitchFamily="50" charset="-52"/>
            </a:endParaRPr>
          </a:p>
        </p:txBody>
      </p:sp>
      <p:sp>
        <p:nvSpPr>
          <p:cNvPr id="1026" name="AutoShape 2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28600" y="219074"/>
            <a:ext cx="46672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endParaRPr lang="ru-RU" sz="1000" dirty="0" smtClean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38126" y="295275"/>
            <a:ext cx="46005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latin typeface="e-Ukraine Light" pitchFamily="50" charset="-52"/>
              </a:rPr>
              <a:t>	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76225" y="323851"/>
            <a:ext cx="460057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податків і зборів здійснюється з урахуванням особливостей, визначених у пункті 69 підрозділу 10 розділу XX «Перехідні положення» Кодексу.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         Згідно з підпунктом 69.2 прим. 2 пункту 69 підрозділу 10 розділу XX «Перехідні положення» Кодексу документ, надісланий контролюючим органом до електронного кабінету, вважається врученим платнику податків, якщо він сформований з дотриманням вимог законів України «Про електронні документи та електронний документообіг» та «Про електронну ідентифікацію та електронні довірчі послуги».</a:t>
            </a:r>
          </a:p>
        </p:txBody>
      </p:sp>
    </p:spTree>
    <p:extLst>
      <p:ext uri="{BB962C8B-B14F-4D97-AF65-F5344CB8AC3E}">
        <p14:creationId xmlns:p14="http://schemas.microsoft.com/office/powerpoint/2010/main" xmlns="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1807</TotalTime>
  <Words>331</Words>
  <Application>Microsoft Office PowerPoint</Application>
  <PresentationFormat>Лист A4 (210x297 мм)</PresentationFormat>
  <Paragraphs>38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183</cp:revision>
  <cp:lastPrinted>2022-12-13T10:52:00Z</cp:lastPrinted>
  <dcterms:created xsi:type="dcterms:W3CDTF">2021-05-27T05:23:05Z</dcterms:created>
  <dcterms:modified xsi:type="dcterms:W3CDTF">2024-07-31T08:52:32Z</dcterms:modified>
</cp:coreProperties>
</file>