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</p:sldIdLst>
  <p:sldSz cx="9906000" cy="6858000" type="A4"/>
  <p:notesSz cx="6797675" cy="992822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5A872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32767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12" autoAdjust="0"/>
    <p:restoredTop sz="94660"/>
  </p:normalViewPr>
  <p:slideViewPr>
    <p:cSldViewPr snapToGrid="0">
      <p:cViewPr>
        <p:scale>
          <a:sx n="120" d="100"/>
          <a:sy n="120" d="100"/>
        </p:scale>
        <p:origin x="-1386" y="66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008372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1946848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2444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4878067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2102650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28008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1593632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84863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478456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951850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086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25A87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FCE06E-CD33-4E8D-BB2D-3C537C4FAFB6}" type="datetimeFigureOut">
              <a:rPr lang="ru-RU" smtClean="0"/>
              <a:pPr/>
              <a:t>11.07.2024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000836-F63B-4D9E-A2D5-C448F5928AE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0782330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>
            <a:extLst>
              <a:ext uri="{FF2B5EF4-FFF2-40B4-BE49-F238E27FC236}">
                <a16:creationId xmlns="" xmlns:a16="http://schemas.microsoft.com/office/drawing/2014/main" id="{B2AE1F56-FA4C-456D-AD17-F597535BE98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142547" y="114300"/>
            <a:ext cx="4763453" cy="6743700"/>
          </a:xfrm>
          <a:prstGeom prst="rect">
            <a:avLst/>
          </a:prstGeom>
        </p:spPr>
      </p:pic>
      <p:sp>
        <p:nvSpPr>
          <p:cNvPr id="11" name="Rectangle 6">
            <a:extLst>
              <a:ext uri="{FF2B5EF4-FFF2-40B4-BE49-F238E27FC236}">
                <a16:creationId xmlns="" xmlns:a16="http://schemas.microsoft.com/office/drawing/2014/main" id="{AAE0BDE6-D7B9-4FD3-A01F-F489C68E00E5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1762125"/>
            <a:ext cx="9906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dirty="0"/>
          </a:p>
        </p:txBody>
      </p:sp>
      <p:grpSp>
        <p:nvGrpSpPr>
          <p:cNvPr id="18" name="Группа 17">
            <a:extLst>
              <a:ext uri="{FF2B5EF4-FFF2-40B4-BE49-F238E27FC236}">
                <a16:creationId xmlns="" xmlns:a16="http://schemas.microsoft.com/office/drawing/2014/main" id="{5B1F3CBD-8D08-499F-BE54-1DF3C9FE8E21}"/>
              </a:ext>
            </a:extLst>
          </p:cNvPr>
          <p:cNvGrpSpPr/>
          <p:nvPr/>
        </p:nvGrpSpPr>
        <p:grpSpPr>
          <a:xfrm>
            <a:off x="106282" y="114300"/>
            <a:ext cx="4820999" cy="6743700"/>
            <a:chOff x="64808" y="106681"/>
            <a:chExt cx="4811442" cy="6743700"/>
          </a:xfrm>
        </p:grpSpPr>
        <p:grpSp>
          <p:nvGrpSpPr>
            <p:cNvPr id="9" name="Группа 8">
              <a:extLst>
                <a:ext uri="{FF2B5EF4-FFF2-40B4-BE49-F238E27FC236}">
                  <a16:creationId xmlns="" xmlns:a16="http://schemas.microsoft.com/office/drawing/2014/main" id="{4A6F6DA5-6ACE-429E-B52A-AC44102F0184}"/>
                </a:ext>
              </a:extLst>
            </p:cNvPr>
            <p:cNvGrpSpPr/>
            <p:nvPr/>
          </p:nvGrpSpPr>
          <p:grpSpPr>
            <a:xfrm>
              <a:off x="64808" y="106681"/>
              <a:ext cx="4793934" cy="6743700"/>
              <a:chOff x="64808" y="106681"/>
              <a:chExt cx="4793934" cy="6743700"/>
            </a:xfrm>
          </p:grpSpPr>
          <p:sp>
            <p:nvSpPr>
              <p:cNvPr id="7" name="Прямоугольник 6">
                <a:extLst>
                  <a:ext uri="{FF2B5EF4-FFF2-40B4-BE49-F238E27FC236}">
                    <a16:creationId xmlns="" xmlns:a16="http://schemas.microsoft.com/office/drawing/2014/main" id="{09A0A77F-376C-47B9-BB79-353299E74E74}"/>
                  </a:ext>
                </a:extLst>
              </p:cNvPr>
              <p:cNvSpPr/>
              <p:nvPr/>
            </p:nvSpPr>
            <p:spPr>
              <a:xfrm>
                <a:off x="64808" y="106681"/>
                <a:ext cx="4793934" cy="6591300"/>
              </a:xfrm>
              <a:prstGeom prst="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dirty="0"/>
              </a:p>
            </p:txBody>
          </p:sp>
          <p:sp>
            <p:nvSpPr>
              <p:cNvPr id="8" name="Овал 7">
                <a:extLst>
                  <a:ext uri="{FF2B5EF4-FFF2-40B4-BE49-F238E27FC236}">
                    <a16:creationId xmlns="" xmlns:a16="http://schemas.microsoft.com/office/drawing/2014/main" id="{DCA030F4-92F2-48AB-8BB4-77C584043B72}"/>
                  </a:ext>
                </a:extLst>
              </p:cNvPr>
              <p:cNvSpPr/>
              <p:nvPr/>
            </p:nvSpPr>
            <p:spPr>
              <a:xfrm>
                <a:off x="2328387" y="6545581"/>
                <a:ext cx="304800" cy="304800"/>
              </a:xfrm>
              <a:prstGeom prst="ellipse">
                <a:avLst/>
              </a:prstGeom>
              <a:solidFill>
                <a:schemeClr val="bg1"/>
              </a:solidFill>
              <a:ln>
                <a:solidFill>
                  <a:srgbClr val="25A872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uk-UA" sz="1100" dirty="0" smtClean="0">
                    <a:solidFill>
                      <a:srgbClr val="25A872"/>
                    </a:solidFill>
                    <a:latin typeface="e-Ukraine" panose="00000500000000000000" pitchFamily="50" charset="-52"/>
                  </a:rPr>
                  <a:t>3</a:t>
                </a:r>
                <a:endParaRPr lang="ru-RU" sz="1400" dirty="0">
                  <a:solidFill>
                    <a:srgbClr val="25A872"/>
                  </a:solidFill>
                  <a:latin typeface="e-Ukraine" panose="00000500000000000000" pitchFamily="50" charset="-52"/>
                </a:endParaRPr>
              </a:p>
            </p:txBody>
          </p:sp>
        </p:grpSp>
        <p:pic>
          <p:nvPicPr>
            <p:cNvPr id="4100" name="Рисунок 10" descr="https://chart.googleapis.com/chart?cht=qr&amp;chl=https%3A%2F%2Ft.me%2FinfoTAXbot&amp;chld=L|0&amp;chs=150">
              <a:extLst>
                <a:ext uri="{FF2B5EF4-FFF2-40B4-BE49-F238E27FC236}">
                  <a16:creationId xmlns="" xmlns:a16="http://schemas.microsoft.com/office/drawing/2014/main" id="{C10BBAFE-2D79-49E5-868B-A0FDCC9F8BD8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889161" y="1990344"/>
              <a:ext cx="1304925" cy="13049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9" name="Рисунок 1" descr="https://chart.googleapis.com/chart?cht=qr&amp;chl=https%3A%2F%2Ft.me%2Ftax_gov_ua&amp;chld=L|0&amp;chs=150">
              <a:extLst>
                <a:ext uri="{FF2B5EF4-FFF2-40B4-BE49-F238E27FC236}">
                  <a16:creationId xmlns="" xmlns:a16="http://schemas.microsoft.com/office/drawing/2014/main" id="{AB68234D-4D6E-4D60-B461-52334D70C220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3465338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8" name="Рисунок 7" descr="https://chart.googleapis.com/chart?cht=qr&amp;chl=https%3A%2F%2Fwww.youtube.com%2FTaxUkraine&amp;chld=L|0&amp;chs=150">
              <a:extLst>
                <a:ext uri="{FF2B5EF4-FFF2-40B4-BE49-F238E27FC236}">
                  <a16:creationId xmlns="" xmlns:a16="http://schemas.microsoft.com/office/drawing/2014/main" id="{B988640C-7F4D-43BB-8D2B-B0AB4B4AD405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4329384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pic>
          <p:nvPicPr>
            <p:cNvPr id="4097" name="Рисунок 13" descr="https://chart.googleapis.com/chart?cht=qr&amp;chl=https%3A%2F%2Fwww.facebook.com%2FTaxUkraine%2F&amp;chld=L|0&amp;chs=150">
              <a:extLst>
                <a:ext uri="{FF2B5EF4-FFF2-40B4-BE49-F238E27FC236}">
                  <a16:creationId xmlns="" xmlns:a16="http://schemas.microsoft.com/office/drawing/2014/main" id="{48F62E71-1AA9-48BD-99B8-0430C4FAB90B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6" cstate="print">
              <a:extLst>
                <a:ext uri="{28A0092B-C50C-407E-A947-70E740481C1C}">
                  <a14:useLocalDpi xmlns:a14="http://schemas.microsoft.com/office/drawing/2010/main" xmlns="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481092" y="5193430"/>
              <a:ext cx="771525" cy="771525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0" name="Rectangle 5">
              <a:extLst>
                <a:ext uri="{FF2B5EF4-FFF2-40B4-BE49-F238E27FC236}">
                  <a16:creationId xmlns="" xmlns:a16="http://schemas.microsoft.com/office/drawing/2014/main" id="{5E53E4E3-62F3-4903-B665-45BF57FD779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82316" y="203687"/>
              <a:ext cx="4793934" cy="1754326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Друзі, підписуйтеся на офіційні сторінки Державної податкової служби України у соціальних мережах, де ви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зможе</a:t>
              </a:r>
              <a:r>
                <a:rPr lang="uk-UA" altLang="ru-RU" sz="1200" dirty="0" smtClean="0">
                  <a:solidFill>
                    <a:srgbClr val="333333"/>
                  </a:solidFill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те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переглянути новини, актуальні роз'яснення податкових новацій, а також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інфографіки,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коментарі керівництва,</a:t>
              </a:r>
              <a:r>
                <a:rPr kumimoji="0" lang="uk-UA" altLang="ru-RU" sz="1200" b="0" i="0" u="none" strike="noStrike" cap="none" normalizeH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фахівців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служби! Буде корисно та цікаво!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Спілкуйтеся з </a:t>
              </a:r>
              <a:r>
                <a:rPr kumimoji="0" lang="uk-UA" altLang="ru-RU" sz="12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податковою </a:t>
              </a:r>
              <a:r>
                <a:rPr kumimoji="0" lang="uk-UA" altLang="ru-RU" sz="12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службою дистанційно за допомогою сервісу  «InfoTAX»:</a:t>
              </a: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449263" algn="ctr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2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2" name="Rectangle 7">
              <a:extLst>
                <a:ext uri="{FF2B5EF4-FFF2-40B4-BE49-F238E27FC236}">
                  <a16:creationId xmlns="" xmlns:a16="http://schemas.microsoft.com/office/drawing/2014/main" id="{7BCFA5DF-C4AC-4DCE-AA03-DBDC47E12D5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3500673"/>
              <a:ext cx="2077686" cy="800219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канал ДПС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Telegram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</a:t>
              </a:r>
              <a:endParaRPr kumimoji="0" lang="ru-RU" altLang="ru-RU" sz="6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3" name="Rectangle 8">
              <a:extLst>
                <a:ext uri="{FF2B5EF4-FFF2-40B4-BE49-F238E27FC236}">
                  <a16:creationId xmlns="" xmlns:a16="http://schemas.microsoft.com/office/drawing/2014/main" id="{911FB1A9-ED1C-4532-A3E7-013A57BBC1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4465058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Youtube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 каналі ДПС </a:t>
              </a:r>
              <a:endParaRPr kumimoji="0" lang="ru-RU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4" name="Rectangle 9">
              <a:extLst>
                <a:ext uri="{FF2B5EF4-FFF2-40B4-BE49-F238E27FC236}">
                  <a16:creationId xmlns="" xmlns:a16="http://schemas.microsoft.com/office/drawing/2014/main" id="{D4E2B7F5-5D62-456B-A005-E3F8F8A4BC0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440440" y="5273743"/>
              <a:ext cx="2710593" cy="52322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 xmlns="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 xmlns="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 </a:t>
              </a:r>
              <a:r>
                <a:rPr kumimoji="0" lang="uk-UA" altLang="ru-RU" sz="1400" b="0" i="0" u="none" strike="noStrike" cap="none" normalizeH="0" baseline="0" dirty="0" smtClean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сторінка 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ДПС на «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Fac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е</a:t>
              </a:r>
              <a:r>
                <a:rPr kumimoji="0" lang="en-US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book</a:t>
              </a:r>
              <a:r>
                <a:rPr kumimoji="0" lang="uk-UA" altLang="ru-RU" sz="1400" b="0" i="0" u="none" strike="noStrike" cap="none" normalizeH="0" baseline="0" dirty="0">
                  <a:ln>
                    <a:noFill/>
                  </a:ln>
                  <a:solidFill>
                    <a:srgbClr val="333333"/>
                  </a:solidFill>
                  <a:effectLst/>
                  <a:latin typeface="e-Ukraine Light" panose="00000400000000000000" pitchFamily="50" charset="-52"/>
                  <a:ea typeface="Times New Roman" panose="02020603050405020304" pitchFamily="18" charset="0"/>
                  <a:cs typeface="Times New Roman" panose="02020603050405020304" pitchFamily="18" charset="0"/>
                </a:rPr>
                <a:t>»</a:t>
              </a:r>
              <a:endParaRPr kumimoji="0" lang="uk-UA" altLang="ru-RU" sz="18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e-Ukraine Light" panose="00000400000000000000" pitchFamily="50" charset="-52"/>
              </a:endParaRPr>
            </a:p>
          </p:txBody>
        </p:sp>
        <p:sp>
          <p:nvSpPr>
            <p:cNvPr id="15" name="Прямоугольник 14">
              <a:extLst>
                <a:ext uri="{FF2B5EF4-FFF2-40B4-BE49-F238E27FC236}">
                  <a16:creationId xmlns="" xmlns:a16="http://schemas.microsoft.com/office/drawing/2014/main" id="{14F01F8F-7640-48D6-B1C7-915AD6E76DDF}"/>
                </a:ext>
              </a:extLst>
            </p:cNvPr>
            <p:cNvSpPr/>
            <p:nvPr/>
          </p:nvSpPr>
          <p:spPr>
            <a:xfrm>
              <a:off x="82316" y="6057476"/>
              <a:ext cx="4793934" cy="338554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Офіційний веб-портал  Державної </a:t>
              </a:r>
              <a:r>
                <a:rPr lang="uk-UA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податков</a:t>
              </a:r>
              <a:r>
                <a:rPr lang="en-US" sz="800" b="1" spc="-20" dirty="0" err="1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ої</a:t>
              </a: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  служби України: </a:t>
              </a:r>
              <a:r>
                <a:rPr lang="en-US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tax</a:t>
              </a:r>
              <a:r>
                <a:rPr lang="uk-UA" sz="800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.</a:t>
              </a:r>
              <a:r>
                <a:rPr lang="uk-UA" sz="800" b="1" u="sng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gov.ua</a:t>
              </a:r>
              <a:endParaRPr lang="ru-RU" sz="3600" b="1" dirty="0">
                <a:latin typeface="e-Ukraine" panose="00000500000000000000" pitchFamily="50" charset="-52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uk-UA" sz="800" b="1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Інформаційно-довідковий департамент ДПС: </a:t>
              </a:r>
              <a:r>
                <a:rPr lang="uk-UA" sz="800" spc="-20" dirty="0">
                  <a:latin typeface="e-Ukraine" panose="00000500000000000000" pitchFamily="50" charset="-52"/>
                  <a:ea typeface="Times New Roman" panose="02020603050405020304" pitchFamily="18" charset="0"/>
                  <a:cs typeface="Calibri" panose="020F0502020204030204" pitchFamily="34" charset="0"/>
                </a:rPr>
                <a:t>0-800-501-007</a:t>
              </a:r>
              <a:endParaRPr lang="ru-RU" sz="3200" dirty="0">
                <a:effectLst/>
                <a:latin typeface="e-Ukraine" panose="00000500000000000000" pitchFamily="50" charset="-52"/>
                <a:ea typeface="Times New Roman" panose="02020603050405020304" pitchFamily="18" charset="0"/>
                <a:cs typeface="Times New Roman" panose="02020603050405020304" pitchFamily="18" charset="0"/>
              </a:endParaRPr>
            </a:p>
          </p:txBody>
        </p:sp>
        <p:cxnSp>
          <p:nvCxnSpPr>
            <p:cNvPr id="17" name="Прямая соединительная линия 16">
              <a:extLst>
                <a:ext uri="{FF2B5EF4-FFF2-40B4-BE49-F238E27FC236}">
                  <a16:creationId xmlns="" xmlns:a16="http://schemas.microsoft.com/office/drawing/2014/main" id="{BC9780A8-D912-46DD-A0E0-2400220A2B6E}"/>
                </a:ext>
              </a:extLst>
            </p:cNvPr>
            <p:cNvCxnSpPr/>
            <p:nvPr/>
          </p:nvCxnSpPr>
          <p:spPr>
            <a:xfrm>
              <a:off x="228600" y="6010275"/>
              <a:ext cx="4557713" cy="0"/>
            </a:xfrm>
            <a:prstGeom prst="line">
              <a:avLst/>
            </a:prstGeom>
            <a:ln w="28575">
              <a:solidFill>
                <a:srgbClr val="25A872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Rectangle 1"/>
          <p:cNvSpPr>
            <a:spLocks noChangeArrowheads="1"/>
          </p:cNvSpPr>
          <p:nvPr/>
        </p:nvSpPr>
        <p:spPr bwMode="auto">
          <a:xfrm>
            <a:off x="5667123" y="1213134"/>
            <a:ext cx="3600000" cy="156966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ru-RU" sz="1600" b="1" dirty="0" smtClean="0"/>
              <a:t>До </a:t>
            </a:r>
            <a:r>
              <a:rPr lang="ru-RU" sz="1600" b="1" dirty="0" err="1" smtClean="0"/>
              <a:t>уваги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платників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податків</a:t>
            </a:r>
            <a:r>
              <a:rPr lang="ru-RU" sz="1600" b="1" dirty="0" smtClean="0"/>
              <a:t>, </a:t>
            </a:r>
            <a:r>
              <a:rPr lang="ru-RU" sz="1600" b="1" dirty="0" err="1" smtClean="0"/>
              <a:t>які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здійснюють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виплати</a:t>
            </a:r>
            <a:r>
              <a:rPr lang="ru-RU" sz="1600" b="1" dirty="0" smtClean="0"/>
              <a:t> на </a:t>
            </a:r>
            <a:r>
              <a:rPr lang="ru-RU" sz="1600" b="1" dirty="0" err="1" smtClean="0"/>
              <a:t>користь</a:t>
            </a:r>
            <a:r>
              <a:rPr lang="ru-RU" sz="1600" b="1" dirty="0" smtClean="0"/>
              <a:t> нерезидента та </a:t>
            </a:r>
            <a:r>
              <a:rPr lang="ru-RU" sz="1600" b="1" dirty="0" err="1" smtClean="0"/>
              <a:t>провадять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діяльність</a:t>
            </a:r>
            <a:r>
              <a:rPr lang="ru-RU" sz="1600" b="1" dirty="0" smtClean="0"/>
              <a:t> на </a:t>
            </a:r>
            <a:r>
              <a:rPr lang="ru-RU" sz="1600" b="1" dirty="0" err="1" smtClean="0"/>
              <a:t>території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України</a:t>
            </a:r>
            <a:r>
              <a:rPr lang="ru-RU" sz="1600" b="1" dirty="0" smtClean="0"/>
              <a:t> через </a:t>
            </a:r>
            <a:r>
              <a:rPr lang="ru-RU" sz="1600" b="1" dirty="0" err="1" smtClean="0"/>
              <a:t>відокремлені</a:t>
            </a:r>
            <a:r>
              <a:rPr lang="ru-RU" sz="1600" b="1" dirty="0" smtClean="0"/>
              <a:t> </a:t>
            </a:r>
            <a:r>
              <a:rPr lang="ru-RU" sz="1600" b="1" dirty="0" err="1" smtClean="0"/>
              <a:t>підрозділи</a:t>
            </a:r>
            <a:r>
              <a:rPr lang="ru-RU" sz="1600" b="1" dirty="0" smtClean="0"/>
              <a:t> (</a:t>
            </a:r>
            <a:r>
              <a:rPr lang="ru-RU" sz="1600" b="1" dirty="0" err="1" smtClean="0"/>
              <a:t>представництва</a:t>
            </a:r>
            <a:r>
              <a:rPr lang="ru-RU" sz="1600" b="1" dirty="0" smtClean="0"/>
              <a:t>)</a:t>
            </a:r>
            <a:endParaRPr lang="ru-RU" sz="1600" b="1" dirty="0"/>
          </a:p>
        </p:txBody>
      </p:sp>
      <p:sp>
        <p:nvSpPr>
          <p:cNvPr id="20" name="Rectangle 1"/>
          <p:cNvSpPr>
            <a:spLocks noChangeArrowheads="1"/>
          </p:cNvSpPr>
          <p:nvPr/>
        </p:nvSpPr>
        <p:spPr bwMode="auto">
          <a:xfrm>
            <a:off x="5000542" y="6399730"/>
            <a:ext cx="1104899" cy="338554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Липень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uk-UA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 202</a:t>
            </a:r>
            <a:r>
              <a:rPr lang="en-US" sz="800" dirty="0" smtClean="0">
                <a:solidFill>
                  <a:srgbClr val="333333"/>
                </a:solidFill>
                <a:latin typeface="e-Ukraine Light" pitchFamily="50" charset="-52"/>
                <a:cs typeface="Times New Roman" pitchFamily="18" charset="0"/>
              </a:rPr>
              <a:t>4</a:t>
            </a:r>
            <a:endParaRPr kumimoji="0" lang="uk-UA" sz="80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e-Ukraine Light" pitchFamily="50" charset="-52"/>
              <a:cs typeface="Arial" pitchFamily="34" charset="0"/>
            </a:endParaRPr>
          </a:p>
        </p:txBody>
      </p:sp>
      <p:sp>
        <p:nvSpPr>
          <p:cNvPr id="21" name="Прямоугольник 20"/>
          <p:cNvSpPr/>
          <p:nvPr/>
        </p:nvSpPr>
        <p:spPr>
          <a:xfrm>
            <a:off x="6029325" y="180977"/>
            <a:ext cx="3124200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 defTabSz="914400" fontAlgn="base">
              <a:spcBef>
                <a:spcPct val="0"/>
              </a:spcBef>
              <a:spcAft>
                <a:spcPct val="0"/>
              </a:spcAft>
            </a:pP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Головне </a:t>
            </a:r>
            <a:r>
              <a:rPr lang="uk-UA" sz="1050" dirty="0" smtClean="0">
                <a:latin typeface="e-Ukraine Light" pitchFamily="50" charset="-52"/>
                <a:cs typeface="Arial" pitchFamily="34" charset="0"/>
              </a:rPr>
              <a:t>управління</a:t>
            </a:r>
            <a:r>
              <a:rPr lang="uk-UA" sz="1000" dirty="0" smtClean="0">
                <a:latin typeface="e-Ukraine Light" pitchFamily="50" charset="-52"/>
                <a:cs typeface="Arial" pitchFamily="34" charset="0"/>
              </a:rPr>
              <a:t> ДПС у м. Києві </a:t>
            </a:r>
          </a:p>
        </p:txBody>
      </p:sp>
    </p:spTree>
    <p:extLst>
      <p:ext uri="{BB962C8B-B14F-4D97-AF65-F5344CB8AC3E}">
        <p14:creationId xmlns:p14="http://schemas.microsoft.com/office/powerpoint/2010/main" xmlns="" val="33821428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Группа 2">
            <a:extLst>
              <a:ext uri="{FF2B5EF4-FFF2-40B4-BE49-F238E27FC236}">
                <a16:creationId xmlns="" xmlns:a16="http://schemas.microsoft.com/office/drawing/2014/main" id="{77BE1E3B-BB62-4FEA-84E6-53708639754F}"/>
              </a:ext>
            </a:extLst>
          </p:cNvPr>
          <p:cNvGrpSpPr/>
          <p:nvPr/>
        </p:nvGrpSpPr>
        <p:grpSpPr>
          <a:xfrm>
            <a:off x="130202" y="117828"/>
            <a:ext cx="4703443" cy="6740172"/>
            <a:chOff x="83820" y="68581"/>
            <a:chExt cx="4694139" cy="6781800"/>
          </a:xfrm>
        </p:grpSpPr>
        <p:sp>
          <p:nvSpPr>
            <p:cNvPr id="4" name="Прямоугольник 3">
              <a:extLst>
                <a:ext uri="{FF2B5EF4-FFF2-40B4-BE49-F238E27FC236}">
                  <a16:creationId xmlns="" xmlns:a16="http://schemas.microsoft.com/office/drawing/2014/main" id="{63EC6337-995B-4F4C-BFBF-1A1915547AE5}"/>
                </a:ext>
              </a:extLst>
            </p:cNvPr>
            <p:cNvSpPr/>
            <p:nvPr/>
          </p:nvSpPr>
          <p:spPr>
            <a:xfrm>
              <a:off x="83820" y="68581"/>
              <a:ext cx="4694139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uk-UA"/>
            </a:p>
          </p:txBody>
        </p:sp>
        <p:sp>
          <p:nvSpPr>
            <p:cNvPr id="6" name="Овал 5">
              <a:extLst>
                <a:ext uri="{FF2B5EF4-FFF2-40B4-BE49-F238E27FC236}">
                  <a16:creationId xmlns="" xmlns:a16="http://schemas.microsoft.com/office/drawing/2014/main" id="{BD827EDD-702C-4BE7-8040-21D8CC6FF8C0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1</a:t>
              </a:r>
              <a:endParaRPr lang="uk-UA" sz="140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grpSp>
        <p:nvGrpSpPr>
          <p:cNvPr id="7" name="Группа 6">
            <a:extLst>
              <a:ext uri="{FF2B5EF4-FFF2-40B4-BE49-F238E27FC236}">
                <a16:creationId xmlns="" xmlns:a16="http://schemas.microsoft.com/office/drawing/2014/main" id="{192DF1A1-DE05-4849-B565-0A68A4DD5458}"/>
              </a:ext>
            </a:extLst>
          </p:cNvPr>
          <p:cNvGrpSpPr/>
          <p:nvPr/>
        </p:nvGrpSpPr>
        <p:grpSpPr>
          <a:xfrm>
            <a:off x="4972050" y="117828"/>
            <a:ext cx="4806790" cy="6740172"/>
            <a:chOff x="83820" y="68581"/>
            <a:chExt cx="4793934" cy="6781800"/>
          </a:xfrm>
        </p:grpSpPr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98C4D4A9-1179-41C5-BA9A-90E6A97494E2}"/>
                </a:ext>
              </a:extLst>
            </p:cNvPr>
            <p:cNvSpPr/>
            <p:nvPr/>
          </p:nvSpPr>
          <p:spPr>
            <a:xfrm>
              <a:off x="83820" y="68581"/>
              <a:ext cx="4793934" cy="662940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dirty="0" err="1" smtClean="0"/>
                <a:t>тРАВ</a:t>
              </a:r>
              <a:endParaRPr lang="uk-UA" dirty="0"/>
            </a:p>
          </p:txBody>
        </p:sp>
        <p:sp>
          <p:nvSpPr>
            <p:cNvPr id="9" name="Овал 8">
              <a:extLst>
                <a:ext uri="{FF2B5EF4-FFF2-40B4-BE49-F238E27FC236}">
                  <a16:creationId xmlns="" xmlns:a16="http://schemas.microsoft.com/office/drawing/2014/main" id="{72F46394-038E-4BE7-991A-5920F8DE961D}"/>
                </a:ext>
              </a:extLst>
            </p:cNvPr>
            <p:cNvSpPr/>
            <p:nvPr/>
          </p:nvSpPr>
          <p:spPr>
            <a:xfrm>
              <a:off x="2328387" y="6545581"/>
              <a:ext cx="304800" cy="304800"/>
            </a:xfrm>
            <a:prstGeom prst="ellipse">
              <a:avLst/>
            </a:prstGeom>
            <a:solidFill>
              <a:schemeClr val="bg1"/>
            </a:solidFill>
            <a:ln>
              <a:solidFill>
                <a:srgbClr val="25A872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uk-UA" sz="1100" dirty="0" smtClean="0">
                  <a:solidFill>
                    <a:srgbClr val="25A872"/>
                  </a:solidFill>
                  <a:latin typeface="e-Ukraine" panose="00000500000000000000" pitchFamily="50" charset="-52"/>
                </a:rPr>
                <a:t>2</a:t>
              </a:r>
              <a:endParaRPr lang="uk-UA" sz="1100" dirty="0">
                <a:solidFill>
                  <a:srgbClr val="25A872"/>
                </a:solidFill>
                <a:latin typeface="e-Ukraine" panose="00000500000000000000" pitchFamily="50" charset="-52"/>
              </a:endParaRPr>
            </a:p>
          </p:txBody>
        </p:sp>
      </p:grpSp>
      <p:sp>
        <p:nvSpPr>
          <p:cNvPr id="10" name="Прямоугольник 9">
            <a:extLst>
              <a:ext uri="{FF2B5EF4-FFF2-40B4-BE49-F238E27FC236}">
                <a16:creationId xmlns="" xmlns:a16="http://schemas.microsoft.com/office/drawing/2014/main" id="{AB020ADF-A26B-4DB1-A8F3-01CE965CB04E}"/>
              </a:ext>
            </a:extLst>
          </p:cNvPr>
          <p:cNvSpPr/>
          <p:nvPr/>
        </p:nvSpPr>
        <p:spPr>
          <a:xfrm>
            <a:off x="228599" y="180974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Прямоугольник 10">
            <a:extLst>
              <a:ext uri="{FF2B5EF4-FFF2-40B4-BE49-F238E27FC236}">
                <a16:creationId xmlns="" xmlns:a16="http://schemas.microsoft.com/office/drawing/2014/main" id="{A93320C9-B67C-4431-A6A6-D9A5DA9531D3}"/>
              </a:ext>
            </a:extLst>
          </p:cNvPr>
          <p:cNvSpPr/>
          <p:nvPr/>
        </p:nvSpPr>
        <p:spPr>
          <a:xfrm>
            <a:off x="5127011" y="209549"/>
            <a:ext cx="4591051" cy="625792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indent="449580" algn="just">
              <a:spcAft>
                <a:spcPts val="0"/>
              </a:spcAft>
            </a:pPr>
            <a:endParaRPr lang="uk-UA" sz="1200">
              <a:latin typeface="e-Ukraine Light" panose="00000400000000000000" pitchFamily="50" charset="-52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073" name="Rectangle 1"/>
          <p:cNvSpPr>
            <a:spLocks noChangeArrowheads="1"/>
          </p:cNvSpPr>
          <p:nvPr/>
        </p:nvSpPr>
        <p:spPr bwMode="auto">
          <a:xfrm>
            <a:off x="171450" y="3068210"/>
            <a:ext cx="464819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/>
            <a:r>
              <a:rPr lang="uk-UA" sz="1400" smtClean="0">
                <a:latin typeface="Times New Roman" pitchFamily="18" charset="0"/>
                <a:cs typeface="Times New Roman" pitchFamily="18" charset="0"/>
              </a:rPr>
              <a:t>  </a:t>
            </a:r>
            <a:endParaRPr lang="uk-UA" sz="1300" smtClean="0">
              <a:latin typeface="e-Ukraine Light"/>
              <a:cs typeface="Times New Roman" pitchFamily="18" charset="0"/>
            </a:endParaRPr>
          </a:p>
        </p:txBody>
      </p:sp>
      <p:sp>
        <p:nvSpPr>
          <p:cNvPr id="12" name="Прямоугольник 11"/>
          <p:cNvSpPr/>
          <p:nvPr/>
        </p:nvSpPr>
        <p:spPr>
          <a:xfrm>
            <a:off x="200025" y="111318"/>
            <a:ext cx="4610098" cy="67403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100" dirty="0">
                <a:latin typeface="e-Ukraine Light" pitchFamily="50" charset="-52"/>
              </a:rPr>
              <a:t>	</a:t>
            </a:r>
            <a:r>
              <a:rPr lang="ru-RU" sz="1400" dirty="0">
                <a:latin typeface="e-Ukraine Light" pitchFamily="50" charset="-52"/>
              </a:rPr>
              <a:t>  </a:t>
            </a:r>
            <a:r>
              <a:rPr lang="ru-RU" sz="1100" dirty="0" smtClean="0">
                <a:latin typeface="e-Ukraine Light" pitchFamily="50" charset="-52"/>
              </a:rPr>
              <a:t>З 1 </a:t>
            </a:r>
            <a:r>
              <a:rPr lang="ru-RU" sz="1100" dirty="0" err="1" smtClean="0">
                <a:latin typeface="e-Ukraine Light" pitchFamily="50" charset="-52"/>
              </a:rPr>
              <a:t>липня</a:t>
            </a:r>
            <a:r>
              <a:rPr lang="ru-RU" sz="1100" dirty="0" smtClean="0">
                <a:latin typeface="e-Ukraine Light" pitchFamily="50" charset="-52"/>
              </a:rPr>
              <a:t> 2024 року Законом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</a:t>
            </a:r>
            <a:r>
              <a:rPr lang="ru-RU" sz="1100" dirty="0" smtClean="0">
                <a:latin typeface="e-Ukraine Light" pitchFamily="50" charset="-52"/>
              </a:rPr>
              <a:t> 21.05.2024 № 3721-IX «Про </a:t>
            </a:r>
            <a:r>
              <a:rPr lang="ru-RU" sz="1100" dirty="0" err="1" smtClean="0">
                <a:latin typeface="e-Ukraine Light" pitchFamily="50" charset="-52"/>
              </a:rPr>
              <a:t>внесення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та Закону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«Про </a:t>
            </a:r>
            <a:r>
              <a:rPr lang="ru-RU" sz="1100" dirty="0" err="1" smtClean="0">
                <a:latin typeface="e-Ukraine Light" pitchFamily="50" charset="-52"/>
              </a:rPr>
              <a:t>електронні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комунікації</a:t>
            </a:r>
            <a:r>
              <a:rPr lang="ru-RU" sz="1100" dirty="0" smtClean="0">
                <a:latin typeface="e-Ukraine Light" pitchFamily="50" charset="-52"/>
              </a:rPr>
              <a:t>»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рентної</a:t>
            </a:r>
            <a:r>
              <a:rPr lang="ru-RU" sz="1100" dirty="0" smtClean="0">
                <a:latin typeface="e-Ukraine Light" pitchFamily="50" charset="-52"/>
              </a:rPr>
              <a:t> плати за </a:t>
            </a:r>
            <a:r>
              <a:rPr lang="ru-RU" sz="1100" dirty="0" err="1" smtClean="0">
                <a:latin typeface="e-Ukraine Light" pitchFamily="50" charset="-52"/>
              </a:rPr>
              <a:t>користування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радіочастотним</a:t>
            </a:r>
            <a:r>
              <a:rPr lang="ru-RU" sz="1100" dirty="0" smtClean="0">
                <a:latin typeface="e-Ukraine Light" pitchFamily="50" charset="-52"/>
              </a:rPr>
              <a:t> спектром (</a:t>
            </a:r>
            <a:r>
              <a:rPr lang="ru-RU" sz="1100" dirty="0" err="1" smtClean="0">
                <a:latin typeface="e-Ukraine Light" pitchFamily="50" charset="-52"/>
              </a:rPr>
              <a:t>радіочастотним</a:t>
            </a:r>
            <a:r>
              <a:rPr lang="ru-RU" sz="1100" dirty="0" smtClean="0">
                <a:latin typeface="e-Ukraine Light" pitchFamily="50" charset="-52"/>
              </a:rPr>
              <a:t> ресурсом)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»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Закон </a:t>
            </a:r>
            <a:r>
              <a:rPr lang="en-US" sz="1100" smtClean="0">
                <a:latin typeface="e-Ukraine Light" pitchFamily="50" charset="-52"/>
              </a:rPr>
              <a:t/>
            </a:r>
            <a:br>
              <a:rPr lang="en-US" sz="1100" smtClean="0">
                <a:latin typeface="e-Ukraine Light" pitchFamily="50" charset="-52"/>
              </a:rPr>
            </a:br>
            <a:r>
              <a:rPr lang="ru-RU" sz="1100" smtClean="0">
                <a:latin typeface="e-Ukraine Light" pitchFamily="50" charset="-52"/>
              </a:rPr>
              <a:t>№ </a:t>
            </a:r>
            <a:r>
              <a:rPr lang="ru-RU" sz="1100" dirty="0" smtClean="0">
                <a:latin typeface="e-Ukraine Light" pitchFamily="50" charset="-52"/>
              </a:rPr>
              <a:t>3721-IX), </a:t>
            </a:r>
            <a:r>
              <a:rPr lang="ru-RU" sz="1100" dirty="0" err="1" smtClean="0">
                <a:latin typeface="e-Ukraine Light" pitchFamily="50" charset="-52"/>
              </a:rPr>
              <a:t>зокрема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було</a:t>
            </a:r>
            <a:r>
              <a:rPr lang="ru-RU" sz="1100" dirty="0" smtClean="0">
                <a:latin typeface="e-Ukraine Light" pitchFamily="50" charset="-52"/>
              </a:rPr>
              <a:t> внесено </a:t>
            </a:r>
            <a:r>
              <a:rPr lang="ru-RU" sz="1100" dirty="0" err="1" smtClean="0">
                <a:latin typeface="e-Ukraine Light" pitchFamily="50" charset="-52"/>
              </a:rPr>
              <a:t>зміни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зберігання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давності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визначення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контролюючими</a:t>
            </a:r>
            <a:r>
              <a:rPr lang="ru-RU" sz="1100" dirty="0" smtClean="0">
                <a:latin typeface="e-Ukraine Light" pitchFamily="50" charset="-52"/>
              </a:rPr>
              <a:t> особами </a:t>
            </a:r>
            <a:r>
              <a:rPr lang="ru-RU" sz="1100" dirty="0" err="1" smtClean="0">
                <a:latin typeface="e-Ukraine Light" pitchFamily="50" charset="-52"/>
              </a:rPr>
              <a:t>податкових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зобов’язань</a:t>
            </a:r>
            <a:r>
              <a:rPr lang="ru-RU" sz="1100" dirty="0" smtClean="0">
                <a:latin typeface="e-Ukraine Light" pitchFamily="50" charset="-52"/>
              </a:rPr>
              <a:t> по </a:t>
            </a:r>
            <a:r>
              <a:rPr lang="ru-RU" sz="1100" dirty="0" err="1" smtClean="0">
                <a:latin typeface="e-Ukraine Light" pitchFamily="50" charset="-52"/>
              </a:rPr>
              <a:t>операціях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нерезидентами.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підпункту</a:t>
            </a:r>
            <a:r>
              <a:rPr lang="ru-RU" sz="1100" dirty="0" smtClean="0">
                <a:latin typeface="e-Ukraine Light" pitchFamily="50" charset="-52"/>
              </a:rPr>
              <a:t> 44.3.1 пункту 44.3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44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далі</a:t>
            </a:r>
            <a:r>
              <a:rPr lang="ru-RU" sz="1100" dirty="0" smtClean="0">
                <a:latin typeface="e-Ukraine Light" pitchFamily="50" charset="-52"/>
              </a:rPr>
              <a:t> – ПКУ) </a:t>
            </a:r>
            <a:r>
              <a:rPr lang="ru-RU" sz="1100" dirty="0" err="1" smtClean="0">
                <a:latin typeface="e-Ukraine Light" pitchFamily="50" charset="-52"/>
              </a:rPr>
              <a:t>платники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зобов'язані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забезпечити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зберігання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інформації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пунктом 44.1 </a:t>
            </a:r>
            <a:r>
              <a:rPr lang="ru-RU" sz="1100" dirty="0" err="1" smtClean="0">
                <a:latin typeface="e-Ukraine Light" pitchFamily="50" charset="-52"/>
              </a:rPr>
              <a:t>цієї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, а </a:t>
            </a:r>
            <a:r>
              <a:rPr lang="ru-RU" sz="1100" dirty="0" err="1" smtClean="0">
                <a:latin typeface="e-Ukraine Light" pitchFamily="50" charset="-52"/>
              </a:rPr>
              <a:t>також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пов'язаних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виконанням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вимог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законодавства</a:t>
            </a:r>
            <a:r>
              <a:rPr lang="ru-RU" sz="1100" dirty="0" smtClean="0">
                <a:latin typeface="e-Ukraine Light" pitchFamily="50" charset="-52"/>
              </a:rPr>
              <a:t>, контроль за </a:t>
            </a:r>
            <a:r>
              <a:rPr lang="ru-RU" sz="1100" dirty="0" err="1" smtClean="0">
                <a:latin typeface="e-Ukraine Light" pitchFamily="50" charset="-52"/>
              </a:rPr>
              <a:t>дотриманням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якого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покладено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контролюючі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органи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законодавством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строків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але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менше</a:t>
            </a:r>
            <a:r>
              <a:rPr lang="ru-RU" sz="1100" dirty="0" smtClean="0">
                <a:latin typeface="e-Ukraine Light" pitchFamily="50" charset="-52"/>
              </a:rPr>
              <a:t> 2555 </a:t>
            </a:r>
            <a:r>
              <a:rPr lang="ru-RU" sz="1100" dirty="0" err="1" smtClean="0">
                <a:latin typeface="e-Ukraine Light" pitchFamily="50" charset="-52"/>
              </a:rPr>
              <a:t>днів</a:t>
            </a:r>
            <a:r>
              <a:rPr lang="ru-RU" sz="1100" dirty="0" smtClean="0">
                <a:latin typeface="e-Ukraine Light" pitchFamily="50" charset="-52"/>
              </a:rPr>
              <a:t> (7 </a:t>
            </a:r>
            <a:r>
              <a:rPr lang="ru-RU" sz="1100" dirty="0" err="1" smtClean="0">
                <a:latin typeface="e-Ukraine Light" pitchFamily="50" charset="-52"/>
              </a:rPr>
              <a:t>років</a:t>
            </a:r>
            <a:r>
              <a:rPr lang="ru-RU" sz="1100" dirty="0" smtClean="0">
                <a:latin typeface="e-Ukraine Light" pitchFamily="50" charset="-52"/>
              </a:rPr>
              <a:t>) – для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інформації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необхідних</a:t>
            </a:r>
            <a:r>
              <a:rPr lang="ru-RU" sz="1100" dirty="0" smtClean="0">
                <a:latin typeface="e-Ukraine Light" pitchFamily="50" charset="-52"/>
              </a:rPr>
              <a:t> для </a:t>
            </a:r>
            <a:r>
              <a:rPr lang="ru-RU" sz="1100" dirty="0" err="1" smtClean="0">
                <a:latin typeface="e-Ukraine Light" pitchFamily="50" charset="-52"/>
              </a:rPr>
              <a:t>здійснення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контролю,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статей 39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392, пункту 141.4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141 ПКУ.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Також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згідно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п. 102.1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102 ПКУ </a:t>
            </a:r>
            <a:r>
              <a:rPr lang="ru-RU" sz="1100" dirty="0" err="1" smtClean="0">
                <a:latin typeface="e-Ukraine Light" pitchFamily="50" charset="-52"/>
              </a:rPr>
              <a:t>контролюючий</a:t>
            </a:r>
            <a:r>
              <a:rPr lang="ru-RU" sz="1100" dirty="0" smtClean="0">
                <a:latin typeface="e-Ukraine Light" pitchFamily="50" charset="-52"/>
              </a:rPr>
              <a:t> орган, </a:t>
            </a:r>
            <a:r>
              <a:rPr lang="ru-RU" sz="1100" dirty="0" err="1" smtClean="0">
                <a:latin typeface="e-Ukraine Light" pitchFamily="50" charset="-52"/>
              </a:rPr>
              <a:t>крім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випадків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пунктом 102.2 </a:t>
            </a:r>
            <a:r>
              <a:rPr lang="ru-RU" sz="1100" dirty="0" err="1" smtClean="0">
                <a:latin typeface="e-Ukraine Light" pitchFamily="50" charset="-52"/>
              </a:rPr>
              <a:t>цієї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має</a:t>
            </a:r>
            <a:r>
              <a:rPr lang="ru-RU" sz="1100" dirty="0" smtClean="0">
                <a:latin typeface="e-Ukraine Light" pitchFamily="50" charset="-52"/>
              </a:rPr>
              <a:t> право провести </a:t>
            </a:r>
            <a:r>
              <a:rPr lang="ru-RU" sz="1100" dirty="0" err="1" smtClean="0">
                <a:latin typeface="e-Ukraine Light" pitchFamily="50" charset="-52"/>
              </a:rPr>
              <a:t>перевірку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самостійно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визначити</a:t>
            </a:r>
            <a:r>
              <a:rPr lang="ru-RU" sz="1100" dirty="0" smtClean="0">
                <a:latin typeface="e-Ukraine Light" pitchFamily="50" charset="-52"/>
              </a:rPr>
              <a:t> суму </a:t>
            </a:r>
            <a:r>
              <a:rPr lang="ru-RU" sz="1100" dirty="0" err="1" smtClean="0">
                <a:latin typeface="e-Ukraine Light" pitchFamily="50" charset="-52"/>
              </a:rPr>
              <a:t>грошових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зобов'язань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у </a:t>
            </a:r>
            <a:r>
              <a:rPr lang="ru-RU" sz="1100" dirty="0" err="1" smtClean="0">
                <a:latin typeface="e-Ukraine Light" pitchFamily="50" charset="-52"/>
              </a:rPr>
              <a:t>випадках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визначених</a:t>
            </a:r>
            <a:r>
              <a:rPr lang="ru-RU" sz="1100" dirty="0" smtClean="0">
                <a:latin typeface="e-Ukraine Light" pitchFamily="50" charset="-52"/>
              </a:rPr>
              <a:t> ПКУ, не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закінчення</a:t>
            </a:r>
            <a:r>
              <a:rPr lang="ru-RU" sz="1100" dirty="0" smtClean="0">
                <a:latin typeface="e-Ukraine Light" pitchFamily="50" charset="-52"/>
              </a:rPr>
              <a:t> 1095 дня (2555 дня – у </a:t>
            </a:r>
            <a:r>
              <a:rPr lang="ru-RU" sz="1100" dirty="0" err="1" smtClean="0">
                <a:latin typeface="e-Ukraine Light" pitchFamily="50" charset="-52"/>
              </a:rPr>
              <a:t>разі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проведення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перевірки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статей 39 </a:t>
            </a:r>
            <a:r>
              <a:rPr lang="ru-RU" sz="1100" dirty="0" err="1" smtClean="0">
                <a:latin typeface="e-Ukraine Light" pitchFamily="50" charset="-52"/>
              </a:rPr>
              <a:t>і</a:t>
            </a:r>
            <a:r>
              <a:rPr lang="ru-RU" sz="1100" dirty="0" smtClean="0">
                <a:latin typeface="e-Ukraine Light" pitchFamily="50" charset="-52"/>
              </a:rPr>
              <a:t> 392, </a:t>
            </a:r>
            <a:r>
              <a:rPr lang="ru-RU" sz="1100" dirty="0" err="1" smtClean="0">
                <a:latin typeface="e-Ukraine Light" pitchFamily="50" charset="-52"/>
              </a:rPr>
              <a:t>застосування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вимог</a:t>
            </a:r>
            <a:r>
              <a:rPr lang="ru-RU" sz="1100" dirty="0" smtClean="0">
                <a:latin typeface="e-Ukraine Light" pitchFamily="50" charset="-52"/>
              </a:rPr>
              <a:t> пункту 141.4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141 ПКУ), </a:t>
            </a:r>
            <a:r>
              <a:rPr lang="ru-RU" sz="1100" dirty="0" err="1" smtClean="0">
                <a:latin typeface="e-Ukraine Light" pitchFamily="50" charset="-52"/>
              </a:rPr>
              <a:t>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настає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останнім</a:t>
            </a:r>
            <a:r>
              <a:rPr lang="ru-RU" sz="1100" dirty="0" smtClean="0">
                <a:latin typeface="e-Ukraine Light" pitchFamily="50" charset="-52"/>
              </a:rPr>
              <a:t> днем граничного строку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звіту</a:t>
            </a:r>
            <a:r>
              <a:rPr lang="ru-RU" sz="1100" dirty="0" smtClean="0">
                <a:latin typeface="e-Ukraine Light" pitchFamily="50" charset="-52"/>
              </a:rPr>
              <a:t> про </a:t>
            </a:r>
            <a:r>
              <a:rPr lang="ru-RU" sz="1100" dirty="0" err="1" smtClean="0">
                <a:latin typeface="e-Ukraine Light" pitchFamily="50" charset="-52"/>
              </a:rPr>
              <a:t>використання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доходів</a:t>
            </a:r>
            <a:r>
              <a:rPr lang="ru-RU" sz="1100" dirty="0" smtClean="0">
                <a:latin typeface="e-Ukraine Light" pitchFamily="50" charset="-52"/>
              </a:rPr>
              <a:t> (</a:t>
            </a:r>
            <a:r>
              <a:rPr lang="ru-RU" sz="1100" dirty="0" err="1" smtClean="0">
                <a:latin typeface="e-Ukraine Light" pitchFamily="50" charset="-52"/>
              </a:rPr>
              <a:t>прибутків</a:t>
            </a:r>
            <a:r>
              <a:rPr lang="ru-RU" sz="1100" dirty="0" smtClean="0">
                <a:latin typeface="e-Ukraine Light" pitchFamily="50" charset="-52"/>
              </a:rPr>
              <a:t>) </a:t>
            </a:r>
            <a:r>
              <a:rPr lang="ru-RU" sz="1100" dirty="0" err="1" smtClean="0">
                <a:latin typeface="e-Ukraine Light" pitchFamily="50" charset="-52"/>
              </a:rPr>
              <a:t>неприбуткової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організації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визначеної</a:t>
            </a:r>
            <a:r>
              <a:rPr lang="ru-RU" sz="1100" dirty="0" smtClean="0">
                <a:latin typeface="e-Ukraine Light" pitchFamily="50" charset="-52"/>
              </a:rPr>
              <a:t> пунктом 133.4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133 ПКУ, та/</a:t>
            </a:r>
            <a:r>
              <a:rPr lang="ru-RU" sz="1100" dirty="0" err="1" smtClean="0">
                <a:latin typeface="e-Ukraine Light" pitchFamily="50" charset="-52"/>
              </a:rPr>
              <a:t>або</a:t>
            </a:r>
            <a:r>
              <a:rPr lang="ru-RU" sz="1100" dirty="0" smtClean="0">
                <a:latin typeface="e-Ukraine Light" pitchFamily="50" charset="-52"/>
              </a:rPr>
              <a:t> граничного строку </a:t>
            </a:r>
            <a:r>
              <a:rPr lang="ru-RU" sz="1100" dirty="0" err="1" smtClean="0">
                <a:latin typeface="e-Ukraine Light" pitchFamily="50" charset="-52"/>
              </a:rPr>
              <a:t>сплати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грошових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зобов'язань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нарахованих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контролюючим</a:t>
            </a:r>
            <a:r>
              <a:rPr lang="ru-RU" sz="1100" dirty="0" smtClean="0">
                <a:latin typeface="e-Ukraine Light" pitchFamily="50" charset="-52"/>
              </a:rPr>
              <a:t> органом, а </a:t>
            </a:r>
            <a:r>
              <a:rPr lang="ru-RU" sz="1100" dirty="0" err="1" smtClean="0">
                <a:latin typeface="e-Ukraine Light" pitchFamily="50" charset="-52"/>
              </a:rPr>
              <a:t>якщо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така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податкова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декларація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була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надана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, – за днем </a:t>
            </a:r>
            <a:r>
              <a:rPr lang="ru-RU" sz="1100" dirty="0" err="1" smtClean="0">
                <a:latin typeface="e-Ukraine Light" pitchFamily="50" charset="-52"/>
              </a:rPr>
              <a:t>її</a:t>
            </a:r>
            <a:r>
              <a:rPr lang="ru-RU" sz="1100" dirty="0" smtClean="0">
                <a:latin typeface="e-Ukraine Light" pitchFamily="50" charset="-52"/>
              </a:rPr>
              <a:t> фактичного </a:t>
            </a:r>
            <a:r>
              <a:rPr lang="ru-RU" sz="1100" dirty="0" err="1" smtClean="0">
                <a:latin typeface="e-Ukraine Light" pitchFamily="50" charset="-52"/>
              </a:rPr>
              <a:t>подання</a:t>
            </a:r>
            <a:r>
              <a:rPr lang="ru-RU" sz="1100" dirty="0" smtClean="0">
                <a:latin typeface="e-Ukraine Light" pitchFamily="50" charset="-52"/>
              </a:rPr>
              <a:t>. </a:t>
            </a:r>
          </a:p>
          <a:p>
            <a:pPr algn="just"/>
            <a:endParaRPr lang="ru-RU" sz="1100" dirty="0" smtClean="0">
              <a:latin typeface="e-Ukraine Light" pitchFamily="50" charset="-52"/>
            </a:endParaRPr>
          </a:p>
        </p:txBody>
      </p:sp>
      <p:sp>
        <p:nvSpPr>
          <p:cNvPr id="14" name="Прямоугольник 13"/>
          <p:cNvSpPr/>
          <p:nvPr/>
        </p:nvSpPr>
        <p:spPr>
          <a:xfrm>
            <a:off x="527768" y="1232453"/>
            <a:ext cx="4781549" cy="2769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200" smtClean="0">
              <a:latin typeface="e-Ukraine" pitchFamily="2" charset="-52"/>
            </a:endParaRPr>
          </a:p>
        </p:txBody>
      </p:sp>
      <p:sp>
        <p:nvSpPr>
          <p:cNvPr id="16" name="Прямоугольник 15"/>
          <p:cNvSpPr/>
          <p:nvPr/>
        </p:nvSpPr>
        <p:spPr>
          <a:xfrm>
            <a:off x="4969102" y="209549"/>
            <a:ext cx="468629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457200" algn="just"/>
            <a:endParaRPr lang="uk-UA" sz="1000" dirty="0" smtClean="0">
              <a:latin typeface="e-Ukraine" pitchFamily="2" charset="-52"/>
            </a:endParaRPr>
          </a:p>
          <a:p>
            <a:pPr indent="457200" algn="just"/>
            <a:endParaRPr lang="uk-UA" sz="1000" dirty="0" smtClean="0">
              <a:latin typeface="e-Ukraine" pitchFamily="2" charset="-52"/>
            </a:endParaRPr>
          </a:p>
        </p:txBody>
      </p:sp>
      <p:sp>
        <p:nvSpPr>
          <p:cNvPr id="15" name="Прямоугольник 14"/>
          <p:cNvSpPr/>
          <p:nvPr/>
        </p:nvSpPr>
        <p:spPr>
          <a:xfrm>
            <a:off x="0" y="166978"/>
            <a:ext cx="4572000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uk-UA" sz="1400" dirty="0" smtClean="0">
                <a:latin typeface="e-Ukraine Light" pitchFamily="50" charset="-52"/>
              </a:rPr>
              <a:t>	</a:t>
            </a:r>
            <a:endParaRPr lang="uk-UA" dirty="0"/>
          </a:p>
        </p:txBody>
      </p:sp>
      <p:sp>
        <p:nvSpPr>
          <p:cNvPr id="17" name="Прямоугольник 16"/>
          <p:cNvSpPr/>
          <p:nvPr/>
        </p:nvSpPr>
        <p:spPr>
          <a:xfrm>
            <a:off x="5032294" y="144641"/>
            <a:ext cx="4685767" cy="3004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050" dirty="0">
                <a:latin typeface="e-Ukraine Light" pitchFamily="50" charset="-52"/>
              </a:rPr>
              <a:t> </a:t>
            </a:r>
            <a:endParaRPr lang="ru-RU" sz="1100" dirty="0">
              <a:latin typeface="e-Ukraine Light" pitchFamily="50" charset="-52"/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5088835" y="166978"/>
            <a:ext cx="4659463" cy="55387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Дані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вимоги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відповідно</a:t>
            </a:r>
            <a:r>
              <a:rPr lang="ru-RU" sz="1100" dirty="0" smtClean="0">
                <a:latin typeface="e-Ukraine Light" pitchFamily="50" charset="-52"/>
              </a:rPr>
              <a:t> до пункту 73 </a:t>
            </a:r>
            <a:r>
              <a:rPr lang="ru-RU" sz="1100" dirty="0" err="1" smtClean="0">
                <a:latin typeface="e-Ukraine Light" pitchFamily="50" charset="-52"/>
              </a:rPr>
              <a:t>підрозділу</a:t>
            </a:r>
            <a:r>
              <a:rPr lang="ru-RU" sz="1100" dirty="0" smtClean="0">
                <a:latin typeface="e-Ukraine Light" pitchFamily="50" charset="-52"/>
              </a:rPr>
              <a:t> 10 </a:t>
            </a:r>
            <a:r>
              <a:rPr lang="ru-RU" sz="1100" dirty="0" err="1" smtClean="0">
                <a:latin typeface="e-Ukraine Light" pitchFamily="50" charset="-52"/>
              </a:rPr>
              <a:t>розділу</a:t>
            </a:r>
            <a:r>
              <a:rPr lang="ru-RU" sz="1100" dirty="0" smtClean="0">
                <a:latin typeface="e-Ukraine Light" pitchFamily="50" charset="-52"/>
              </a:rPr>
              <a:t> XX «</a:t>
            </a:r>
            <a:r>
              <a:rPr lang="ru-RU" sz="1100" dirty="0" err="1" smtClean="0">
                <a:latin typeface="e-Ukraine Light" pitchFamily="50" charset="-52"/>
              </a:rPr>
              <a:t>Перехідні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положення</a:t>
            </a:r>
            <a:r>
              <a:rPr lang="ru-RU" sz="1100" dirty="0" smtClean="0">
                <a:latin typeface="e-Ukraine Light" pitchFamily="50" charset="-52"/>
              </a:rPr>
              <a:t>» ПКУ </a:t>
            </a:r>
            <a:r>
              <a:rPr lang="ru-RU" sz="1100" dirty="0" err="1" smtClean="0">
                <a:latin typeface="e-Ukraine Light" pitchFamily="50" charset="-52"/>
              </a:rPr>
              <a:t>застосовуються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інформації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пов’язаних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із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застосуванням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вимог</a:t>
            </a:r>
            <a:r>
              <a:rPr lang="ru-RU" sz="1100" dirty="0" smtClean="0">
                <a:latin typeface="e-Ukraine Light" pitchFamily="50" charset="-52"/>
              </a:rPr>
              <a:t> пункту 141.4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141 ПКУ, строк </a:t>
            </a:r>
            <a:r>
              <a:rPr lang="ru-RU" sz="1100" dirty="0" err="1" smtClean="0">
                <a:latin typeface="e-Ukraine Light" pitchFamily="50" charset="-52"/>
              </a:rPr>
              <a:t>зберігання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яких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закінчився</a:t>
            </a:r>
            <a:r>
              <a:rPr lang="ru-RU" sz="1100" dirty="0" smtClean="0">
                <a:latin typeface="e-Ukraine Light" pitchFamily="50" charset="-52"/>
              </a:rPr>
              <a:t> на день </a:t>
            </a:r>
            <a:r>
              <a:rPr lang="ru-RU" sz="1100" dirty="0" err="1" smtClean="0">
                <a:latin typeface="e-Ukraine Light" pitchFamily="50" charset="-52"/>
              </a:rPr>
              <a:t>набрання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чинності</a:t>
            </a:r>
            <a:r>
              <a:rPr lang="ru-RU" sz="1100" dirty="0" smtClean="0">
                <a:latin typeface="e-Ukraine Light" pitchFamily="50" charset="-52"/>
              </a:rPr>
              <a:t> Законом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«Про </a:t>
            </a:r>
            <a:r>
              <a:rPr lang="ru-RU" sz="1100" dirty="0" err="1" smtClean="0">
                <a:latin typeface="e-Ukraine Light" pitchFamily="50" charset="-52"/>
              </a:rPr>
              <a:t>внесення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змін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кодексу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та Закону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«Про </a:t>
            </a:r>
            <a:r>
              <a:rPr lang="ru-RU" sz="1100" dirty="0" err="1" smtClean="0">
                <a:latin typeface="e-Ukraine Light" pitchFamily="50" charset="-52"/>
              </a:rPr>
              <a:t>електронні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комунікації</a:t>
            </a:r>
            <a:r>
              <a:rPr lang="ru-RU" sz="1100" dirty="0" smtClean="0">
                <a:latin typeface="e-Ukraine Light" pitchFamily="50" charset="-52"/>
              </a:rPr>
              <a:t>»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рентної</a:t>
            </a:r>
            <a:r>
              <a:rPr lang="ru-RU" sz="1100" dirty="0" smtClean="0">
                <a:latin typeface="e-Ukraine Light" pitchFamily="50" charset="-52"/>
              </a:rPr>
              <a:t> плати за </a:t>
            </a:r>
            <a:r>
              <a:rPr lang="ru-RU" sz="1100" dirty="0" err="1" smtClean="0">
                <a:latin typeface="e-Ukraine Light" pitchFamily="50" charset="-52"/>
              </a:rPr>
              <a:t>користування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радіочастотним</a:t>
            </a:r>
            <a:r>
              <a:rPr lang="ru-RU" sz="1100" dirty="0" smtClean="0">
                <a:latin typeface="e-Ukraine Light" pitchFamily="50" charset="-52"/>
              </a:rPr>
              <a:t> спектром (</a:t>
            </a:r>
            <a:r>
              <a:rPr lang="ru-RU" sz="1100" dirty="0" err="1" smtClean="0">
                <a:latin typeface="e-Ukraine Light" pitchFamily="50" charset="-52"/>
              </a:rPr>
              <a:t>радіочастотним</a:t>
            </a:r>
            <a:r>
              <a:rPr lang="ru-RU" sz="1100" dirty="0" smtClean="0">
                <a:latin typeface="e-Ukraine Light" pitchFamily="50" charset="-52"/>
              </a:rPr>
              <a:t> ресурсом)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», а </a:t>
            </a:r>
            <a:r>
              <a:rPr lang="ru-RU" sz="1100" dirty="0" err="1" smtClean="0">
                <a:latin typeface="e-Ukraine Light" pitchFamily="50" charset="-52"/>
              </a:rPr>
              <a:t>також</a:t>
            </a:r>
            <a:r>
              <a:rPr lang="ru-RU" sz="1100" dirty="0" smtClean="0">
                <a:latin typeface="e-Ukraine Light" pitchFamily="50" charset="-52"/>
              </a:rPr>
              <a:t> до </a:t>
            </a:r>
            <a:r>
              <a:rPr lang="ru-RU" sz="1100" dirty="0" err="1" smtClean="0">
                <a:latin typeface="e-Ukraine Light" pitchFamily="50" charset="-52"/>
              </a:rPr>
              <a:t>податкового</a:t>
            </a:r>
            <a:r>
              <a:rPr lang="ru-RU" sz="1100" dirty="0" smtClean="0">
                <a:latin typeface="e-Ukraine Light" pitchFamily="50" charset="-52"/>
              </a:rPr>
              <a:t> контролю за </a:t>
            </a:r>
            <a:r>
              <a:rPr lang="ru-RU" sz="1100" dirty="0" err="1" smtClean="0">
                <a:latin typeface="e-Ukraine Light" pitchFamily="50" charset="-52"/>
              </a:rPr>
              <a:t>визначенням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грошових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підставі</a:t>
            </a:r>
            <a:r>
              <a:rPr lang="ru-RU" sz="1100" dirty="0" smtClean="0">
                <a:latin typeface="e-Ukraine Light" pitchFamily="50" charset="-52"/>
              </a:rPr>
              <a:t> таких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застосовуються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вимоги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2555-денного </a:t>
            </a:r>
            <a:r>
              <a:rPr lang="ru-RU" sz="1100" dirty="0" err="1" smtClean="0">
                <a:latin typeface="e-Ukraine Light" pitchFamily="50" charset="-52"/>
              </a:rPr>
              <a:t>мінімального</a:t>
            </a:r>
            <a:r>
              <a:rPr lang="ru-RU" sz="1100" dirty="0" smtClean="0">
                <a:latin typeface="e-Ukraine Light" pitchFamily="50" charset="-52"/>
              </a:rPr>
              <a:t> строку </a:t>
            </a:r>
            <a:r>
              <a:rPr lang="ru-RU" sz="1100" dirty="0" err="1" smtClean="0">
                <a:latin typeface="e-Ukraine Light" pitchFamily="50" charset="-52"/>
              </a:rPr>
              <a:t>зберігання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документів</a:t>
            </a:r>
            <a:r>
              <a:rPr lang="ru-RU" sz="1100" dirty="0" smtClean="0">
                <a:latin typeface="e-Ukraine Light" pitchFamily="50" charset="-52"/>
              </a:rPr>
              <a:t> та </a:t>
            </a:r>
            <a:r>
              <a:rPr lang="ru-RU" sz="1100" dirty="0" err="1" smtClean="0">
                <a:latin typeface="e-Ukraine Light" pitchFamily="50" charset="-52"/>
              </a:rPr>
              <a:t>інформації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передбачені</a:t>
            </a:r>
            <a:r>
              <a:rPr lang="ru-RU" sz="1100" dirty="0" smtClean="0">
                <a:latin typeface="e-Ukraine Light" pitchFamily="50" charset="-52"/>
              </a:rPr>
              <a:t> пунктом 44.3 </a:t>
            </a:r>
            <a:r>
              <a:rPr lang="ru-RU" sz="1100" dirty="0" err="1" smtClean="0">
                <a:latin typeface="e-Ukraine Light" pitchFamily="50" charset="-52"/>
              </a:rPr>
              <a:t>статті</a:t>
            </a:r>
            <a:r>
              <a:rPr lang="ru-RU" sz="1100" dirty="0" smtClean="0">
                <a:latin typeface="e-Ukraine Light" pitchFamily="50" charset="-52"/>
              </a:rPr>
              <a:t> 44 ПКУ, та права </a:t>
            </a:r>
            <a:r>
              <a:rPr lang="ru-RU" sz="1100" dirty="0" err="1" smtClean="0">
                <a:latin typeface="e-Ukraine Light" pitchFamily="50" charset="-52"/>
              </a:rPr>
              <a:t>контролюючого</a:t>
            </a:r>
            <a:r>
              <a:rPr lang="ru-RU" sz="1100" dirty="0" smtClean="0">
                <a:latin typeface="e-Ukraine Light" pitchFamily="50" charset="-52"/>
              </a:rPr>
              <a:t> органу </a:t>
            </a:r>
            <a:r>
              <a:rPr lang="ru-RU" sz="1100" dirty="0" err="1" smtClean="0">
                <a:latin typeface="e-Ukraine Light" pitchFamily="50" charset="-52"/>
              </a:rPr>
              <a:t>щодо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визначення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сум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грошових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платника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протягом</a:t>
            </a:r>
            <a:r>
              <a:rPr lang="ru-RU" sz="1100" dirty="0" smtClean="0">
                <a:latin typeface="e-Ukraine Light" pitchFamily="50" charset="-52"/>
              </a:rPr>
              <a:t> 2555-денного строку, </a:t>
            </a:r>
            <a:r>
              <a:rPr lang="ru-RU" sz="1100" dirty="0" err="1" smtClean="0">
                <a:latin typeface="e-Ukraine Light" pitchFamily="50" charset="-52"/>
              </a:rPr>
              <a:t>передбачені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статтею</a:t>
            </a:r>
            <a:r>
              <a:rPr lang="ru-RU" sz="1100" dirty="0" smtClean="0">
                <a:latin typeface="e-Ukraine Light" pitchFamily="50" charset="-52"/>
              </a:rPr>
              <a:t> 102 ПКУ.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</a:t>
            </a:r>
            <a:r>
              <a:rPr lang="ru-RU" sz="1100" dirty="0" err="1" smtClean="0">
                <a:latin typeface="e-Ukraine Light" pitchFamily="50" charset="-52"/>
              </a:rPr>
              <a:t>Тобто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платники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здійснюють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виплати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доходів</a:t>
            </a:r>
            <a:r>
              <a:rPr lang="ru-RU" sz="1100" dirty="0" smtClean="0">
                <a:latin typeface="e-Ukraine Light" pitchFamily="50" charset="-52"/>
              </a:rPr>
              <a:t> нерезидента та </a:t>
            </a:r>
            <a:r>
              <a:rPr lang="ru-RU" sz="1100" dirty="0" err="1" smtClean="0">
                <a:latin typeface="e-Ukraine Light" pitchFamily="50" charset="-52"/>
              </a:rPr>
              <a:t>нерезиденти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які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провадять</a:t>
            </a:r>
            <a:r>
              <a:rPr lang="ru-RU" sz="1100" dirty="0" smtClean="0">
                <a:latin typeface="e-Ukraine Light" pitchFamily="50" charset="-52"/>
              </a:rPr>
              <a:t> свою </a:t>
            </a:r>
            <a:r>
              <a:rPr lang="ru-RU" sz="1100" dirty="0" err="1" smtClean="0">
                <a:latin typeface="e-Ukraine Light" pitchFamily="50" charset="-52"/>
              </a:rPr>
              <a:t>діяльність</a:t>
            </a:r>
            <a:r>
              <a:rPr lang="ru-RU" sz="1100" dirty="0" smtClean="0">
                <a:latin typeface="e-Ukraine Light" pitchFamily="50" charset="-52"/>
              </a:rPr>
              <a:t> на </a:t>
            </a:r>
            <a:r>
              <a:rPr lang="ru-RU" sz="1100" dirty="0" err="1" smtClean="0">
                <a:latin typeface="e-Ukraine Light" pitchFamily="50" charset="-52"/>
              </a:rPr>
              <a:t>території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України</a:t>
            </a:r>
            <a:r>
              <a:rPr lang="ru-RU" sz="1100" dirty="0" smtClean="0">
                <a:latin typeface="e-Ukraine Light" pitchFamily="50" charset="-52"/>
              </a:rPr>
              <a:t> через </a:t>
            </a:r>
            <a:r>
              <a:rPr lang="ru-RU" sz="1100" dirty="0" err="1" smtClean="0">
                <a:latin typeface="e-Ukraine Light" pitchFamily="50" charset="-52"/>
              </a:rPr>
              <a:t>відокремлені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підрозділи</a:t>
            </a:r>
            <a:r>
              <a:rPr lang="ru-RU" sz="1100" dirty="0" smtClean="0">
                <a:latin typeface="e-Ukraine Light" pitchFamily="50" charset="-52"/>
              </a:rPr>
              <a:t>, у тому </a:t>
            </a:r>
            <a:r>
              <a:rPr lang="ru-RU" sz="1100" dirty="0" err="1" smtClean="0">
                <a:latin typeface="e-Ukraine Light" pitchFamily="50" charset="-52"/>
              </a:rPr>
              <a:t>числі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постійні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представництва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зобов’язані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зберігати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документи</a:t>
            </a:r>
            <a:r>
              <a:rPr lang="ru-RU" sz="1100" dirty="0" smtClean="0">
                <a:latin typeface="e-Ukraine Light" pitchFamily="50" charset="-52"/>
              </a:rPr>
              <a:t>, </a:t>
            </a:r>
            <a:r>
              <a:rPr lang="ru-RU" sz="1100" dirty="0" err="1" smtClean="0">
                <a:latin typeface="e-Ukraine Light" pitchFamily="50" charset="-52"/>
              </a:rPr>
              <a:t>термін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давності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яких</a:t>
            </a:r>
            <a:r>
              <a:rPr lang="ru-RU" sz="1100" dirty="0" smtClean="0">
                <a:latin typeface="e-Ukraine Light" pitchFamily="50" charset="-52"/>
              </a:rPr>
              <a:t> не </a:t>
            </a:r>
            <a:r>
              <a:rPr lang="ru-RU" sz="1100" dirty="0" err="1" smtClean="0">
                <a:latin typeface="e-Ukraine Light" pitchFamily="50" charset="-52"/>
              </a:rPr>
              <a:t>сплив</a:t>
            </a:r>
            <a:r>
              <a:rPr lang="ru-RU" sz="1100" dirty="0" smtClean="0">
                <a:latin typeface="e-Ukraine Light" pitchFamily="50" charset="-52"/>
              </a:rPr>
              <a:t> станом на 01.07.2024, за </a:t>
            </a:r>
            <a:r>
              <a:rPr lang="ru-RU" sz="1100" dirty="0" err="1" smtClean="0">
                <a:latin typeface="e-Ukraine Light" pitchFamily="50" charset="-52"/>
              </a:rPr>
              <a:t>новими</a:t>
            </a:r>
            <a:r>
              <a:rPr lang="ru-RU" sz="1100" dirty="0" smtClean="0">
                <a:latin typeface="e-Ukraine Light" pitchFamily="50" charset="-52"/>
              </a:rPr>
              <a:t> строками (7 </a:t>
            </a:r>
            <a:r>
              <a:rPr lang="ru-RU" sz="1100" dirty="0" err="1" smtClean="0">
                <a:latin typeface="e-Ukraine Light" pitchFamily="50" charset="-52"/>
              </a:rPr>
              <a:t>років</a:t>
            </a:r>
            <a:r>
              <a:rPr lang="ru-RU" sz="1100" dirty="0" smtClean="0">
                <a:latin typeface="e-Ukraine Light" pitchFamily="50" charset="-52"/>
              </a:rPr>
              <a:t>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	По таких </a:t>
            </a:r>
            <a:r>
              <a:rPr lang="ru-RU" sz="1100" dirty="0" err="1" smtClean="0">
                <a:latin typeface="e-Ukraine Light" pitchFamily="50" charset="-52"/>
              </a:rPr>
              <a:t>платниках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податків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грошові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зобов’язанні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також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будуть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визначатися</a:t>
            </a:r>
            <a:r>
              <a:rPr lang="ru-RU" sz="1100" dirty="0" smtClean="0">
                <a:latin typeface="e-Ukraine Light" pitchFamily="50" charset="-52"/>
              </a:rPr>
              <a:t> за </a:t>
            </a:r>
            <a:r>
              <a:rPr lang="ru-RU" sz="1100" dirty="0" err="1" smtClean="0">
                <a:latin typeface="e-Ukraine Light" pitchFamily="50" charset="-52"/>
              </a:rPr>
              <a:t>новими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термінами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давності</a:t>
            </a:r>
            <a:r>
              <a:rPr lang="ru-RU" sz="1100" dirty="0" smtClean="0">
                <a:latin typeface="e-Ukraine Light" pitchFamily="50" charset="-52"/>
              </a:rPr>
              <a:t> (не </a:t>
            </a:r>
            <a:r>
              <a:rPr lang="ru-RU" sz="1100" dirty="0" err="1" smtClean="0">
                <a:latin typeface="e-Ukraine Light" pitchFamily="50" charset="-52"/>
              </a:rPr>
              <a:t>пізніше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закінчення</a:t>
            </a:r>
            <a:r>
              <a:rPr lang="ru-RU" sz="1100" dirty="0" smtClean="0">
                <a:latin typeface="e-Ukraine Light" pitchFamily="50" charset="-52"/>
              </a:rPr>
              <a:t> 2555 дня). </a:t>
            </a:r>
          </a:p>
          <a:p>
            <a:pPr algn="just"/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з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дотриманням</a:t>
            </a:r>
            <a:r>
              <a:rPr lang="ru-RU" sz="1100" dirty="0" smtClean="0">
                <a:latin typeface="e-Ukraine Light" pitchFamily="50" charset="-52"/>
              </a:rPr>
              <a:t> </a:t>
            </a:r>
            <a:r>
              <a:rPr lang="ru-RU" sz="1100" dirty="0" err="1" smtClean="0">
                <a:latin typeface="e-Ukraine Light" pitchFamily="50" charset="-52"/>
              </a:rPr>
              <a:t>вимог</a:t>
            </a:r>
            <a:r>
              <a:rPr lang="ru-RU" sz="1100" dirty="0" smtClean="0">
                <a:latin typeface="e-Ukraine Light" pitchFamily="50" charset="-52"/>
              </a:rPr>
              <a:t> Закону № 851 та Закону № 2155. </a:t>
            </a:r>
          </a:p>
          <a:p>
            <a:pPr algn="just"/>
            <a:endParaRPr lang="ru-RU" sz="1100" dirty="0" smtClean="0">
              <a:latin typeface="e-Ukraine Light" pitchFamily="50" charset="-52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42219500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1530</TotalTime>
  <Words>128</Words>
  <Application>Microsoft Office PowerPoint</Application>
  <PresentationFormat>Лист A4 (210x297 мм)</PresentationFormat>
  <Paragraphs>25</Paragraphs>
  <Slides>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</vt:i4>
      </vt:variant>
    </vt:vector>
  </HeadingPairs>
  <TitlesOfParts>
    <vt:vector size="3" baseType="lpstr">
      <vt:lpstr>Тема Office</vt:lpstr>
      <vt:lpstr>Слайд 1</vt:lpstr>
      <vt:lpstr>Слайд 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Asus</dc:creator>
  <cp:lastModifiedBy>adm</cp:lastModifiedBy>
  <cp:revision>195</cp:revision>
  <dcterms:created xsi:type="dcterms:W3CDTF">2021-05-27T05:23:05Z</dcterms:created>
  <dcterms:modified xsi:type="dcterms:W3CDTF">2024-07-11T07:08:20Z</dcterms:modified>
</cp:coreProperties>
</file>