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1644" y="107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z0528-2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547" y="114300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98928" y="1357964"/>
            <a:ext cx="3600000" cy="10772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smtClean="0"/>
              <a:t>Порядок </a:t>
            </a:r>
            <a:r>
              <a:rPr lang="ru-RU" sz="1600" b="1" dirty="0" err="1" smtClean="0"/>
              <a:t>заповнення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платіжних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інструкцій</a:t>
            </a:r>
            <a:r>
              <a:rPr lang="ru-RU" sz="1600" b="1" dirty="0" smtClean="0"/>
              <a:t> на </a:t>
            </a:r>
            <a:r>
              <a:rPr lang="ru-RU" sz="1600" b="1" dirty="0" err="1" smtClean="0"/>
              <a:t>сплату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платежів</a:t>
            </a:r>
            <a:r>
              <a:rPr lang="ru-RU" sz="1600" b="1" dirty="0" smtClean="0"/>
              <a:t> до бюджету та </a:t>
            </a:r>
            <a:r>
              <a:rPr lang="ru-RU" sz="1600" b="1" dirty="0" err="1" smtClean="0"/>
              <a:t>фондів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соціального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страхування</a:t>
            </a:r>
            <a:endParaRPr lang="ru-RU" sz="1600" b="1" dirty="0"/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00542" y="6399730"/>
            <a:ext cx="1104899" cy="3385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Липень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 202</a:t>
            </a:r>
            <a:r>
              <a:rPr lang="en-US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4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=""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30202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5" y="111318"/>
            <a:ext cx="4610098" cy="678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uk-UA" sz="1100" dirty="0">
                <a:latin typeface="e-Ukraine Light" pitchFamily="50" charset="-52"/>
              </a:rPr>
              <a:t>	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uk-UA" sz="1200" dirty="0" smtClean="0">
                <a:latin typeface="e-Ukraine Light" pitchFamily="50" charset="-52"/>
              </a:rPr>
              <a:t>Головне  управління  ДПС  у  м. Києві  інформує,  що юридичні особи, фізичні особи – підприємці та громадяни при здійсненні сплати податкових платежів та єдиного внеску заповнюють у платіжній інструкції всі обов’язкові реквізити.  </a:t>
            </a:r>
          </a:p>
          <a:p>
            <a:pPr algn="just">
              <a:spcAft>
                <a:spcPts val="600"/>
              </a:spcAft>
            </a:pPr>
            <a:r>
              <a:rPr lang="uk-UA" sz="1200" dirty="0" smtClean="0">
                <a:latin typeface="e-Ukraine Light" pitchFamily="50" charset="-52"/>
              </a:rPr>
              <a:t>           Перелік обов’язкових реквізитів платіжної інструкції, які заповнюються платниками, визначено Інструкцією про безготівкові розрахунки в національній валюті користувачів платіжних послуг, затвердженою постановою Правління Національного банку України від 29.07.2022 № 163, та Порядком заповнення реквізиту «Призначення платежу» платіжної інструкції під час сплати (стягнення) податків, зборів, митних, інших платежів, єдиного внеску на загальнообов’язкове державне соціальне страхування, внесення авансових платежів (передоплати), грошової застави, а також у разі їх повернення, затвердженим наказом Міністерства фінансів України від 22.03.2023 № 148 (далі – Порядок № 148).  </a:t>
            </a:r>
          </a:p>
          <a:p>
            <a:pPr algn="just">
              <a:spcAft>
                <a:spcPts val="600"/>
              </a:spcAft>
            </a:pPr>
            <a:r>
              <a:rPr lang="uk-UA" sz="1200" dirty="0" smtClean="0">
                <a:latin typeface="e-Ukraine Light" pitchFamily="50" charset="-52"/>
              </a:rPr>
              <a:t>          Зокрема, зосереджуємо увагу на особливостях заповнення 3-х реквізитів: «Призначення платежу»; «Код платника»; «Код фактичного платника».  </a:t>
            </a:r>
          </a:p>
          <a:p>
            <a:pPr algn="just">
              <a:spcAft>
                <a:spcPts val="600"/>
              </a:spcAft>
            </a:pPr>
            <a:r>
              <a:rPr lang="uk-UA" sz="1200" dirty="0" smtClean="0">
                <a:latin typeface="e-Ukraine Light" pitchFamily="50" charset="-52"/>
              </a:rPr>
              <a:t>         Реквізит «Призначення платежу» заповнюється згідно з прикладами, наведеними у Порядку № 148.  </a:t>
            </a:r>
          </a:p>
          <a:p>
            <a:pPr algn="just">
              <a:spcAft>
                <a:spcPts val="600"/>
              </a:spcAft>
            </a:pPr>
            <a:r>
              <a:rPr lang="uk-UA" sz="1200" dirty="0" smtClean="0">
                <a:latin typeface="e-Ukraine Light" pitchFamily="50" charset="-52"/>
              </a:rPr>
              <a:t>         Обов’язковий реквізит «Код платника» заповнюють всі платники, які сплачують податки, збори, інші платежі та єдиний внесок. Юридичні особи у реквізиті «Код платника» зазначають код</a:t>
            </a:r>
          </a:p>
          <a:p>
            <a:pPr algn="just">
              <a:spcAft>
                <a:spcPts val="600"/>
              </a:spcAft>
            </a:pPr>
            <a:r>
              <a:rPr lang="uk-UA" sz="1200" dirty="0" smtClean="0">
                <a:latin typeface="e-Ukraine Light" pitchFamily="50" charset="-52"/>
              </a:rPr>
              <a:t>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27768" y="1232453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166978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4" y="144641"/>
            <a:ext cx="4685767" cy="300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050" dirty="0">
                <a:latin typeface="e-Ukraine Light" pitchFamily="50" charset="-52"/>
              </a:rPr>
              <a:t> </a:t>
            </a: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088835" y="166978"/>
            <a:ext cx="4659463" cy="6878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uk-UA" sz="1200" dirty="0" smtClean="0">
                <a:latin typeface="e-Ukraine Light" pitchFamily="50" charset="-52"/>
                <a:cs typeface="Times New Roman" pitchFamily="18" charset="0"/>
              </a:rPr>
              <a:t> </a:t>
            </a:r>
            <a:r>
              <a:rPr lang="uk-UA" sz="1200" dirty="0" smtClean="0">
                <a:latin typeface="e-Ukraine Light" pitchFamily="50" charset="-52"/>
              </a:rPr>
              <a:t>ЄДРПОУ, фізичні особи – підприємці та громадяни – податковий номер. </a:t>
            </a:r>
          </a:p>
          <a:p>
            <a:pPr algn="just">
              <a:spcAft>
                <a:spcPts val="600"/>
              </a:spcAft>
            </a:pPr>
            <a:r>
              <a:rPr lang="uk-UA" sz="1200" dirty="0" smtClean="0">
                <a:latin typeface="e-Ukraine Light" pitchFamily="50" charset="-52"/>
                <a:cs typeface="Times New Roman" pitchFamily="18" charset="0"/>
              </a:rPr>
              <a:t>       Реквізит «Код фактичного платника» заповнюється в наступних випадках:  </a:t>
            </a:r>
          </a:p>
          <a:p>
            <a:pPr algn="just">
              <a:spcAft>
                <a:spcPts val="600"/>
              </a:spcAft>
            </a:pPr>
            <a:r>
              <a:rPr lang="uk-UA" sz="1200" dirty="0" smtClean="0">
                <a:latin typeface="e-Ukraine Light" pitchFamily="50" charset="-52"/>
                <a:cs typeface="Times New Roman" pitchFamily="18" charset="0"/>
              </a:rPr>
              <a:t>1) юридичними особами:  </a:t>
            </a:r>
          </a:p>
          <a:p>
            <a:pPr algn="just">
              <a:spcAft>
                <a:spcPts val="600"/>
              </a:spcAft>
            </a:pPr>
            <a:r>
              <a:rPr lang="uk-UA" sz="1200" dirty="0" smtClean="0">
                <a:latin typeface="e-Ukraine Light" pitchFamily="50" charset="-52"/>
                <a:cs typeface="Times New Roman" pitchFamily="18" charset="0"/>
              </a:rPr>
              <a:t>у разі, якщо юридичні особи у своєму складі мають відокремлені підрозділи, представництва та сплачують платежі до бюджету і фондів соціального страхування за відокремлені підрозділи, представництва.  </a:t>
            </a:r>
          </a:p>
          <a:p>
            <a:pPr algn="just">
              <a:spcAft>
                <a:spcPts val="600"/>
              </a:spcAft>
            </a:pPr>
            <a:r>
              <a:rPr lang="uk-UA" sz="1200" smtClean="0">
                <a:latin typeface="e-Ukraine Light" pitchFamily="50" charset="-52"/>
                <a:cs typeface="Times New Roman" pitchFamily="18" charset="0"/>
              </a:rPr>
              <a:t>         При </a:t>
            </a:r>
            <a:r>
              <a:rPr lang="uk-UA" sz="1200" dirty="0" smtClean="0">
                <a:latin typeface="e-Ukraine Light" pitchFamily="50" charset="-52"/>
                <a:cs typeface="Times New Roman" pitchFamily="18" charset="0"/>
              </a:rPr>
              <a:t>цьому юридичні особи у реквізиті «Код платника» платіжної інструкції зазначають власний код ЄДРПОУ, а у реквізиті «Код фактичного платника» – код ЄДРПОУ відокремленого підрозділу, представництва;  </a:t>
            </a:r>
          </a:p>
          <a:p>
            <a:pPr algn="just">
              <a:spcAft>
                <a:spcPts val="600"/>
              </a:spcAft>
            </a:pPr>
            <a:r>
              <a:rPr lang="uk-UA" sz="1200" dirty="0" smtClean="0">
                <a:latin typeface="e-Ukraine Light" pitchFamily="50" charset="-52"/>
                <a:cs typeface="Times New Roman" pitchFamily="18" charset="0"/>
              </a:rPr>
              <a:t>2) громадянами:  </a:t>
            </a:r>
          </a:p>
          <a:p>
            <a:pPr algn="just">
              <a:spcAft>
                <a:spcPts val="600"/>
              </a:spcAft>
            </a:pPr>
            <a:r>
              <a:rPr lang="uk-UA" sz="1200" dirty="0" smtClean="0">
                <a:latin typeface="e-Ukraine Light" pitchFamily="50" charset="-52"/>
                <a:cs typeface="Times New Roman" pitchFamily="18" charset="0"/>
              </a:rPr>
              <a:t>          у разі, якщо громадяни сплачують податкові платежі та єдиний внесок за допомогою технічного пристрою (банківський автомат, платіжний термінал, програмно-технічний комплекс самообслуговування, програмно-апаратне середовище мобільного телефону, інший пристрій) або через каси надавачів платіжних послуг.  </a:t>
            </a:r>
          </a:p>
          <a:p>
            <a:pPr algn="just">
              <a:spcAft>
                <a:spcPts val="600"/>
              </a:spcAft>
            </a:pPr>
            <a:r>
              <a:rPr lang="uk-UA" sz="1200" dirty="0" smtClean="0">
                <a:latin typeface="e-Ukraine Light" pitchFamily="50" charset="-52"/>
                <a:cs typeface="Times New Roman" pitchFamily="18" charset="0"/>
              </a:rPr>
              <a:t>          При цьому громадяни у реквізиті «Код фактичного платника» платіжної інструкції зазначають власний податковий номер. Разом з цим, надавач платіжних послуг у реквізиті «Код платника» зазначає свій податковий номер.  </a:t>
            </a:r>
          </a:p>
          <a:p>
            <a:pPr algn="just">
              <a:spcAft>
                <a:spcPts val="600"/>
              </a:spcAft>
            </a:pPr>
            <a:r>
              <a:rPr lang="uk-UA" sz="1200" dirty="0" smtClean="0">
                <a:latin typeface="e-Ukraine Light" pitchFamily="50" charset="-52"/>
                <a:cs typeface="Times New Roman" pitchFamily="18" charset="0"/>
              </a:rPr>
              <a:t>         </a:t>
            </a:r>
            <a:r>
              <a:rPr lang="uk-UA" sz="1200" dirty="0" err="1" smtClean="0">
                <a:latin typeface="e-Ukraine Light" pitchFamily="50" charset="-52"/>
                <a:cs typeface="Times New Roman" pitchFamily="18" charset="0"/>
              </a:rPr>
              <a:t>Довідково</a:t>
            </a:r>
            <a:r>
              <a:rPr lang="uk-UA" sz="1200" dirty="0" smtClean="0">
                <a:latin typeface="e-Ukraine Light" pitchFamily="50" charset="-52"/>
                <a:cs typeface="Times New Roman" pitchFamily="18" charset="0"/>
              </a:rPr>
              <a:t>: з повним текстом Наказу № 148 можна ознайомитися за посиланням: </a:t>
            </a:r>
            <a:r>
              <a:rPr lang="uk-UA" sz="1200" dirty="0" smtClean="0">
                <a:latin typeface="e-Ukraine Light" pitchFamily="50" charset="-52"/>
                <a:cs typeface="Times New Roman" pitchFamily="18" charset="0"/>
                <a:hlinkClick r:id="rId2"/>
              </a:rPr>
              <a:t>https://zakon.rada.gov.ua/laws/show/z0528-23#Text</a:t>
            </a:r>
            <a:r>
              <a:rPr lang="uk-UA" sz="1200" dirty="0" smtClean="0">
                <a:latin typeface="e-Ukraine Light" pitchFamily="50" charset="-52"/>
                <a:cs typeface="Times New Roman" pitchFamily="18" charset="0"/>
              </a:rPr>
              <a:t>. </a:t>
            </a:r>
          </a:p>
          <a:p>
            <a:pPr algn="just">
              <a:spcAft>
                <a:spcPts val="600"/>
              </a:spcAft>
            </a:pPr>
            <a:endParaRPr lang="uk-UA" sz="1200" dirty="0" smtClean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1570</TotalTime>
  <Words>131</Words>
  <Application>Microsoft Office PowerPoint</Application>
  <PresentationFormat>Лист A4 (210x297 мм)</PresentationFormat>
  <Paragraphs>33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202</cp:revision>
  <dcterms:created xsi:type="dcterms:W3CDTF">2021-05-27T05:23:05Z</dcterms:created>
  <dcterms:modified xsi:type="dcterms:W3CDTF">2024-07-31T08:13:34Z</dcterms:modified>
</cp:coreProperties>
</file>