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20" d="100"/>
          <a:sy n="120" d="100"/>
        </p:scale>
        <p:origin x="-1470" y="6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30.07.2024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30.07.2024</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142547" y="114300"/>
            <a:ext cx="4763453" cy="67437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698928" y="1419519"/>
            <a:ext cx="3600000" cy="9541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1400" b="1" dirty="0" smtClean="0">
                <a:latin typeface="e-Ukraine Light" pitchFamily="50" charset="-52"/>
              </a:rPr>
              <a:t>Покроковий алгоритм дій для платників податків у отриманні Витягу щодо стану розрахунків </a:t>
            </a:r>
            <a:endParaRPr lang="uk-UA" sz="1400" b="1" dirty="0">
              <a:latin typeface="e-Ukraine Light" pitchFamily="50" charset="-52"/>
            </a:endParaRPr>
          </a:p>
        </p:txBody>
      </p:sp>
      <p:sp>
        <p:nvSpPr>
          <p:cNvPr id="20" name="Rectangle 1"/>
          <p:cNvSpPr>
            <a:spLocks noChangeArrowheads="1"/>
          </p:cNvSpPr>
          <p:nvPr/>
        </p:nvSpPr>
        <p:spPr bwMode="auto">
          <a:xfrm>
            <a:off x="5000542" y="6399730"/>
            <a:ext cx="1104899" cy="3385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Липень</a:t>
            </a:r>
          </a:p>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 202</a:t>
            </a:r>
            <a:r>
              <a:rPr lang="en-US" sz="800" dirty="0" smtClean="0">
                <a:solidFill>
                  <a:srgbClr val="333333"/>
                </a:solidFill>
                <a:latin typeface="e-Ukraine Light" pitchFamily="50" charset="-52"/>
                <a:cs typeface="Times New Roman" pitchFamily="18" charset="0"/>
              </a:rPr>
              <a:t>4</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30202" y="117828"/>
            <a:ext cx="4703443" cy="6740172"/>
            <a:chOff x="83820" y="68581"/>
            <a:chExt cx="4694139"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4972050" y="117828"/>
            <a:ext cx="4806790" cy="6740172"/>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200025" y="111318"/>
            <a:ext cx="4610098" cy="6786473"/>
          </a:xfrm>
          <a:prstGeom prst="rect">
            <a:avLst/>
          </a:prstGeom>
        </p:spPr>
        <p:txBody>
          <a:bodyPr wrap="square">
            <a:spAutoFit/>
          </a:bodyPr>
          <a:lstStyle/>
          <a:p>
            <a:pPr algn="just">
              <a:spcAft>
                <a:spcPts val="600"/>
              </a:spcAft>
            </a:pPr>
            <a:r>
              <a:rPr lang="uk-UA" sz="1100" dirty="0">
                <a:latin typeface="e-Ukraine Light" pitchFamily="50" charset="-52"/>
              </a:rPr>
              <a:t>	</a:t>
            </a:r>
            <a:r>
              <a:rPr lang="uk-UA" sz="1400" dirty="0" smtClean="0">
                <a:latin typeface="e-Ukraine Light" pitchFamily="50" charset="-52"/>
              </a:rPr>
              <a:t> </a:t>
            </a:r>
            <a:r>
              <a:rPr lang="uk-UA" sz="1200" dirty="0" smtClean="0">
                <a:latin typeface="e-Ukraine Light" pitchFamily="50" charset="-52"/>
              </a:rPr>
              <a:t>Головне управління ДПС у м. Києві інформує, що з 01 травня 2024 року для платників податків в Електронному кабінеті стало доступним отримання Витягу щодо стану розрахунків, починаючи з 2013 року за кожний рік окремо та у розрізі податків, зборів, платежів, а також єдиного внеску на загальнообов’язкове державне соціальне страхування на відміну отримання такого документу тільки за звітні періоди поточного року.  </a:t>
            </a:r>
          </a:p>
          <a:p>
            <a:pPr algn="just">
              <a:spcAft>
                <a:spcPts val="600"/>
              </a:spcAft>
            </a:pPr>
            <a:r>
              <a:rPr lang="uk-UA" sz="1200" dirty="0" smtClean="0">
                <a:latin typeface="e-Ukraine Light" pitchFamily="50" charset="-52"/>
              </a:rPr>
              <a:t>        Крім цього, розроблено окремий функціонал для платників, які мають податковий борг на день подання Запиту про отримання Витягу щодо стану розрахунків з бюджетами та цільовими фондами за даними органів ДПС стосовно розрахунку пені, яка буде нарахована у разі погашення такого боргу поточною датою.  </a:t>
            </a:r>
          </a:p>
          <a:p>
            <a:pPr algn="just">
              <a:spcAft>
                <a:spcPts val="600"/>
              </a:spcAft>
            </a:pPr>
            <a:r>
              <a:rPr lang="uk-UA" sz="1200" dirty="0" smtClean="0">
                <a:latin typeface="e-Ukraine Light" pitchFamily="50" charset="-52"/>
              </a:rPr>
              <a:t>       Покроковий алгоритм дій для платників у отриманні Витягу щодо стану розрахунків: </a:t>
            </a:r>
          </a:p>
          <a:p>
            <a:pPr algn="just">
              <a:spcAft>
                <a:spcPts val="600"/>
              </a:spcAft>
            </a:pPr>
            <a:r>
              <a:rPr lang="uk-UA" sz="1200" dirty="0" smtClean="0">
                <a:latin typeface="e-Ukraine Light" pitchFamily="50" charset="-52"/>
              </a:rPr>
              <a:t>     1. Платник створює «Запит про отримання витягу щодо стану розрахунків з бюджетами та цільовими фондами за даними органів ДПС» (далі – Запит) за формою «J/F1300207» в приватній частині Електронного кабінету у пункті меню «Заяви, запити для отримання інформації» шляхом: </a:t>
            </a:r>
          </a:p>
          <a:p>
            <a:pPr algn="just">
              <a:spcAft>
                <a:spcPts val="600"/>
              </a:spcAft>
            </a:pPr>
            <a:r>
              <a:rPr lang="uk-UA" sz="1200" dirty="0" smtClean="0">
                <a:latin typeface="e-Ukraine Light" pitchFamily="50" charset="-52"/>
              </a:rPr>
              <a:t>      для поля «період з «01» січня 20_ року по «__» __20__року» Запиту: </a:t>
            </a:r>
          </a:p>
          <a:p>
            <a:pPr algn="just">
              <a:spcAft>
                <a:spcPts val="600"/>
              </a:spcAft>
            </a:pPr>
            <a:r>
              <a:rPr lang="uk-UA" sz="1200" dirty="0" smtClean="0">
                <a:latin typeface="e-Ukraine Light" pitchFamily="50" charset="-52"/>
              </a:rPr>
              <a:t>вибору із переліку дати, місяця та року, за який платник бажає отримати «Витяг з інформаційної системи органів ДПС щодо стану розрахунків платника з бюджетом та сплати єдиного внеску» (далі – Витяг). </a:t>
            </a:r>
            <a:endParaRPr lang="uk-UA" sz="1200" dirty="0" smtClean="0">
              <a:latin typeface="e-Ukraine Light" pitchFamily="50" charset="-52"/>
            </a:endParaRPr>
          </a:p>
        </p:txBody>
      </p:sp>
      <p:sp>
        <p:nvSpPr>
          <p:cNvPr id="14" name="Прямоугольник 13"/>
          <p:cNvSpPr/>
          <p:nvPr/>
        </p:nvSpPr>
        <p:spPr>
          <a:xfrm>
            <a:off x="527768" y="1232453"/>
            <a:ext cx="4781549" cy="276999"/>
          </a:xfrm>
          <a:prstGeom prst="rect">
            <a:avLst/>
          </a:prstGeom>
        </p:spPr>
        <p:txBody>
          <a:bodyPr wrap="square">
            <a:spAutoFit/>
          </a:bodyPr>
          <a:lstStyle/>
          <a:p>
            <a:pPr indent="457200" algn="just"/>
            <a:endParaRPr lang="uk-UA" sz="1200" smtClean="0">
              <a:latin typeface="e-Ukraine" pitchFamily="2" charset="-52"/>
            </a:endParaRPr>
          </a:p>
        </p:txBody>
      </p:sp>
      <p:sp>
        <p:nvSpPr>
          <p:cNvPr id="16" name="Прямоугольник 15"/>
          <p:cNvSpPr/>
          <p:nvPr/>
        </p:nvSpPr>
        <p:spPr>
          <a:xfrm>
            <a:off x="4969102" y="209549"/>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0" y="166978"/>
            <a:ext cx="4572000" cy="307777"/>
          </a:xfrm>
          <a:prstGeom prst="rect">
            <a:avLst/>
          </a:prstGeom>
        </p:spPr>
        <p:txBody>
          <a:bodyPr wrap="square">
            <a:spAutoFit/>
          </a:bodyPr>
          <a:lstStyle/>
          <a:p>
            <a:pPr algn="just"/>
            <a:r>
              <a:rPr lang="uk-UA" sz="1400" dirty="0" smtClean="0">
                <a:latin typeface="e-Ukraine Light" pitchFamily="50" charset="-52"/>
              </a:rPr>
              <a:t>	</a:t>
            </a:r>
            <a:endParaRPr lang="uk-UA" dirty="0"/>
          </a:p>
        </p:txBody>
      </p:sp>
      <p:sp>
        <p:nvSpPr>
          <p:cNvPr id="17" name="Прямоугольник 16"/>
          <p:cNvSpPr/>
          <p:nvPr/>
        </p:nvSpPr>
        <p:spPr>
          <a:xfrm>
            <a:off x="5032294" y="144641"/>
            <a:ext cx="4685767" cy="300403"/>
          </a:xfrm>
          <a:prstGeom prst="rect">
            <a:avLst/>
          </a:prstGeom>
        </p:spPr>
        <p:txBody>
          <a:bodyPr wrap="square">
            <a:spAutoFit/>
          </a:bodyPr>
          <a:lstStyle/>
          <a:p>
            <a:pPr algn="just">
              <a:lnSpc>
                <a:spcPct val="150000"/>
              </a:lnSpc>
            </a:pPr>
            <a:r>
              <a:rPr lang="ru-RU" sz="1050" dirty="0">
                <a:latin typeface="e-Ukraine Light" pitchFamily="50" charset="-52"/>
              </a:rPr>
              <a:t> </a:t>
            </a:r>
            <a:endParaRPr lang="ru-RU" sz="1100" dirty="0">
              <a:latin typeface="e-Ukraine Light" pitchFamily="50" charset="-52"/>
            </a:endParaRPr>
          </a:p>
        </p:txBody>
      </p:sp>
      <p:sp>
        <p:nvSpPr>
          <p:cNvPr id="18" name="Прямоугольник 17"/>
          <p:cNvSpPr/>
          <p:nvPr/>
        </p:nvSpPr>
        <p:spPr>
          <a:xfrm>
            <a:off x="5088835" y="166978"/>
            <a:ext cx="4659463" cy="6586418"/>
          </a:xfrm>
          <a:prstGeom prst="rect">
            <a:avLst/>
          </a:prstGeom>
        </p:spPr>
        <p:txBody>
          <a:bodyPr wrap="square">
            <a:spAutoFit/>
          </a:bodyPr>
          <a:lstStyle/>
          <a:p>
            <a:pPr algn="just">
              <a:spcAft>
                <a:spcPts val="600"/>
              </a:spcAft>
            </a:pPr>
            <a:r>
              <a:rPr lang="uk-UA" sz="1200" dirty="0" smtClean="0">
                <a:latin typeface="e-Ukraine Light" pitchFamily="50" charset="-52"/>
              </a:rPr>
              <a:t>За кожний рік Запит подається окремо; </a:t>
            </a:r>
          </a:p>
          <a:p>
            <a:pPr algn="just">
              <a:spcAft>
                <a:spcPts val="600"/>
              </a:spcAft>
            </a:pPr>
            <a:r>
              <a:rPr lang="uk-UA" sz="1200" dirty="0" smtClean="0">
                <a:latin typeface="e-Ukraine Light" pitchFamily="50" charset="-52"/>
              </a:rPr>
              <a:t>         для поля «Розрахувати суму пені у поточному бюджетному році» (пп. 129.1.1 та 129.1.3 пункту 129.1 статті 129 Податкового кодексу України)***» Запиту: </a:t>
            </a:r>
          </a:p>
          <a:p>
            <a:pPr algn="just">
              <a:spcAft>
                <a:spcPts val="600"/>
              </a:spcAft>
            </a:pPr>
            <a:r>
              <a:rPr lang="uk-UA" sz="1200" dirty="0" smtClean="0">
                <a:latin typeface="e-Ukraine Light" pitchFamily="50" charset="-52"/>
              </a:rPr>
              <a:t>встановлення позначки для розрахунку пені, якщо у платника є податковий борг (крім єдиного внеску) та він бажає визначити суму пені станом на наступний день від дня подання Запиту. Платник також може не встановлювати позначку для її розрахунку. Встановлення позначки неможливе, якщо у Запиті визначено платником період «минулі роки»; </a:t>
            </a:r>
          </a:p>
          <a:p>
            <a:pPr algn="just">
              <a:spcAft>
                <a:spcPts val="600"/>
              </a:spcAft>
            </a:pPr>
            <a:r>
              <a:rPr lang="uk-UA" sz="1200" dirty="0" smtClean="0">
                <a:latin typeface="e-Ukraine Light" pitchFamily="50" charset="-52"/>
              </a:rPr>
              <a:t>      для поля «В розрізі платежів» Запиту: </a:t>
            </a:r>
          </a:p>
          <a:p>
            <a:pPr algn="just">
              <a:spcAft>
                <a:spcPts val="600"/>
              </a:spcAft>
            </a:pPr>
            <a:r>
              <a:rPr lang="uk-UA" sz="1200" dirty="0" smtClean="0">
                <a:latin typeface="e-Ukraine Light" pitchFamily="50" charset="-52"/>
              </a:rPr>
              <a:t>встановлення позначки для отримання інформації в розрізі всіх своїх платежів. Якщо платник не встановлює позначку, то отримає узагальнену інформацію, без розрізу платежів; </a:t>
            </a:r>
          </a:p>
          <a:p>
            <a:pPr algn="just">
              <a:spcAft>
                <a:spcPts val="600"/>
              </a:spcAft>
            </a:pPr>
            <a:r>
              <a:rPr lang="uk-UA" sz="1200" dirty="0" smtClean="0">
                <a:latin typeface="e-Ukraine Light" pitchFamily="50" charset="-52"/>
              </a:rPr>
              <a:t>      для поля «З підписом**** (станом на 1 число  звітного місяця)» Запиту: </a:t>
            </a:r>
          </a:p>
          <a:p>
            <a:pPr algn="just">
              <a:spcAft>
                <a:spcPts val="600"/>
              </a:spcAft>
            </a:pPr>
            <a:r>
              <a:rPr lang="uk-UA" sz="1200" dirty="0" smtClean="0">
                <a:latin typeface="e-Ukraine Light" pitchFamily="50" charset="-52"/>
              </a:rPr>
              <a:t>встановлення позначки для отримання Витягу з кваліфікованим електронним підписом посадової особи контролюючого органу (далі – КЕП). </a:t>
            </a:r>
          </a:p>
          <a:p>
            <a:pPr algn="just">
              <a:spcAft>
                <a:spcPts val="600"/>
              </a:spcAft>
            </a:pPr>
            <a:r>
              <a:rPr lang="uk-UA" sz="1200" dirty="0" smtClean="0">
                <a:latin typeface="e-Ukraine Light" pitchFamily="50" charset="-52"/>
              </a:rPr>
              <a:t>       Разом з цим, встановлення позначки можливе, якщо у Запиті зазначено 1-ше число місяця будь-якого року. Якщо платник не встановлює позначку, то отримає інформацію без КЕП. </a:t>
            </a:r>
          </a:p>
          <a:p>
            <a:pPr algn="just">
              <a:spcAft>
                <a:spcPts val="600"/>
              </a:spcAft>
            </a:pPr>
            <a:r>
              <a:rPr lang="uk-UA" sz="1200" dirty="0" smtClean="0">
                <a:latin typeface="e-Ukraine Light" pitchFamily="50" charset="-52"/>
              </a:rPr>
              <a:t>      2. Надсилає Запит до органу ДПС за своїм основним місцем обліку. </a:t>
            </a:r>
          </a:p>
          <a:p>
            <a:pPr algn="just">
              <a:spcAft>
                <a:spcPts val="600"/>
              </a:spcAft>
            </a:pPr>
            <a:r>
              <a:rPr lang="uk-UA" sz="1200" dirty="0" smtClean="0">
                <a:latin typeface="e-Ukraine Light" pitchFamily="50" charset="-52"/>
              </a:rPr>
              <a:t>      3. Отримує Витяг за формою «J/F1400207». </a:t>
            </a:r>
          </a:p>
          <a:p>
            <a:pPr algn="just">
              <a:spcAft>
                <a:spcPts val="600"/>
              </a:spcAft>
            </a:pPr>
            <a:endParaRPr lang="uk-UA" sz="1200" dirty="0" smtClean="0">
              <a:latin typeface="e-Ukraine Light" pitchFamily="50" charset="-52"/>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1558</TotalTime>
  <Words>256</Words>
  <Application>Microsoft Office PowerPoint</Application>
  <PresentationFormat>Лист A4 (210x297 мм)</PresentationFormat>
  <Paragraphs>34</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204</cp:revision>
  <dcterms:created xsi:type="dcterms:W3CDTF">2021-05-27T05:23:05Z</dcterms:created>
  <dcterms:modified xsi:type="dcterms:W3CDTF">2024-07-30T07:21:02Z</dcterms:modified>
</cp:coreProperties>
</file>