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2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25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36244"/>
            <a:ext cx="360000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/>
              <a:t>Чи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може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інша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юридична</a:t>
            </a:r>
            <a:r>
              <a:rPr lang="ru-RU" sz="1600" b="1" dirty="0" smtClean="0"/>
              <a:t> особа, ФОП </a:t>
            </a:r>
            <a:r>
              <a:rPr lang="ru-RU" sz="1600" b="1" dirty="0" err="1" smtClean="0"/>
              <a:t>або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фізична</a:t>
            </a:r>
            <a:r>
              <a:rPr lang="ru-RU" sz="1600" b="1" dirty="0" smtClean="0"/>
              <a:t> особа </a:t>
            </a:r>
            <a:r>
              <a:rPr lang="ru-RU" sz="1600" b="1" dirty="0" err="1" smtClean="0"/>
              <a:t>сплатити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грошове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зобов’язання</a:t>
            </a:r>
            <a:r>
              <a:rPr lang="ru-RU" sz="1600" b="1" dirty="0" smtClean="0"/>
              <a:t> по </a:t>
            </a:r>
            <a:r>
              <a:rPr lang="ru-RU" sz="1600" b="1" dirty="0" err="1" smtClean="0"/>
              <a:t>єдиному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внеску</a:t>
            </a:r>
            <a:r>
              <a:rPr lang="ru-RU" sz="1600" b="1" dirty="0" smtClean="0"/>
              <a:t> за </a:t>
            </a:r>
            <a:r>
              <a:rPr lang="ru-RU" sz="1600" b="1" dirty="0" err="1" smtClean="0"/>
              <a:t>інших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осіб</a:t>
            </a:r>
            <a:r>
              <a:rPr lang="ru-RU" sz="1600" b="1" dirty="0" smtClean="0"/>
              <a:t>?</a:t>
            </a:r>
          </a:p>
          <a:p>
            <a:pPr algn="ctr"/>
            <a:endParaRPr lang="ru-RU" sz="16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518204" y="6399730"/>
            <a:ext cx="1001865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Серпень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0202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11318"/>
            <a:ext cx="461009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Головне </a:t>
            </a:r>
            <a:r>
              <a:rPr lang="ru-RU" sz="1100" dirty="0" err="1" smtClean="0">
                <a:latin typeface="e-Ukraine Light" pitchFamily="50" charset="-52"/>
              </a:rPr>
              <a:t>управління</a:t>
            </a:r>
            <a:r>
              <a:rPr lang="ru-RU" sz="1100" dirty="0" smtClean="0">
                <a:latin typeface="e-Ukraine Light" pitchFamily="50" charset="-52"/>
              </a:rPr>
              <a:t> ДПС у м. </a:t>
            </a:r>
            <a:r>
              <a:rPr lang="ru-RU" sz="1100" dirty="0" err="1" smtClean="0">
                <a:latin typeface="e-Ukraine Light" pitchFamily="50" charset="-52"/>
              </a:rPr>
              <a:t>Києві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інформує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частини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четвертої</a:t>
            </a:r>
            <a:r>
              <a:rPr lang="ru-RU" sz="1100" dirty="0" smtClean="0">
                <a:latin typeface="e-Ukraine Light" pitchFamily="50" charset="-52"/>
              </a:rPr>
              <a:t> ст. 8 Закону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08 </a:t>
            </a:r>
            <a:r>
              <a:rPr lang="ru-RU" sz="1100" dirty="0" err="1" smtClean="0">
                <a:latin typeface="e-Ukraine Light" pitchFamily="50" charset="-52"/>
              </a:rPr>
              <a:t>липня</a:t>
            </a:r>
            <a:r>
              <a:rPr lang="ru-RU" sz="1100" dirty="0" smtClean="0">
                <a:latin typeface="e-Ukraine Light" pitchFamily="50" charset="-52"/>
              </a:rPr>
              <a:t> 2010 року № 2464-</a:t>
            </a:r>
            <a:r>
              <a:rPr lang="en-US" sz="1100" dirty="0" smtClean="0">
                <a:latin typeface="e-Ukraine Light" pitchFamily="50" charset="-52"/>
              </a:rPr>
              <a:t>VI «</a:t>
            </a:r>
            <a:r>
              <a:rPr lang="ru-RU" sz="1100" dirty="0" smtClean="0">
                <a:latin typeface="e-Ukraine Light" pitchFamily="50" charset="-52"/>
              </a:rPr>
              <a:t>Про </a:t>
            </a:r>
            <a:r>
              <a:rPr lang="ru-RU" sz="1100" dirty="0" err="1" smtClean="0">
                <a:latin typeface="e-Ukraine Light" pitchFamily="50" charset="-52"/>
              </a:rPr>
              <a:t>збір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облік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загальнообов’язкове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державне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соціальне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страхування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змінами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доповненнями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№ 2464) порядок </a:t>
            </a:r>
            <a:r>
              <a:rPr lang="ru-RU" sz="1100" dirty="0" err="1" smtClean="0">
                <a:latin typeface="e-Ukraine Light" pitchFamily="50" charset="-52"/>
              </a:rPr>
              <a:t>нарахування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обчислення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загальнообов’язкове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державне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соціальне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страхування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єдиний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внесок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визначається</a:t>
            </a:r>
            <a:r>
              <a:rPr lang="ru-RU" sz="1100" dirty="0" smtClean="0">
                <a:latin typeface="e-Ukraine Light" pitchFamily="50" charset="-52"/>
              </a:rPr>
              <a:t> Законом № 2464, в </a:t>
            </a:r>
            <a:r>
              <a:rPr lang="ru-RU" sz="1100" dirty="0" err="1" smtClean="0">
                <a:latin typeface="e-Ukraine Light" pitchFamily="50" charset="-52"/>
              </a:rPr>
              <a:t>частині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адміністрування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Податковим</a:t>
            </a:r>
            <a:r>
              <a:rPr lang="ru-RU" sz="1100" dirty="0" smtClean="0">
                <a:latin typeface="e-Ukraine Light" pitchFamily="50" charset="-52"/>
              </a:rPr>
              <a:t> кодексом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02 </a:t>
            </a:r>
            <a:r>
              <a:rPr lang="ru-RU" sz="1100" dirty="0" err="1" smtClean="0">
                <a:latin typeface="e-Ukraine Light" pitchFamily="50" charset="-52"/>
              </a:rPr>
              <a:t>грудня</a:t>
            </a:r>
            <a:r>
              <a:rPr lang="ru-RU" sz="1100" dirty="0" smtClean="0">
                <a:latin typeface="e-Ukraine Light" pitchFamily="50" charset="-52"/>
              </a:rPr>
              <a:t> 2010 року № 2755-</a:t>
            </a:r>
            <a:r>
              <a:rPr lang="en-US" sz="1100" dirty="0" smtClean="0">
                <a:latin typeface="e-Ukraine Light" pitchFamily="50" charset="-52"/>
              </a:rPr>
              <a:t>VI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змінами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доповненнями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прийнятими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них </a:t>
            </a:r>
            <a:r>
              <a:rPr lang="ru-RU" sz="1100" dirty="0" err="1" smtClean="0">
                <a:latin typeface="e-Ukraine Light" pitchFamily="50" charset="-52"/>
              </a:rPr>
              <a:t>нормативно-правовими</a:t>
            </a:r>
            <a:r>
              <a:rPr lang="ru-RU" sz="1100" dirty="0" smtClean="0">
                <a:latin typeface="e-Ukraine Light" pitchFamily="50" charset="-52"/>
              </a:rPr>
              <a:t> актами центрального органу </a:t>
            </a:r>
            <a:r>
              <a:rPr lang="ru-RU" sz="1100" dirty="0" err="1" smtClean="0">
                <a:latin typeface="e-Ukraine Light" pitchFamily="50" charset="-52"/>
              </a:rPr>
              <a:t>виконавчої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влади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забезпечує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формування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реалізує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державну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фінансову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політику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своєчасно</a:t>
            </a:r>
            <a:r>
              <a:rPr lang="ru-RU" sz="1100" dirty="0" smtClean="0">
                <a:latin typeface="e-Ukraine Light" pitchFamily="50" charset="-52"/>
              </a:rPr>
              <a:t> та в </a:t>
            </a:r>
            <a:r>
              <a:rPr lang="ru-RU" sz="1100" dirty="0" err="1" smtClean="0">
                <a:latin typeface="e-Ukraine Light" pitchFamily="50" charset="-52"/>
              </a:rPr>
              <a:t>повному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обсязі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нараховувати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обчислювати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сплачувати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внесок</a:t>
            </a:r>
            <a:r>
              <a:rPr lang="ru-RU" sz="1100" dirty="0" smtClean="0">
                <a:latin typeface="e-Ukraine Light" pitchFamily="50" charset="-52"/>
              </a:rPr>
              <a:t> (п. 1 </a:t>
            </a:r>
            <a:r>
              <a:rPr lang="ru-RU" sz="1100" dirty="0" err="1" smtClean="0">
                <a:latin typeface="e-Ukraine Light" pitchFamily="50" charset="-52"/>
              </a:rPr>
              <a:t>частини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другої</a:t>
            </a:r>
            <a:r>
              <a:rPr lang="ru-RU" sz="1100" dirty="0" smtClean="0">
                <a:latin typeface="e-Ukraine Light" pitchFamily="50" charset="-52"/>
              </a:rPr>
              <a:t> ст. 6 Закону № 2464).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виявлення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своєчасно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сплачених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страхових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самостійно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обчислити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пені</a:t>
            </a:r>
            <a:r>
              <a:rPr lang="ru-RU" sz="1100" dirty="0" smtClean="0">
                <a:latin typeface="e-Ukraine Light" pitchFamily="50" charset="-52"/>
              </a:rPr>
              <a:t> в порядку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розмірах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ст. 25 Закону № 2464 (</a:t>
            </a:r>
            <a:r>
              <a:rPr lang="ru-RU" sz="1100" dirty="0" err="1" smtClean="0">
                <a:latin typeface="e-Ukraine Light" pitchFamily="50" charset="-52"/>
              </a:rPr>
              <a:t>частина</a:t>
            </a:r>
            <a:r>
              <a:rPr lang="ru-RU" sz="1100" dirty="0" smtClean="0">
                <a:latin typeface="e-Ukraine Light" pitchFamily="50" charset="-52"/>
              </a:rPr>
              <a:t> друга ст. 25 Закону № 2464).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У </a:t>
            </a:r>
            <a:r>
              <a:rPr lang="ru-RU" sz="1100" dirty="0" err="1" smtClean="0">
                <a:latin typeface="e-Ukraine Light" pitchFamily="50" charset="-52"/>
              </a:rPr>
              <a:t>випадках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ліквідації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юридичної</a:t>
            </a:r>
            <a:r>
              <a:rPr lang="ru-RU" sz="1100" dirty="0" smtClean="0">
                <a:latin typeface="e-Ukraine Light" pitchFamily="50" charset="-52"/>
              </a:rPr>
              <a:t> особи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смерті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фізичної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безвісно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відсутньою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недієздатною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оголошення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померлою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відсутності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осіб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Закону № 2464 </a:t>
            </a:r>
            <a:r>
              <a:rPr lang="ru-RU" sz="1100" dirty="0" err="1" smtClean="0">
                <a:latin typeface="e-Ukraine Light" pitchFamily="50" charset="-52"/>
              </a:rPr>
              <a:t>несуть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, сума </a:t>
            </a:r>
            <a:r>
              <a:rPr lang="ru-RU" sz="1100" dirty="0" err="1" smtClean="0">
                <a:latin typeface="e-Ukraine Light" pitchFamily="50" charset="-52"/>
              </a:rPr>
              <a:t>недоїмки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підлягає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списанню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частина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сьома</a:t>
            </a:r>
            <a:r>
              <a:rPr lang="ru-RU" sz="1100" dirty="0" smtClean="0">
                <a:latin typeface="e-Ukraine Light" pitchFamily="50" charset="-52"/>
              </a:rPr>
              <a:t> ст. 25 Закону № 2464). 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частиною</a:t>
            </a:r>
            <a:r>
              <a:rPr lang="ru-RU" sz="1100" dirty="0" smtClean="0">
                <a:latin typeface="e-Ukraine Light" pitchFamily="50" charset="-52"/>
              </a:rPr>
              <a:t> восьмою ст. 25 Закону № 2464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ліквідації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юридичної</a:t>
            </a:r>
            <a:r>
              <a:rPr lang="ru-RU" sz="1100" dirty="0" smtClean="0">
                <a:latin typeface="e-Ukraine Light" pitchFamily="50" charset="-52"/>
              </a:rPr>
              <a:t> особи –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втрати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причин статусу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сума </a:t>
            </a:r>
            <a:r>
              <a:rPr lang="ru-RU" sz="1100" dirty="0" err="1" smtClean="0">
                <a:latin typeface="e-Ukraine Light" pitchFamily="50" charset="-52"/>
              </a:rPr>
              <a:t>недоїмки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сплачується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рахунок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коштів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іншого</a:t>
            </a:r>
            <a:r>
              <a:rPr lang="ru-RU" sz="1100" dirty="0" smtClean="0">
                <a:latin typeface="e-Ukraine Light" pitchFamily="50" charset="-52"/>
              </a:rPr>
              <a:t> майна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. У такому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відповідальними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погашення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недоїмки</a:t>
            </a:r>
            <a:r>
              <a:rPr lang="ru-RU" sz="1100" dirty="0" smtClean="0">
                <a:latin typeface="e-Ukraine Light" pitchFamily="50" charset="-52"/>
              </a:rPr>
              <a:t> є: 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166978"/>
            <a:ext cx="465946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ліквідаційна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комісія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юридичної</a:t>
            </a:r>
            <a:r>
              <a:rPr lang="ru-RU" sz="1100" dirty="0" smtClean="0">
                <a:latin typeface="e-Ukraine Light" pitchFamily="50" charset="-52"/>
              </a:rPr>
              <a:t> особи –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ліквідується</a:t>
            </a:r>
            <a:r>
              <a:rPr lang="ru-RU" sz="1100" dirty="0" smtClean="0">
                <a:latin typeface="e-Ukraine Light" pitchFamily="50" charset="-52"/>
              </a:rPr>
              <a:t>; 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юридична</a:t>
            </a:r>
            <a:r>
              <a:rPr lang="ru-RU" sz="1100" dirty="0" smtClean="0">
                <a:latin typeface="e-Ukraine Light" pitchFamily="50" charset="-52"/>
              </a:rPr>
              <a:t> особа –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утворених</a:t>
            </a:r>
            <a:r>
              <a:rPr lang="ru-RU" sz="1100" dirty="0" smtClean="0">
                <a:latin typeface="e-Ukraine Light" pitchFamily="50" charset="-52"/>
              </a:rPr>
              <a:t> нею </a:t>
            </a:r>
            <a:r>
              <a:rPr lang="ru-RU" sz="1100" dirty="0" err="1" smtClean="0">
                <a:latin typeface="e-Ukraine Light" pitchFamily="50" charset="-52"/>
              </a:rPr>
              <a:t>філії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представництва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відокремленого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ліквідується</a:t>
            </a:r>
            <a:r>
              <a:rPr lang="ru-RU" sz="11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недостатності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коштів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іншого</a:t>
            </a:r>
            <a:r>
              <a:rPr lang="ru-RU" sz="1100" dirty="0" smtClean="0">
                <a:latin typeface="e-Ukraine Light" pitchFamily="50" charset="-52"/>
              </a:rPr>
              <a:t> майна для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недоїмки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відповідальними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сплату</a:t>
            </a:r>
            <a:r>
              <a:rPr lang="ru-RU" sz="1100" dirty="0" smtClean="0">
                <a:latin typeface="e-Ukraine Light" pitchFamily="50" charset="-52"/>
              </a:rPr>
              <a:t> є: 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засновники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учасники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юридичної</a:t>
            </a:r>
            <a:r>
              <a:rPr lang="ru-RU" sz="1100" dirty="0" smtClean="0">
                <a:latin typeface="e-Ukraine Light" pitchFamily="50" charset="-52"/>
              </a:rPr>
              <a:t> особи –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ліквідується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законом вони </a:t>
            </a:r>
            <a:r>
              <a:rPr lang="ru-RU" sz="1100" dirty="0" err="1" smtClean="0">
                <a:latin typeface="e-Ukraine Light" pitchFamily="50" charset="-52"/>
              </a:rPr>
              <a:t>несуть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додаткову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відповідальність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зобов’язаннями</a:t>
            </a:r>
            <a:r>
              <a:rPr lang="ru-RU" sz="1100" dirty="0" smtClean="0">
                <a:latin typeface="e-Ukraine Light" pitchFamily="50" charset="-52"/>
              </a:rPr>
              <a:t>; 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юридична</a:t>
            </a:r>
            <a:r>
              <a:rPr lang="ru-RU" sz="1100" dirty="0" smtClean="0">
                <a:latin typeface="e-Ukraine Light" pitchFamily="50" charset="-52"/>
              </a:rPr>
              <a:t> особа –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утворених</a:t>
            </a:r>
            <a:r>
              <a:rPr lang="ru-RU" sz="1100" dirty="0" smtClean="0">
                <a:latin typeface="e-Ukraine Light" pitchFamily="50" charset="-52"/>
              </a:rPr>
              <a:t> нею </a:t>
            </a:r>
            <a:r>
              <a:rPr lang="ru-RU" sz="1100" dirty="0" err="1" smtClean="0">
                <a:latin typeface="e-Ukraine Light" pitchFamily="50" charset="-52"/>
              </a:rPr>
              <a:t>філії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представництва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іншого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відокремленого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ліквідується</a:t>
            </a:r>
            <a:r>
              <a:rPr lang="ru-RU" sz="1100" dirty="0" smtClean="0">
                <a:latin typeface="e-Ukraine Light" pitchFamily="50" charset="-52"/>
              </a:rPr>
              <a:t>; 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правонаступники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юридичної</a:t>
            </a:r>
            <a:r>
              <a:rPr lang="ru-RU" sz="1100" dirty="0" smtClean="0">
                <a:latin typeface="e-Ukraine Light" pitchFamily="50" charset="-52"/>
              </a:rPr>
              <a:t> особи –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ліквідується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злиття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приєднання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виділення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поділу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перетворення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недоїмки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покладаються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осіб</a:t>
            </a:r>
            <a:r>
              <a:rPr lang="ru-RU" sz="1100" dirty="0" smtClean="0">
                <a:latin typeface="e-Ukraine Light" pitchFamily="50" charset="-52"/>
              </a:rPr>
              <a:t>, до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перейшли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права та </a:t>
            </a:r>
            <a:r>
              <a:rPr lang="ru-RU" sz="1100" dirty="0" err="1" smtClean="0">
                <a:latin typeface="e-Ukraine Light" pitchFamily="50" charset="-52"/>
              </a:rPr>
              <a:t>обов’язки</a:t>
            </a:r>
            <a:r>
              <a:rPr lang="ru-RU" sz="11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Передача </a:t>
            </a:r>
            <a:r>
              <a:rPr lang="ru-RU" sz="1100" dirty="0" err="1" smtClean="0">
                <a:latin typeface="e-Ukraine Light" pitchFamily="50" charset="-52"/>
              </a:rPr>
              <a:t>платниками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третім</a:t>
            </a:r>
            <a:r>
              <a:rPr lang="ru-RU" sz="1100" dirty="0" smtClean="0">
                <a:latin typeface="e-Ukraine Light" pitchFamily="50" charset="-52"/>
              </a:rPr>
              <a:t> особам заборонена, 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випадків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головою </a:t>
            </a:r>
            <a:r>
              <a:rPr lang="ru-RU" sz="1100" dirty="0" err="1" smtClean="0">
                <a:latin typeface="e-Ukraine Light" pitchFamily="50" charset="-52"/>
              </a:rPr>
              <a:t>сімейного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фермерського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внесків</a:t>
            </a:r>
            <a:r>
              <a:rPr lang="ru-RU" sz="1100" dirty="0" smtClean="0">
                <a:latin typeface="e-Ukraine Light" pitchFamily="50" charset="-52"/>
              </a:rPr>
              <a:t> за себе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членів</a:t>
            </a:r>
            <a:r>
              <a:rPr lang="ru-RU" sz="1100" dirty="0" smtClean="0">
                <a:latin typeface="e-Ukraine Light" pitchFamily="50" charset="-52"/>
              </a:rPr>
              <a:t> такого </a:t>
            </a:r>
            <a:r>
              <a:rPr lang="ru-RU" sz="1100" dirty="0" err="1" smtClean="0">
                <a:latin typeface="e-Ukraine Light" pitchFamily="50" charset="-52"/>
              </a:rPr>
              <a:t>господарства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частина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дев’ята</a:t>
            </a:r>
            <a:r>
              <a:rPr lang="ru-RU" sz="1100" dirty="0" smtClean="0">
                <a:latin typeface="e-Ukraine Light" pitchFamily="50" charset="-52"/>
              </a:rPr>
              <a:t> ст. 25 Закону № 2464).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Таким чином, </a:t>
            </a:r>
            <a:r>
              <a:rPr lang="ru-RU" sz="1100" dirty="0" err="1" smtClean="0">
                <a:latin typeface="e-Ukraine Light" pitchFamily="50" charset="-52"/>
              </a:rPr>
              <a:t>юридична</a:t>
            </a:r>
            <a:r>
              <a:rPr lang="ru-RU" sz="1100" dirty="0" smtClean="0">
                <a:latin typeface="e-Ukraine Light" pitchFamily="50" charset="-52"/>
              </a:rPr>
              <a:t> особа, </a:t>
            </a:r>
            <a:r>
              <a:rPr lang="ru-RU" sz="1100" dirty="0" err="1" smtClean="0">
                <a:latin typeface="e-Ukraine Light" pitchFamily="50" charset="-52"/>
              </a:rPr>
              <a:t>фізична</a:t>
            </a:r>
            <a:r>
              <a:rPr lang="ru-RU" sz="1100" dirty="0" smtClean="0">
                <a:latin typeface="e-Ukraine Light" pitchFamily="50" charset="-52"/>
              </a:rPr>
              <a:t> особа – </a:t>
            </a:r>
            <a:r>
              <a:rPr lang="ru-RU" sz="1100" dirty="0" err="1" smtClean="0">
                <a:latin typeface="e-Ukraine Light" pitchFamily="50" charset="-52"/>
              </a:rPr>
              <a:t>підприємець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резидентів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е-резидентів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фізична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особа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грошове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по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осіб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випадків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головою </a:t>
            </a:r>
            <a:r>
              <a:rPr lang="ru-RU" sz="1100" dirty="0" err="1" smtClean="0">
                <a:latin typeface="e-Ukraine Light" pitchFamily="50" charset="-52"/>
              </a:rPr>
              <a:t>сімейного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фермерського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внесків</a:t>
            </a:r>
            <a:r>
              <a:rPr lang="ru-RU" sz="1100" dirty="0" smtClean="0">
                <a:latin typeface="e-Ukraine Light" pitchFamily="50" charset="-52"/>
              </a:rPr>
              <a:t> за себе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членів</a:t>
            </a:r>
            <a:r>
              <a:rPr lang="ru-RU" sz="1100" dirty="0" smtClean="0">
                <a:latin typeface="e-Ukraine Light" pitchFamily="50" charset="-52"/>
              </a:rPr>
              <a:t> такого </a:t>
            </a:r>
            <a:r>
              <a:rPr lang="ru-RU" sz="1100" dirty="0" err="1" smtClean="0">
                <a:latin typeface="e-Ukraine Light" pitchFamily="50" charset="-52"/>
              </a:rPr>
              <a:t>господарства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endParaRPr lang="ru-RU" sz="1100" dirty="0" smtClean="0">
              <a:latin typeface="e-Ukraine Light" pitchFamily="50" charset="-52"/>
            </a:endParaRPr>
          </a:p>
          <a:p>
            <a:pPr algn="just"/>
            <a:endParaRPr lang="ru-RU" sz="11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125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195</cp:revision>
  <dcterms:created xsi:type="dcterms:W3CDTF">2021-05-27T05:23:05Z</dcterms:created>
  <dcterms:modified xsi:type="dcterms:W3CDTF">2024-08-29T08:16:14Z</dcterms:modified>
</cp:coreProperties>
</file>