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tax_gov_u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682410"/>
              <a:ext cx="2114550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313482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97029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5958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24476" y="956549"/>
            <a:ext cx="4086224" cy="20005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 smtClean="0">
                <a:latin typeface="e-Ukraine Light" pitchFamily="50" charset="-52"/>
              </a:rPr>
              <a:t>Щодо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smtClean="0">
                <a:latin typeface="e-Ukraine Light" pitchFamily="50" charset="-52"/>
              </a:rPr>
              <a:t>Закону </a:t>
            </a:r>
            <a:r>
              <a:rPr lang="ru-RU" sz="1200" b="1" dirty="0" err="1" smtClean="0">
                <a:latin typeface="e-Ukraine Light" pitchFamily="50" charset="-52"/>
              </a:rPr>
              <a:t>України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від</a:t>
            </a:r>
            <a:r>
              <a:rPr lang="ru-RU" sz="1200" b="1" dirty="0" smtClean="0">
                <a:latin typeface="e-Ukraine Light" pitchFamily="50" charset="-52"/>
              </a:rPr>
              <a:t> 18.06.2024 </a:t>
            </a:r>
            <a:r>
              <a:rPr lang="ru-RU" sz="1200" b="1" dirty="0" smtClean="0">
                <a:latin typeface="e-Ukraine Light" pitchFamily="50" charset="-52"/>
              </a:rPr>
              <a:t/>
            </a:r>
            <a:br>
              <a:rPr lang="ru-RU" sz="1200" b="1" dirty="0" smtClean="0">
                <a:latin typeface="e-Ukraine Light" pitchFamily="50" charset="-52"/>
              </a:rPr>
            </a:br>
            <a:r>
              <a:rPr lang="ru-RU" sz="1200" b="1" dirty="0" smtClean="0">
                <a:latin typeface="e-Ukraine Light" pitchFamily="50" charset="-52"/>
              </a:rPr>
              <a:t>№ </a:t>
            </a:r>
            <a:r>
              <a:rPr lang="ru-RU" sz="1200" b="1" dirty="0" smtClean="0">
                <a:latin typeface="e-Ukraine Light" pitchFamily="50" charset="-52"/>
              </a:rPr>
              <a:t>3817-ІХ «Про </a:t>
            </a:r>
            <a:r>
              <a:rPr lang="ru-RU" sz="1200" b="1" dirty="0" err="1" smtClean="0">
                <a:latin typeface="e-Ukraine Light" pitchFamily="50" charset="-52"/>
              </a:rPr>
              <a:t>державне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регулювання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виробництва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обігу</a:t>
            </a:r>
            <a:r>
              <a:rPr lang="ru-RU" sz="1200" b="1" dirty="0" smtClean="0">
                <a:latin typeface="e-Ukraine Light" pitchFamily="50" charset="-52"/>
              </a:rPr>
              <a:t> спирту </a:t>
            </a:r>
            <a:r>
              <a:rPr lang="ru-RU" sz="1200" b="1" dirty="0" err="1" smtClean="0">
                <a:latin typeface="e-Ukraine Light" pitchFamily="50" charset="-52"/>
              </a:rPr>
              <a:t>етилового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спиртових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дистилятів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біоетанолу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алкогольних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напоїв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тютюнових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виробів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тютюнової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сировини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рідин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що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використовуються</a:t>
            </a:r>
            <a:r>
              <a:rPr lang="ru-RU" sz="1200" b="1" dirty="0" smtClean="0">
                <a:latin typeface="e-Ukraine Light" pitchFamily="50" charset="-52"/>
              </a:rPr>
              <a:t> в </a:t>
            </a:r>
            <a:r>
              <a:rPr lang="ru-RU" sz="1200" b="1" dirty="0" err="1" smtClean="0">
                <a:latin typeface="e-Ukraine Light" pitchFamily="50" charset="-52"/>
              </a:rPr>
              <a:t>електронних</a:t>
            </a:r>
            <a:r>
              <a:rPr lang="ru-RU" sz="1200" b="1" dirty="0" smtClean="0">
                <a:latin typeface="e-Ukraine Light" pitchFamily="50" charset="-52"/>
              </a:rPr>
              <a:t> сигаретах...</a:t>
            </a:r>
          </a:p>
          <a:p>
            <a:pPr algn="ctr"/>
            <a:endParaRPr lang="ru-RU" sz="1200" b="1" dirty="0" smtClean="0"/>
          </a:p>
          <a:p>
            <a:pPr algn="just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latin typeface="e-Ukraine Light" pitchFamily="50" charset="-52"/>
                <a:cs typeface="Arial" pitchFamily="34" charset="0"/>
              </a:rPr>
              <a:t>Вересень  </a:t>
            </a: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95276" y="542926"/>
            <a:ext cx="43243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spc="-20" dirty="0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Офіційний </a:t>
            </a:r>
            <a:r>
              <a:rPr lang="uk-UA" b="1" spc="-20" dirty="0" err="1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веб-портал</a:t>
            </a:r>
            <a:r>
              <a:rPr lang="uk-UA" b="1" spc="-20" dirty="0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  Державної </a:t>
            </a:r>
            <a:r>
              <a:rPr lang="uk-UA" b="1" spc="-20" dirty="0" err="1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податков</a:t>
            </a:r>
            <a:r>
              <a:rPr lang="en-US" b="1" spc="-20" dirty="0" err="1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ої</a:t>
            </a:r>
            <a:r>
              <a:rPr lang="uk-UA" b="1" spc="-20" dirty="0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  служби України: </a:t>
            </a:r>
            <a:endParaRPr lang="en-US" b="1" spc="-20" dirty="0" smtClean="0">
              <a:latin typeface="e-Ukraine" panose="00000500000000000000" pitchFamily="50" charset="-52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b="1" u="sng" spc="-20" dirty="0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tax</a:t>
            </a:r>
            <a:r>
              <a:rPr lang="uk-UA" u="sng" spc="-20" dirty="0" err="1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uk-UA" b="1" u="sng" spc="-20" dirty="0" err="1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gov.ua</a:t>
            </a:r>
            <a:endParaRPr lang="en-US" b="1" u="sng" spc="-20" dirty="0" smtClean="0">
              <a:latin typeface="e-Ukraine" panose="00000500000000000000" pitchFamily="50" charset="-52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en-US" b="1" u="sng" spc="-20" dirty="0" smtClean="0">
              <a:latin typeface="e-Ukraine" panose="00000500000000000000" pitchFamily="50" charset="-52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en-US" b="1" u="sng" spc="-20" dirty="0" smtClean="0">
              <a:latin typeface="e-Ukraine" panose="00000500000000000000" pitchFamily="50" charset="-52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uk-UA" b="1" u="sng" spc="-20" dirty="0" smtClean="0">
              <a:latin typeface="e-Ukraine" panose="00000500000000000000" pitchFamily="50" charset="-52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ru-RU" b="1" dirty="0" err="1" smtClean="0">
                <a:latin typeface="e-Ukraine"/>
              </a:rPr>
              <a:t>Підписатися</a:t>
            </a:r>
            <a:r>
              <a:rPr lang="ru-RU" b="1" dirty="0" smtClean="0">
                <a:latin typeface="e-Ukraine"/>
              </a:rPr>
              <a:t> на </a:t>
            </a:r>
            <a:r>
              <a:rPr lang="ru-RU" b="1" dirty="0" err="1" smtClean="0">
                <a:latin typeface="e-Ukraine"/>
              </a:rPr>
              <a:t>телеграм-канал</a:t>
            </a:r>
            <a:r>
              <a:rPr lang="ru-RU" b="1" dirty="0" smtClean="0">
                <a:latin typeface="e-Ukraine"/>
              </a:rPr>
              <a:t> ДПС:</a:t>
            </a:r>
            <a:r>
              <a:rPr lang="uk-UA" b="1" dirty="0" smtClean="0">
                <a:latin typeface="e-Ukraine"/>
              </a:rPr>
              <a:t> </a:t>
            </a:r>
            <a:endParaRPr lang="ru-RU" b="1" dirty="0" smtClean="0">
              <a:latin typeface="e-Ukraine"/>
            </a:endParaRPr>
          </a:p>
          <a:p>
            <a:pPr algn="ctr"/>
            <a:r>
              <a:rPr lang="ru-RU" b="1" u="sng" dirty="0" err="1" smtClean="0">
                <a:latin typeface="e-Ukraine"/>
                <a:hlinkClick r:id="rId3"/>
              </a:rPr>
              <a:t>https</a:t>
            </a:r>
            <a:r>
              <a:rPr lang="uk-UA" b="1" u="sng" dirty="0" smtClean="0">
                <a:latin typeface="e-Ukraine"/>
                <a:hlinkClick r:id="rId3"/>
              </a:rPr>
              <a:t>://</a:t>
            </a:r>
            <a:r>
              <a:rPr lang="ru-RU" b="1" u="sng" dirty="0" err="1" smtClean="0">
                <a:latin typeface="e-Ukraine"/>
                <a:hlinkClick r:id="rId3"/>
              </a:rPr>
              <a:t>t</a:t>
            </a:r>
            <a:r>
              <a:rPr lang="uk-UA" b="1" u="sng" dirty="0" smtClean="0">
                <a:latin typeface="e-Ukraine"/>
                <a:hlinkClick r:id="rId3"/>
              </a:rPr>
              <a:t>.</a:t>
            </a:r>
            <a:r>
              <a:rPr lang="ru-RU" b="1" u="sng" dirty="0" err="1" smtClean="0">
                <a:latin typeface="e-Ukraine"/>
                <a:hlinkClick r:id="rId3"/>
              </a:rPr>
              <a:t>me</a:t>
            </a:r>
            <a:r>
              <a:rPr lang="uk-UA" b="1" u="sng" dirty="0" smtClean="0">
                <a:latin typeface="e-Ukraine"/>
                <a:hlinkClick r:id="rId3"/>
              </a:rPr>
              <a:t>/</a:t>
            </a:r>
            <a:r>
              <a:rPr lang="ru-RU" b="1" u="sng" dirty="0" err="1" smtClean="0">
                <a:latin typeface="e-Ukraine"/>
                <a:hlinkClick r:id="rId3"/>
              </a:rPr>
              <a:t>tax</a:t>
            </a:r>
            <a:r>
              <a:rPr lang="uk-UA" b="1" u="sng" dirty="0" smtClean="0">
                <a:latin typeface="e-Ukraine"/>
                <a:hlinkClick r:id="rId3"/>
              </a:rPr>
              <a:t>_</a:t>
            </a:r>
            <a:r>
              <a:rPr lang="ru-RU" b="1" u="sng" dirty="0" err="1" smtClean="0">
                <a:latin typeface="e-Ukraine"/>
                <a:hlinkClick r:id="rId3"/>
              </a:rPr>
              <a:t>gov</a:t>
            </a:r>
            <a:r>
              <a:rPr lang="uk-UA" b="1" u="sng" dirty="0" smtClean="0">
                <a:latin typeface="e-Ukraine"/>
                <a:hlinkClick r:id="rId3"/>
              </a:rPr>
              <a:t>_</a:t>
            </a:r>
            <a:r>
              <a:rPr lang="ru-RU" b="1" u="sng" dirty="0" err="1" smtClean="0">
                <a:latin typeface="e-Ukraine"/>
                <a:hlinkClick r:id="rId3"/>
              </a:rPr>
              <a:t>ua</a:t>
            </a:r>
            <a:r>
              <a:rPr lang="ru-RU" b="1" dirty="0" smtClean="0">
                <a:latin typeface="e-Ukraine"/>
              </a:rPr>
              <a:t> </a:t>
            </a:r>
            <a:endParaRPr lang="en-US" b="1" dirty="0" smtClean="0">
              <a:latin typeface="e-Ukraine"/>
            </a:endParaRPr>
          </a:p>
          <a:p>
            <a:pPr algn="ctr"/>
            <a:endParaRPr lang="en-US" b="1" smtClean="0">
              <a:latin typeface="e-Ukraine"/>
            </a:endParaRPr>
          </a:p>
          <a:p>
            <a:pPr algn="ctr"/>
            <a:endParaRPr lang="ru-RU" b="1" dirty="0" smtClean="0">
              <a:latin typeface="e-Ukraine"/>
            </a:endParaRPr>
          </a:p>
          <a:p>
            <a:pPr algn="ctr">
              <a:spcAft>
                <a:spcPts val="0"/>
              </a:spcAft>
            </a:pPr>
            <a:endParaRPr lang="en-US" b="1" spc="-20" dirty="0" smtClean="0">
              <a:latin typeface="e-Ukraine" panose="00000500000000000000" pitchFamily="50" charset="-52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b="1" spc="-20" dirty="0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Інформаційно-довідковий департамент ДПС: </a:t>
            </a:r>
            <a:r>
              <a:rPr lang="uk-UA" spc="-20" dirty="0" smtClean="0">
                <a:latin typeface="e-Ukraine" panose="00000500000000000000" pitchFamily="50" charset="-52"/>
                <a:ea typeface="Times New Roman" panose="02020603050405020304" pitchFamily="18" charset="0"/>
                <a:cs typeface="Calibri" panose="020F0502020204030204" pitchFamily="34" charset="0"/>
              </a:rPr>
              <a:t>0-800-501-007</a:t>
            </a:r>
            <a:r>
              <a:rPr lang="uk-UA" b="1" dirty="0" smtClean="0"/>
              <a:t> </a:t>
            </a:r>
            <a:endParaRPr lang="en-US" b="1" dirty="0" smtClean="0"/>
          </a:p>
          <a:p>
            <a:pPr algn="ctr">
              <a:spcAft>
                <a:spcPts val="0"/>
              </a:spcAft>
            </a:pPr>
            <a:endParaRPr lang="en-US" b="1" dirty="0" smtClean="0"/>
          </a:p>
          <a:p>
            <a:pPr algn="ctr">
              <a:spcAft>
                <a:spcPts val="0"/>
              </a:spcAft>
            </a:pPr>
            <a:endParaRPr lang="en-US" b="1" dirty="0" smtClean="0"/>
          </a:p>
          <a:p>
            <a:pPr algn="ctr">
              <a:spcAft>
                <a:spcPts val="0"/>
              </a:spcAft>
            </a:pPr>
            <a:endParaRPr lang="ru-RU" sz="7200" dirty="0">
              <a:latin typeface="e-Ukraine" panose="000005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133350"/>
            <a:ext cx="4890591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З  27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2024 року набрав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18.06.2024 № 3817-ІХ «Про </a:t>
            </a:r>
            <a:r>
              <a:rPr lang="ru-RU" sz="1100" dirty="0" err="1" smtClean="0">
                <a:latin typeface="e-Ukraine Light" pitchFamily="50" charset="-52"/>
              </a:rPr>
              <a:t>державне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регулювання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обігу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спиртових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дистилятів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біоетанолу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рідин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сигаретах, та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3817).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Пунктом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 «</a:t>
            </a:r>
            <a:r>
              <a:rPr lang="ru-RU" sz="1100" dirty="0" err="1" smtClean="0">
                <a:latin typeface="e-Ukraine Light" pitchFamily="50" charset="-52"/>
              </a:rPr>
              <a:t>Прикінцеві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установлено,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Закон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19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1995 року № 481/95-</a:t>
            </a:r>
            <a:r>
              <a:rPr lang="en-US" sz="1100" dirty="0" smtClean="0">
                <a:latin typeface="e-Ukraine Light" pitchFamily="50" charset="-52"/>
              </a:rPr>
              <a:t>BP «</a:t>
            </a:r>
            <a:r>
              <a:rPr lang="ru-RU" sz="1100" dirty="0" smtClean="0">
                <a:latin typeface="e-Ukraine Light" pitchFamily="50" charset="-52"/>
              </a:rPr>
              <a:t>Про </a:t>
            </a:r>
            <a:r>
              <a:rPr lang="ru-RU" sz="1100" dirty="0" err="1" smtClean="0">
                <a:latin typeface="e-Ukraine Light" pitchFamily="50" charset="-52"/>
              </a:rPr>
              <a:t>державне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регулювання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обігу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спиртових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дистилятів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рідин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сигаретах, та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481) </a:t>
            </a:r>
            <a:r>
              <a:rPr lang="ru-RU" sz="1100" dirty="0" err="1" smtClean="0">
                <a:latin typeface="e-Ukraine Light" pitchFamily="50" charset="-52"/>
              </a:rPr>
              <a:t>втрачає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2025 року,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8 Закону № 481 («</a:t>
            </a:r>
            <a:r>
              <a:rPr lang="ru-RU" sz="1100" dirty="0" err="1" smtClean="0">
                <a:latin typeface="e-Ukraine Light" pitchFamily="50" charset="-52"/>
              </a:rPr>
              <a:t>Атестація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спиртових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дистилятів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біоетанолу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»), яка </a:t>
            </a:r>
            <a:r>
              <a:rPr lang="ru-RU" sz="1100" dirty="0" err="1" smtClean="0">
                <a:latin typeface="e-Ukraine Light" pitchFamily="50" charset="-52"/>
              </a:rPr>
              <a:t>діє</a:t>
            </a:r>
            <a:r>
              <a:rPr lang="ru-RU" sz="1100" dirty="0" smtClean="0">
                <a:latin typeface="e-Ukraine Light" pitchFamily="50" charset="-52"/>
              </a:rPr>
              <a:t> до дня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дію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33 Закону № 3817 («</a:t>
            </a:r>
            <a:r>
              <a:rPr lang="ru-RU" sz="1100" dirty="0" err="1" smtClean="0">
                <a:latin typeface="e-Ukraine Light" pitchFamily="50" charset="-52"/>
              </a:rPr>
              <a:t>Атестація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спиртових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дистилятів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біоетанолу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рідин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сигаретах, та </a:t>
            </a:r>
            <a:r>
              <a:rPr lang="ru-RU" sz="1100" dirty="0" err="1" smtClean="0">
                <a:latin typeface="e-Ukraine Light" pitchFamily="50" charset="-52"/>
              </a:rPr>
              <a:t>ферментації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»);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Закону № 481 до дня </a:t>
            </a:r>
            <a:r>
              <a:rPr lang="ru-RU" sz="1100" dirty="0" err="1" smtClean="0">
                <a:latin typeface="e-Ukraine Light" pitchFamily="50" charset="-52"/>
              </a:rPr>
              <a:t>втрати</a:t>
            </a:r>
            <a:r>
              <a:rPr lang="ru-RU" sz="1100" dirty="0" smtClean="0">
                <a:latin typeface="e-Ukraine Light" pitchFamily="50" charset="-52"/>
              </a:rPr>
              <a:t> ним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частині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суперечить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положенням</a:t>
            </a:r>
            <a:r>
              <a:rPr lang="ru-RU" sz="1100" dirty="0" smtClean="0">
                <a:latin typeface="e-Ukraine Light" pitchFamily="50" charset="-52"/>
              </a:rPr>
              <a:t> Закону № 3817.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Пунктом 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 «</a:t>
            </a:r>
            <a:r>
              <a:rPr lang="ru-RU" sz="1100" dirty="0" err="1" smtClean="0">
                <a:latin typeface="e-Ukraine Light" pitchFamily="50" charset="-52"/>
              </a:rPr>
              <a:t>Прикінцеві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цим</a:t>
            </a:r>
            <a:r>
              <a:rPr lang="ru-RU" sz="1100" dirty="0" smtClean="0">
                <a:latin typeface="e-Ukraine Light" pitchFamily="50" charset="-52"/>
              </a:rPr>
              <a:t> законом –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дня,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за днем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опублікування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норм, 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пункт 85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першої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1, в  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тютюнові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вироби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доповнено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нікотиновмісними</a:t>
            </a:r>
            <a:r>
              <a:rPr lang="ru-RU" sz="1100" dirty="0" smtClean="0">
                <a:latin typeface="e-Ukraine Light" pitchFamily="50" charset="-52"/>
              </a:rPr>
              <a:t> продуктами для орального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67 «Максимальна </a:t>
            </a:r>
            <a:r>
              <a:rPr lang="ru-RU" sz="1100" dirty="0" err="1" smtClean="0">
                <a:latin typeface="e-Ukraine Light" pitchFamily="50" charset="-52"/>
              </a:rPr>
              <a:t>роздрібна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ціна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тютюнові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вироби</a:t>
            </a:r>
            <a:r>
              <a:rPr lang="ru-RU" sz="1100" dirty="0" smtClean="0">
                <a:latin typeface="e-Ukraine Light" pitchFamily="50" charset="-52"/>
              </a:rPr>
              <a:t>, тютюн, </a:t>
            </a:r>
            <a:r>
              <a:rPr lang="ru-RU" sz="1100" dirty="0" err="1" smtClean="0">
                <a:latin typeface="e-Ukraine Light" pitchFamily="50" charset="-52"/>
              </a:rPr>
              <a:t>промислові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замінники</a:t>
            </a:r>
            <a:r>
              <a:rPr lang="ru-RU" sz="1100" dirty="0" smtClean="0">
                <a:latin typeface="e-Ukraine Light" pitchFamily="50" charset="-52"/>
              </a:rPr>
              <a:t> тютюну та </a:t>
            </a:r>
            <a:r>
              <a:rPr lang="ru-RU" sz="1100" dirty="0" err="1" smtClean="0">
                <a:latin typeface="e-Ukraine Light" pitchFamily="50" charset="-52"/>
              </a:rPr>
              <a:t>рідини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сигаретах» (у </a:t>
            </a:r>
            <a:r>
              <a:rPr lang="ru-RU" sz="1100" dirty="0" err="1" smtClean="0">
                <a:latin typeface="e-Ukraine Light" pitchFamily="50" charset="-52"/>
              </a:rPr>
              <a:t>частині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нікотиновмісних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продуктів</a:t>
            </a:r>
            <a:r>
              <a:rPr lang="ru-RU" sz="1100" dirty="0" smtClean="0">
                <a:latin typeface="e-Ukraine Light" pitchFamily="50" charset="-52"/>
              </a:rPr>
              <a:t> для орального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6362699" y="349567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6431426" y="496765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238749" y="5029200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161924" y="1714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99786"/>
            <a:ext cx="4767944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строк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закінчився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цей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та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отримав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зобов’язаний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трьох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місяців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наступних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місяцем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Закон № 3817 набрав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, подати </a:t>
            </a:r>
            <a:r>
              <a:rPr lang="ru-RU" sz="1100" dirty="0" err="1" smtClean="0">
                <a:latin typeface="e-Ukraine Light" pitchFamily="50" charset="-52"/>
              </a:rPr>
              <a:t>заяву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 у порядку, </a:t>
            </a:r>
            <a:r>
              <a:rPr lang="ru-RU" sz="1100" dirty="0" err="1" smtClean="0">
                <a:latin typeface="e-Ukraine Light" pitchFamily="50" charset="-52"/>
              </a:rPr>
              <a:t>визначеному</a:t>
            </a:r>
            <a:r>
              <a:rPr lang="ru-RU" sz="1100" dirty="0" smtClean="0">
                <a:latin typeface="e-Ukraine Light" pitchFamily="50" charset="-52"/>
              </a:rPr>
              <a:t> Законом № 481;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сплатити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сплачені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ліцензію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закінчення</a:t>
            </a:r>
            <a:r>
              <a:rPr lang="ru-RU" sz="1100" dirty="0" smtClean="0">
                <a:latin typeface="e-Ukraine Light" pitchFamily="50" charset="-52"/>
              </a:rPr>
              <a:t> строку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виданої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наданої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– до </a:t>
            </a:r>
            <a:r>
              <a:rPr lang="ru-RU" sz="1100" dirty="0" err="1" smtClean="0">
                <a:latin typeface="e-Ukraine Light" pitchFamily="50" charset="-52"/>
              </a:rPr>
              <a:t>останнього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третього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місяця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місяцем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набрав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 № 3817,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до дня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пунктом 6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здійснював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діяльність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строк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якої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закінчився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такий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але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якою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сплачено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зобов’язаний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трьох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місяців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наступних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місяцем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набрав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 № 3817, </a:t>
            </a:r>
            <a:r>
              <a:rPr lang="ru-RU" sz="1100" dirty="0" err="1" smtClean="0">
                <a:latin typeface="e-Ukraine Light" pitchFamily="50" charset="-52"/>
              </a:rPr>
              <a:t>сплатити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сплачені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ліцензію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пунктом 6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припинив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ліцензуванню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Закону № 481, </a:t>
            </a:r>
            <a:r>
              <a:rPr lang="ru-RU" sz="1100" dirty="0" err="1" smtClean="0">
                <a:latin typeface="e-Ukraine Light" pitchFamily="50" charset="-52"/>
              </a:rPr>
              <a:t>зобов’язаний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двох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місяців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наступних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місяцем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Закон № 3817 набрав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подати до органу </a:t>
            </a:r>
            <a:r>
              <a:rPr lang="ru-RU" sz="1100" dirty="0" err="1" smtClean="0">
                <a:latin typeface="e-Ukraine Light" pitchFamily="50" charset="-52"/>
              </a:rPr>
              <a:t>ліцензування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заяву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припиненням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ліцензуванню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сплатити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сплачені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до дня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ліцензуванню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чергові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ліцензію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30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скасування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установлено право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пальне</a:t>
            </a:r>
            <a:r>
              <a:rPr lang="ru-RU" sz="1100" dirty="0" smtClean="0">
                <a:latin typeface="e-Ukraine Light" pitchFamily="50" charset="-52"/>
              </a:rPr>
              <a:t>, яке </a:t>
            </a:r>
            <a:r>
              <a:rPr lang="ru-RU" sz="1100" dirty="0" err="1" smtClean="0">
                <a:latin typeface="e-Ukraine Light" pitchFamily="50" charset="-52"/>
              </a:rPr>
              <a:t>споживається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заправлення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електрогенераторної</a:t>
            </a:r>
            <a:r>
              <a:rPr lang="ru-RU" sz="1100" dirty="0" smtClean="0">
                <a:latin typeface="e-Ukraine Light" pitchFamily="50" charset="-52"/>
              </a:rPr>
              <a:t> установки в </a:t>
            </a:r>
            <a:r>
              <a:rPr lang="ru-RU" sz="1100" dirty="0" err="1" smtClean="0">
                <a:latin typeface="e-Ukraine Light" pitchFamily="50" charset="-52"/>
              </a:rPr>
              <a:t>обсязі</a:t>
            </a:r>
            <a:r>
              <a:rPr lang="ru-RU" sz="1100" dirty="0" smtClean="0">
                <a:latin typeface="e-Ukraine Light" pitchFamily="50" charset="-52"/>
              </a:rPr>
              <a:t> до 2000 </a:t>
            </a:r>
            <a:r>
              <a:rPr lang="ru-RU" sz="1100" dirty="0" err="1" smtClean="0">
                <a:latin typeface="e-Ukraine Light" pitchFamily="50" charset="-52"/>
              </a:rPr>
              <a:t>літрів</a:t>
            </a:r>
            <a:r>
              <a:rPr lang="ru-RU" sz="1100" dirty="0" smtClean="0">
                <a:latin typeface="e-Ukraine Light" pitchFamily="50" charset="-52"/>
              </a:rPr>
              <a:t> на кожному </a:t>
            </a:r>
            <a:r>
              <a:rPr lang="ru-RU" sz="1100" dirty="0" err="1" smtClean="0">
                <a:latin typeface="e-Ukraine Light" pitchFamily="50" charset="-52"/>
              </a:rPr>
              <a:t>об’єкті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забезпечений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електрогенераторною</a:t>
            </a:r>
            <a:r>
              <a:rPr lang="ru-RU" sz="1100" dirty="0" smtClean="0">
                <a:latin typeface="e-Ukraine Light" pitchFamily="50" charset="-52"/>
              </a:rPr>
              <a:t> установкою, без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дозвільних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дозвільного</a:t>
            </a:r>
            <a:r>
              <a:rPr lang="ru-RU" sz="1100" dirty="0" smtClean="0">
                <a:latin typeface="e-Ukraine Light" pitchFamily="50" charset="-52"/>
              </a:rPr>
              <a:t> характеру,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результатів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адміністративних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, яке </a:t>
            </a:r>
            <a:r>
              <a:rPr lang="ru-RU" sz="1100" dirty="0" err="1" smtClean="0">
                <a:latin typeface="e-Ukraine Light" pitchFamily="50" charset="-52"/>
              </a:rPr>
              <a:t>споживається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заправлення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електрогенераторної</a:t>
            </a:r>
            <a:r>
              <a:rPr lang="ru-RU" sz="1100" dirty="0" smtClean="0">
                <a:latin typeface="e-Ukraine Light" pitchFamily="50" charset="-52"/>
              </a:rPr>
              <a:t> установки в </a:t>
            </a:r>
            <a:r>
              <a:rPr lang="ru-RU" sz="1100" dirty="0" err="1" smtClean="0">
                <a:latin typeface="e-Ukraine Light" pitchFamily="50" charset="-52"/>
              </a:rPr>
              <a:t>обсязі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понад</a:t>
            </a:r>
            <a:r>
              <a:rPr lang="ru-RU" sz="1100" dirty="0" smtClean="0">
                <a:latin typeface="e-Ukraine Light" pitchFamily="50" charset="-52"/>
              </a:rPr>
              <a:t> 2000 </a:t>
            </a:r>
            <a:r>
              <a:rPr lang="ru-RU" sz="1100" dirty="0" err="1" smtClean="0">
                <a:latin typeface="e-Ukraine Light" pitchFamily="50" charset="-52"/>
              </a:rPr>
              <a:t>літрів</a:t>
            </a:r>
            <a:r>
              <a:rPr lang="ru-RU" sz="1100" dirty="0" smtClean="0">
                <a:latin typeface="e-Ukraine Light" pitchFamily="50" charset="-52"/>
              </a:rPr>
              <a:t> на кожному </a:t>
            </a:r>
            <a:r>
              <a:rPr lang="ru-RU" sz="1100" dirty="0" err="1" smtClean="0">
                <a:latin typeface="e-Ukraine Light" pitchFamily="50" charset="-52"/>
              </a:rPr>
              <a:t>об’єкті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забезпечений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електрогенераторною</a:t>
            </a:r>
            <a:r>
              <a:rPr lang="ru-RU" sz="1100" dirty="0" smtClean="0">
                <a:latin typeface="e-Ukraine Light" pitchFamily="50" charset="-52"/>
              </a:rPr>
              <a:t> установкою,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, яка </a:t>
            </a:r>
            <a:r>
              <a:rPr lang="ru-RU" sz="1100" dirty="0" err="1" smtClean="0">
                <a:latin typeface="e-Ukraine Light" pitchFamily="50" charset="-52"/>
              </a:rPr>
              <a:t>безоплатно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територіального</a:t>
            </a:r>
            <a:r>
              <a:rPr lang="ru-RU" sz="1100" dirty="0" smtClean="0">
                <a:latin typeface="e-Ukraine Light" pitchFamily="50" charset="-52"/>
              </a:rPr>
              <a:t> органу центрального органу </a:t>
            </a:r>
            <a:r>
              <a:rPr lang="ru-RU" sz="1100" dirty="0" err="1" smtClean="0">
                <a:latin typeface="e-Ukraine Light" pitchFamily="50" charset="-52"/>
              </a:rPr>
              <a:t>виконавчої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влади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реалізує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політику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3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ХІІІ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видані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Закону № 481 до 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2025 року, </a:t>
            </a:r>
            <a:r>
              <a:rPr lang="ru-RU" sz="1100" dirty="0" err="1" smtClean="0">
                <a:latin typeface="e-Ukraine Light" pitchFamily="50" charset="-52"/>
              </a:rPr>
              <a:t>вважаються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чинними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підтверджують</a:t>
            </a:r>
            <a:r>
              <a:rPr lang="ru-RU" sz="1100" dirty="0" smtClean="0">
                <a:latin typeface="e-Ukraine Light" pitchFamily="50" charset="-52"/>
              </a:rPr>
              <a:t> право на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(</a:t>
            </a:r>
            <a:r>
              <a:rPr lang="ru-RU" sz="1100" dirty="0" err="1" smtClean="0">
                <a:latin typeface="e-Ukraine Light" pitchFamily="50" charset="-52"/>
              </a:rPr>
              <a:t>видів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завершення</a:t>
            </a:r>
            <a:r>
              <a:rPr lang="ru-RU" sz="1100" dirty="0" smtClean="0">
                <a:latin typeface="e-Ukraine Light" pitchFamily="50" charset="-52"/>
              </a:rPr>
              <a:t> строку, на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видано (для </a:t>
            </a:r>
            <a:r>
              <a:rPr lang="ru-RU" sz="1100" dirty="0" err="1" smtClean="0">
                <a:latin typeface="e-Ukraine Light" pitchFamily="50" charset="-52"/>
              </a:rPr>
              <a:t>ліцензій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виданих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строк),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до дня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їхньої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в порядку, </a:t>
            </a:r>
            <a:r>
              <a:rPr lang="ru-RU" sz="1100" dirty="0" err="1" smtClean="0">
                <a:latin typeface="e-Ukraine Light" pitchFamily="50" charset="-52"/>
              </a:rPr>
              <a:t>визначеному</a:t>
            </a:r>
            <a:r>
              <a:rPr lang="ru-RU" sz="1100" dirty="0" smtClean="0">
                <a:latin typeface="e-Ukraine Light" pitchFamily="50" charset="-52"/>
              </a:rPr>
              <a:t> Законом № 3817.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Пунктом 6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ХІІІ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</a:t>
            </a:r>
            <a:r>
              <a:rPr lang="ru-RU" sz="1100" dirty="0" err="1" smtClean="0">
                <a:latin typeface="e-Ukraine Light" pitchFamily="50" charset="-52"/>
              </a:rPr>
              <a:t>регламентовано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починаючи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 в </a:t>
            </a:r>
            <a:r>
              <a:rPr lang="ru-RU" sz="1100" dirty="0" err="1" smtClean="0">
                <a:latin typeface="e-Ukraine Light" pitchFamily="50" charset="-52"/>
              </a:rPr>
              <a:t>Україні</a:t>
            </a:r>
            <a:r>
              <a:rPr lang="ru-RU" sz="1100" dirty="0" smtClean="0">
                <a:latin typeface="e-Ukraine Light" pitchFamily="50" charset="-52"/>
              </a:rPr>
              <a:t> та до дня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Законом № 3817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у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пунктом 6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пунктом 6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здійснював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діяльність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3"/>
            <a:ext cx="4692491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) Закону № 3187,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набирають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вводяться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дію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 </a:t>
            </a:r>
            <a:r>
              <a:rPr lang="ru-RU" sz="1100" dirty="0" err="1" smtClean="0">
                <a:latin typeface="e-Ukraine Light" pitchFamily="50" charset="-52"/>
              </a:rPr>
              <a:t>вересня</a:t>
            </a:r>
            <a:r>
              <a:rPr lang="ru-RU" sz="1100" dirty="0" smtClean="0">
                <a:latin typeface="e-Ukraine Light" pitchFamily="50" charset="-52"/>
              </a:rPr>
              <a:t> 2024 року. </a:t>
            </a:r>
            <a:r>
              <a:rPr lang="ru-RU" sz="1100" dirty="0" err="1" smtClean="0">
                <a:latin typeface="e-Ukraine Light" pitchFamily="50" charset="-52"/>
              </a:rPr>
              <a:t>Отже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 </a:t>
            </a:r>
            <a:r>
              <a:rPr lang="ru-RU" sz="1100" dirty="0" err="1" smtClean="0">
                <a:latin typeface="e-Ukraine Light" pitchFamily="50" charset="-52"/>
              </a:rPr>
              <a:t>вересня</a:t>
            </a:r>
            <a:r>
              <a:rPr lang="ru-RU" sz="1100" dirty="0" smtClean="0">
                <a:latin typeface="e-Ukraine Light" pitchFamily="50" charset="-52"/>
              </a:rPr>
              <a:t> 2024 року </a:t>
            </a:r>
            <a:r>
              <a:rPr lang="ru-RU" sz="1100" dirty="0" err="1" smtClean="0">
                <a:latin typeface="e-Ukraine Light" pitchFamily="50" charset="-52"/>
              </a:rPr>
              <a:t>діяльність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нікотиновмісних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продуктів</a:t>
            </a:r>
            <a:r>
              <a:rPr lang="ru-RU" sz="1100" dirty="0" smtClean="0">
                <a:latin typeface="e-Ukraine Light" pitchFamily="50" charset="-52"/>
              </a:rPr>
              <a:t> для орального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оптової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роздрібної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торгівлі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ліцензуванню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Звертаємо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увагу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21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ХІІІ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до 1 </a:t>
            </a:r>
            <a:r>
              <a:rPr lang="ru-RU" sz="1100" dirty="0" err="1" smtClean="0">
                <a:latin typeface="e-Ukraine Light" pitchFamily="50" charset="-52"/>
              </a:rPr>
              <a:t>жовтня</a:t>
            </a:r>
            <a:r>
              <a:rPr lang="ru-RU" sz="1100" dirty="0" smtClean="0">
                <a:latin typeface="e-Ukraine Light" pitchFamily="50" charset="-52"/>
              </a:rPr>
              <a:t> 2024 року </a:t>
            </a:r>
            <a:r>
              <a:rPr lang="ru-RU" sz="1100" dirty="0" err="1" smtClean="0">
                <a:latin typeface="e-Ukraine Light" pitchFamily="50" charset="-52"/>
              </a:rPr>
              <a:t>дозволяється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транспортування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та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реалізація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продукції</a:t>
            </a:r>
            <a:r>
              <a:rPr lang="ru-RU" sz="1100" dirty="0" smtClean="0">
                <a:latin typeface="e-Ukraine Light" pitchFamily="50" charset="-52"/>
              </a:rPr>
              <a:t>) за кодом 2404 91 90 00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УКТЗЕД без марок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продукція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вироблені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Україні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ввезені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до 1 </a:t>
            </a:r>
            <a:r>
              <a:rPr lang="ru-RU" sz="1100" dirty="0" err="1" smtClean="0">
                <a:latin typeface="e-Ukraine Light" pitchFamily="50" charset="-52"/>
              </a:rPr>
              <a:t>вересня</a:t>
            </a:r>
            <a:r>
              <a:rPr lang="ru-RU" sz="1100" dirty="0" smtClean="0">
                <a:latin typeface="e-Ukraine Light" pitchFamily="50" charset="-52"/>
              </a:rPr>
              <a:t> 2024 року.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Норми</a:t>
            </a:r>
            <a:r>
              <a:rPr lang="ru-RU" sz="1100" dirty="0" smtClean="0">
                <a:latin typeface="e-Ukraine Light" pitchFamily="50" charset="-52"/>
              </a:rPr>
              <a:t> Закону № 3817,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стосуються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простежуваності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обігу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рідин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сигаретах, акцизного 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документа, </a:t>
            </a:r>
            <a:r>
              <a:rPr lang="ru-RU" sz="1100" dirty="0" err="1" smtClean="0">
                <a:latin typeface="e-Ukraine Light" pitchFamily="50" charset="-52"/>
              </a:rPr>
              <a:t>Електронної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системи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обігу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рідин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сигаретах,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акцизних</a:t>
            </a:r>
            <a:r>
              <a:rPr lang="ru-RU" sz="1100" dirty="0" smtClean="0">
                <a:latin typeface="e-Ukraine Light" pitchFamily="50" charset="-52"/>
              </a:rPr>
              <a:t> марок, </a:t>
            </a:r>
            <a:r>
              <a:rPr lang="ru-RU" sz="1100" dirty="0" err="1" smtClean="0">
                <a:latin typeface="e-Ukraine Light" pitchFamily="50" charset="-52"/>
              </a:rPr>
              <a:t>набирають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вводяться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дію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2026 року.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 «</a:t>
            </a:r>
            <a:r>
              <a:rPr lang="ru-RU" sz="1100" dirty="0" err="1" smtClean="0">
                <a:latin typeface="e-Ukraine Light" pitchFamily="50" charset="-52"/>
              </a:rPr>
              <a:t>Прикінцеві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</a:t>
            </a:r>
            <a:r>
              <a:rPr lang="ru-RU" sz="1100" dirty="0" err="1" smtClean="0">
                <a:latin typeface="e-Ukraine Light" pitchFamily="50" charset="-52"/>
              </a:rPr>
              <a:t>розділ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</a:t>
            </a:r>
            <a:r>
              <a:rPr lang="ru-RU" sz="1100" dirty="0" smtClean="0">
                <a:latin typeface="e-Ukraine Light" pitchFamily="50" charset="-52"/>
              </a:rPr>
              <a:t>ІІ «</a:t>
            </a:r>
            <a:r>
              <a:rPr lang="ru-RU" sz="1100" dirty="0" err="1" smtClean="0">
                <a:latin typeface="e-Ukraine Light" pitchFamily="50" charset="-52"/>
              </a:rPr>
              <a:t>Ліцензування</a:t>
            </a:r>
            <a:r>
              <a:rPr lang="ru-RU" sz="1100" dirty="0" smtClean="0">
                <a:latin typeface="e-Ukraine Light" pitchFamily="50" charset="-52"/>
              </a:rPr>
              <a:t>» Закону № 3817 </a:t>
            </a:r>
            <a:r>
              <a:rPr lang="ru-RU" sz="1100" dirty="0" err="1" smtClean="0">
                <a:latin typeface="e-Ukraine Light" pitchFamily="50" charset="-52"/>
              </a:rPr>
              <a:t>набирає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та вводиться в </a:t>
            </a:r>
            <a:r>
              <a:rPr lang="ru-RU" sz="1100" dirty="0" err="1" smtClean="0">
                <a:latin typeface="e-Ukraine Light" pitchFamily="50" charset="-52"/>
              </a:rPr>
              <a:t>дію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2025 року (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пунктів</a:t>
            </a:r>
            <a:r>
              <a:rPr lang="ru-RU" sz="1100" dirty="0" smtClean="0">
                <a:latin typeface="e-Ukraine Light" pitchFamily="50" charset="-52"/>
              </a:rPr>
              <a:t> 22, 23, 25 </a:t>
            </a:r>
            <a:r>
              <a:rPr lang="ru-RU" sz="1100" dirty="0" err="1" smtClean="0">
                <a:latin typeface="e-Ukraine Light" pitchFamily="50" charset="-52"/>
              </a:rPr>
              <a:t>частини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другої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46 «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», </a:t>
            </a:r>
            <a:r>
              <a:rPr lang="ru-RU" sz="1100" dirty="0" err="1" smtClean="0">
                <a:latin typeface="e-Ukraine Light" pitchFamily="50" charset="-52"/>
              </a:rPr>
              <a:t>якою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підстави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прийняття</a:t>
            </a:r>
            <a:r>
              <a:rPr lang="ru-RU" sz="1100" dirty="0" smtClean="0">
                <a:latin typeface="e-Ukraine Light" pitchFamily="50" charset="-52"/>
              </a:rPr>
              <a:t> органом </a:t>
            </a:r>
            <a:r>
              <a:rPr lang="ru-RU" sz="1100" dirty="0" err="1" smtClean="0">
                <a:latin typeface="e-Ukraine Light" pitchFamily="50" charset="-52"/>
              </a:rPr>
              <a:t>ліцензування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 49 «Порядок </a:t>
            </a:r>
            <a:r>
              <a:rPr lang="ru-RU" sz="1100" dirty="0" err="1" smtClean="0">
                <a:latin typeface="e-Ukraine Light" pitchFamily="50" charset="-52"/>
              </a:rPr>
              <a:t>інформування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вартість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ліцензій</a:t>
            </a:r>
            <a:r>
              <a:rPr lang="ru-RU" sz="1100" dirty="0" smtClean="0">
                <a:latin typeface="e-Ukraine Light" pitchFamily="50" charset="-52"/>
              </a:rPr>
              <a:t> на право </a:t>
            </a:r>
            <a:r>
              <a:rPr lang="ru-RU" sz="1100" dirty="0" err="1" smtClean="0">
                <a:latin typeface="e-Ukraine Light" pitchFamily="50" charset="-52"/>
              </a:rPr>
              <a:t>провадження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видів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»).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Пунктом 24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ХІІІ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на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 в </a:t>
            </a:r>
            <a:r>
              <a:rPr lang="ru-RU" sz="1100" dirty="0" err="1" smtClean="0">
                <a:latin typeface="e-Ukraine Light" pitchFamily="50" charset="-52"/>
              </a:rPr>
              <a:t>Україні</a:t>
            </a:r>
            <a:r>
              <a:rPr lang="ru-RU" sz="1100" dirty="0" smtClean="0">
                <a:latin typeface="e-Ukraine Light" pitchFamily="50" charset="-52"/>
              </a:rPr>
              <a:t> та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126" y="295275"/>
            <a:ext cx="4600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8600" y="219075"/>
            <a:ext cx="464820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Пунктом 6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ХІІІ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механізм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несплачених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цього</a:t>
            </a:r>
            <a:r>
              <a:rPr lang="ru-RU" sz="1100" dirty="0" smtClean="0">
                <a:latin typeface="e-Ukraine Light" pitchFamily="50" charset="-52"/>
              </a:rPr>
              <a:t> пункту;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право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звернутися</a:t>
            </a:r>
            <a:r>
              <a:rPr lang="ru-RU" sz="1100" dirty="0" smtClean="0">
                <a:latin typeface="e-Ukraine Light" pitchFamily="50" charset="-52"/>
              </a:rPr>
              <a:t> до органу </a:t>
            </a:r>
            <a:r>
              <a:rPr lang="ru-RU" sz="1100" dirty="0" err="1" smtClean="0">
                <a:latin typeface="e-Ukraine Light" pitchFamily="50" charset="-52"/>
              </a:rPr>
              <a:t>ліцензування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несплачених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, яка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сплаті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наслідки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 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невиконання</a:t>
            </a:r>
            <a:r>
              <a:rPr lang="ru-RU" sz="1100" dirty="0" smtClean="0">
                <a:latin typeface="e-Ukraine Light" pitchFamily="50" charset="-52"/>
              </a:rPr>
              <a:t> ним </a:t>
            </a:r>
            <a:r>
              <a:rPr lang="ru-RU" sz="1100" dirty="0" err="1" smtClean="0">
                <a:latin typeface="e-Ukraine Light" pitchFamily="50" charset="-52"/>
              </a:rPr>
              <a:t>вимоги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визнання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недійсною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закінчення</a:t>
            </a:r>
            <a:r>
              <a:rPr lang="ru-RU" sz="1100" dirty="0" smtClean="0">
                <a:latin typeface="e-Ukraine Light" pitchFamily="50" charset="-52"/>
              </a:rPr>
              <a:t> строку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визнання</a:t>
            </a:r>
            <a:r>
              <a:rPr lang="ru-RU" sz="1100" dirty="0" smtClean="0">
                <a:latin typeface="e-Ukraine Light" pitchFamily="50" charset="-52"/>
              </a:rPr>
              <a:t> такою,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провадилася</a:t>
            </a:r>
            <a:r>
              <a:rPr lang="ru-RU" sz="1100" dirty="0" smtClean="0">
                <a:latin typeface="e-Ukraine Light" pitchFamily="50" charset="-52"/>
              </a:rPr>
              <a:t> без </a:t>
            </a:r>
            <a:r>
              <a:rPr lang="ru-RU" sz="1100" dirty="0" err="1" smtClean="0">
                <a:latin typeface="e-Ukraine Light" pitchFamily="50" charset="-52"/>
              </a:rPr>
              <a:t>наявності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Законом № 481 – для </a:t>
            </a:r>
            <a:r>
              <a:rPr lang="ru-RU" sz="1100" dirty="0" err="1" smtClean="0">
                <a:latin typeface="e-Ukraine Light" pitchFamily="50" charset="-52"/>
              </a:rPr>
              <a:t>ліцензій</a:t>
            </a:r>
            <a:r>
              <a:rPr lang="ru-RU" sz="1100" dirty="0" smtClean="0">
                <a:latin typeface="e-Ukraine Light" pitchFamily="50" charset="-52"/>
              </a:rPr>
              <a:t>, строк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закінчився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визначений</a:t>
            </a:r>
            <a:r>
              <a:rPr lang="ru-RU" sz="1100" dirty="0" smtClean="0">
                <a:latin typeface="e-Ukraine Light" pitchFamily="50" charset="-52"/>
              </a:rPr>
              <a:t> пунктом 6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;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ліцензії</a:t>
            </a:r>
            <a:r>
              <a:rPr lang="ru-RU" sz="1100" dirty="0" smtClean="0">
                <a:latin typeface="e-Ukraine Light" pitchFamily="50" charset="-52"/>
              </a:rPr>
              <a:t> у порядку, </a:t>
            </a:r>
            <a:r>
              <a:rPr lang="ru-RU" sz="1100" dirty="0" err="1" smtClean="0">
                <a:latin typeface="e-Ukraine Light" pitchFamily="50" charset="-52"/>
              </a:rPr>
              <a:t>визначеному</a:t>
            </a:r>
            <a:r>
              <a:rPr lang="ru-RU" sz="1100" dirty="0" smtClean="0">
                <a:latin typeface="e-Ukraine Light" pitchFamily="50" charset="-52"/>
              </a:rPr>
              <a:t> Законом № 481,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несплати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першого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чергового</a:t>
            </a:r>
            <a:r>
              <a:rPr lang="ru-RU" sz="1100" dirty="0" smtClean="0">
                <a:latin typeface="e-Ukraine Light" pitchFamily="50" charset="-52"/>
              </a:rPr>
              <a:t> платежу  – для </a:t>
            </a:r>
            <a:r>
              <a:rPr lang="ru-RU" sz="1100" dirty="0" err="1" smtClean="0">
                <a:latin typeface="e-Ukraine Light" pitchFamily="50" charset="-52"/>
              </a:rPr>
              <a:t>ліцензій</a:t>
            </a:r>
            <a:r>
              <a:rPr lang="ru-RU" sz="1100" dirty="0" smtClean="0">
                <a:latin typeface="e-Ukraine Light" pitchFamily="50" charset="-52"/>
              </a:rPr>
              <a:t>, строк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закінчився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воєнного</a:t>
            </a:r>
            <a:r>
              <a:rPr lang="ru-RU" sz="1100" dirty="0" smtClean="0">
                <a:latin typeface="e-Ukraine Light" pitchFamily="50" charset="-52"/>
              </a:rPr>
              <a:t> стану).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З дня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Законом № 3817 </a:t>
            </a:r>
            <a:r>
              <a:rPr lang="ru-RU" sz="1100" dirty="0" err="1" smtClean="0">
                <a:latin typeface="e-Ukraine Light" pitchFamily="50" charset="-52"/>
              </a:rPr>
              <a:t>застосовується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відповідальність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розмірах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 73 Закону № 3817 за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норм Закону № 3817 та Закону № 481, у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положень</a:t>
            </a:r>
            <a:r>
              <a:rPr lang="ru-RU" sz="1100" dirty="0" smtClean="0">
                <a:latin typeface="e-Ukraine Light" pitchFamily="50" charset="-52"/>
              </a:rPr>
              <a:t> Закону № 481;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17 Закону № 481 – у </a:t>
            </a:r>
            <a:r>
              <a:rPr lang="ru-RU" sz="1100" dirty="0" err="1" smtClean="0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встановлених</a:t>
            </a:r>
            <a:r>
              <a:rPr lang="ru-RU" sz="1100" dirty="0" smtClean="0">
                <a:latin typeface="e-Ukraine Light" pitchFamily="50" charset="-52"/>
              </a:rPr>
              <a:t> пунктом 6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ХІІІ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3817. </a:t>
            </a: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850</Words>
  <Application>Microsoft Office PowerPoint</Application>
  <PresentationFormat>Лист A4 (210x297 мм)</PresentationFormat>
  <Paragraphs>58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171</cp:revision>
  <cp:lastPrinted>2022-12-13T10:52:00Z</cp:lastPrinted>
  <dcterms:created xsi:type="dcterms:W3CDTF">2021-05-27T05:23:05Z</dcterms:created>
  <dcterms:modified xsi:type="dcterms:W3CDTF">2024-09-13T11:04:08Z</dcterms:modified>
</cp:coreProperties>
</file>