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5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98928" y="1573409"/>
            <a:ext cx="360000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smtClean="0">
                <a:latin typeface="e-Ukraine Light" pitchFamily="50" charset="-52"/>
              </a:rPr>
              <a:t>До </a:t>
            </a:r>
            <a:r>
              <a:rPr lang="ru-RU" b="1" dirty="0" err="1" smtClean="0">
                <a:latin typeface="e-Ukraine Light" pitchFamily="50" charset="-52"/>
              </a:rPr>
              <a:t>уваги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платників</a:t>
            </a:r>
            <a:r>
              <a:rPr lang="ru-RU" b="1" dirty="0" smtClean="0">
                <a:latin typeface="e-Ukraine Light" pitchFamily="50" charset="-52"/>
              </a:rPr>
              <a:t> акцизного </a:t>
            </a:r>
            <a:r>
              <a:rPr lang="ru-RU" b="1" dirty="0" err="1" smtClean="0">
                <a:latin typeface="e-Ukraine Light" pitchFamily="50" charset="-52"/>
              </a:rPr>
              <a:t>податку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381624" y="6399730"/>
            <a:ext cx="1114425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вересень</a:t>
            </a:r>
            <a:endParaRPr lang="uk-UA" sz="800" dirty="0" smtClean="0">
              <a:solidFill>
                <a:srgbClr val="333333"/>
              </a:solidFill>
              <a:latin typeface="e-Ukraine Light" pitchFamily="50" charset="-5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30202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74636" y="23812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0"/>
            <a:ext cx="4610098" cy="68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100" b="1" dirty="0" smtClean="0">
                <a:latin typeface="e-Ukraine Light" pitchFamily="50" charset="-52"/>
              </a:rPr>
              <a:t>З 1 </a:t>
            </a:r>
            <a:r>
              <a:rPr lang="ru-RU" sz="1100" b="1" dirty="0" err="1" smtClean="0">
                <a:latin typeface="e-Ukraine Light" pitchFamily="50" charset="-52"/>
              </a:rPr>
              <a:t>вересня</a:t>
            </a:r>
            <a:r>
              <a:rPr lang="ru-RU" sz="1100" b="1" dirty="0" smtClean="0">
                <a:latin typeface="e-Ukraine Light" pitchFamily="50" charset="-52"/>
              </a:rPr>
              <a:t> 2024 року,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зв’язку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набранням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Законом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18.07.2024 № 3878-ІХ «Про </a:t>
            </a:r>
            <a:r>
              <a:rPr lang="ru-RU" sz="1100" dirty="0" err="1" smtClean="0">
                <a:latin typeface="e-Ukraine Light" pitchFamily="50" charset="-52"/>
              </a:rPr>
              <a:t>внесення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імплементації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актів</a:t>
            </a:r>
            <a:r>
              <a:rPr lang="ru-RU" sz="1100" dirty="0" smtClean="0">
                <a:latin typeface="e-Ukraine Light" pitchFamily="50" charset="-52"/>
              </a:rPr>
              <a:t> права </a:t>
            </a:r>
            <a:r>
              <a:rPr lang="ru-RU" sz="1100" dirty="0" err="1" smtClean="0">
                <a:latin typeface="e-Ukraine Light" pitchFamily="50" charset="-52"/>
              </a:rPr>
              <a:t>Європейського</a:t>
            </a:r>
            <a:r>
              <a:rPr lang="ru-RU" sz="1100" dirty="0" smtClean="0">
                <a:latin typeface="e-Ukraine Light" pitchFamily="50" charset="-52"/>
              </a:rPr>
              <a:t> Союзу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акцизного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»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Закон № 3878), </a:t>
            </a:r>
            <a:r>
              <a:rPr lang="ru-RU" sz="1100" dirty="0" err="1" smtClean="0">
                <a:latin typeface="e-Ukraine Light" pitchFamily="50" charset="-52"/>
              </a:rPr>
              <a:t>який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опубліковано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газеті</a:t>
            </a:r>
            <a:r>
              <a:rPr lang="ru-RU" sz="1100" dirty="0" smtClean="0">
                <a:latin typeface="e-Ukraine Light" pitchFamily="50" charset="-52"/>
              </a:rPr>
              <a:t> «Голос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»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01.09.2024, </a:t>
            </a:r>
            <a:r>
              <a:rPr lang="ru-RU" sz="1100" b="1" dirty="0" err="1" smtClean="0">
                <a:latin typeface="e-Ukraine Light" pitchFamily="50" charset="-52"/>
              </a:rPr>
              <a:t>застосовуються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нові</a:t>
            </a:r>
            <a:r>
              <a:rPr lang="ru-RU" sz="1100" b="1" dirty="0" smtClean="0">
                <a:latin typeface="e-Ukraine Light" pitchFamily="50" charset="-52"/>
              </a:rPr>
              <a:t> ставки акцизного </a:t>
            </a:r>
            <a:r>
              <a:rPr lang="ru-RU" sz="1100" b="1" dirty="0" err="1" smtClean="0">
                <a:latin typeface="e-Ukraine Light" pitchFamily="50" charset="-52"/>
              </a:rPr>
              <a:t>податку</a:t>
            </a:r>
            <a:r>
              <a:rPr lang="ru-RU" sz="1100" b="1" dirty="0" smtClean="0">
                <a:latin typeface="e-Ukraine Light" pitchFamily="50" charset="-52"/>
              </a:rPr>
              <a:t> на бензин, </a:t>
            </a:r>
            <a:r>
              <a:rPr lang="ru-RU" sz="1100" b="1" dirty="0" err="1" smtClean="0">
                <a:latin typeface="e-Ukraine Light" pitchFamily="50" charset="-52"/>
              </a:rPr>
              <a:t>газойлі</a:t>
            </a:r>
            <a:r>
              <a:rPr lang="ru-RU" sz="1100" b="1" dirty="0" smtClean="0">
                <a:latin typeface="e-Ukraine Light" pitchFamily="50" charset="-52"/>
              </a:rPr>
              <a:t> (</a:t>
            </a:r>
            <a:r>
              <a:rPr lang="ru-RU" sz="1100" b="1" dirty="0" err="1" smtClean="0">
                <a:latin typeface="e-Ukraine Light" pitchFamily="50" charset="-52"/>
              </a:rPr>
              <a:t>дизельне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пальне</a:t>
            </a:r>
            <a:r>
              <a:rPr lang="ru-RU" sz="1100" b="1" dirty="0" smtClean="0">
                <a:latin typeface="e-Ukraine Light" pitchFamily="50" charset="-52"/>
              </a:rPr>
              <a:t>), </a:t>
            </a:r>
            <a:r>
              <a:rPr lang="ru-RU" sz="1100" b="1" dirty="0" err="1" smtClean="0">
                <a:latin typeface="e-Ukraine Light" pitchFamily="50" charset="-52"/>
              </a:rPr>
              <a:t>скраплений</a:t>
            </a:r>
            <a:r>
              <a:rPr lang="ru-RU" sz="1100" b="1" dirty="0" smtClean="0">
                <a:latin typeface="e-Ukraine Light" pitchFamily="50" charset="-52"/>
              </a:rPr>
              <a:t> газ, та </a:t>
            </a:r>
            <a:r>
              <a:rPr lang="ru-RU" sz="1100" b="1" dirty="0" err="1" smtClean="0">
                <a:latin typeface="e-Ukraine Light" pitchFamily="50" charset="-52"/>
              </a:rPr>
              <a:t>паливо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моторне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альтернативне</a:t>
            </a:r>
            <a:r>
              <a:rPr lang="ru-RU" sz="1100" b="1" dirty="0" smtClean="0">
                <a:latin typeface="e-Ukraine Light" pitchFamily="50" charset="-52"/>
              </a:rPr>
              <a:t>.</a:t>
            </a:r>
            <a:r>
              <a:rPr lang="ru-RU" sz="11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Так,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b="1" dirty="0" smtClean="0">
                <a:latin typeface="e-Ukraine Light" pitchFamily="50" charset="-52"/>
              </a:rPr>
              <a:t>1 </a:t>
            </a:r>
            <a:r>
              <a:rPr lang="ru-RU" sz="1100" b="1" dirty="0" err="1" smtClean="0">
                <a:latin typeface="e-Ukraine Light" pitchFamily="50" charset="-52"/>
              </a:rPr>
              <a:t>вересня</a:t>
            </a:r>
            <a:r>
              <a:rPr lang="ru-RU" sz="1100" b="1" dirty="0" smtClean="0">
                <a:latin typeface="e-Ukraine Light" pitchFamily="50" charset="-52"/>
              </a:rPr>
              <a:t> 2024 року до 31 </a:t>
            </a:r>
            <a:r>
              <a:rPr lang="ru-RU" sz="1100" b="1" dirty="0" err="1" smtClean="0">
                <a:latin typeface="e-Ukraine Light" pitchFamily="50" charset="-52"/>
              </a:rPr>
              <a:t>грудня</a:t>
            </a:r>
            <a:r>
              <a:rPr lang="ru-RU" sz="1100" b="1" dirty="0" smtClean="0">
                <a:latin typeface="e-Ukraine Light" pitchFamily="50" charset="-52"/>
              </a:rPr>
              <a:t> 2024 року </a:t>
            </a:r>
            <a:r>
              <a:rPr lang="ru-RU" sz="1100" b="1" dirty="0" err="1" smtClean="0">
                <a:latin typeface="e-Ukraine Light" pitchFamily="50" charset="-52"/>
              </a:rPr>
              <a:t>включно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встановлено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наступні</a:t>
            </a:r>
            <a:r>
              <a:rPr lang="ru-RU" sz="1100" b="1" dirty="0" smtClean="0">
                <a:latin typeface="e-Ukraine Light" pitchFamily="50" charset="-52"/>
              </a:rPr>
              <a:t> ставки акцизного </a:t>
            </a:r>
            <a:r>
              <a:rPr lang="ru-RU" sz="1100" b="1" dirty="0" err="1" smtClean="0">
                <a:latin typeface="e-Ukraine Light" pitchFamily="50" charset="-52"/>
              </a:rPr>
              <a:t>податку</a:t>
            </a:r>
            <a:r>
              <a:rPr lang="ru-RU" sz="1100" b="1" dirty="0" smtClean="0">
                <a:latin typeface="e-Ukraine Light" pitchFamily="50" charset="-52"/>
              </a:rPr>
              <a:t>:</a:t>
            </a:r>
            <a:r>
              <a:rPr lang="ru-RU" sz="11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на </a:t>
            </a:r>
            <a:r>
              <a:rPr lang="ru-RU" sz="1100" b="1" dirty="0" err="1" smtClean="0">
                <a:latin typeface="e-Ukraine Light" pitchFamily="50" charset="-52"/>
              </a:rPr>
              <a:t>бензини</a:t>
            </a:r>
            <a:r>
              <a:rPr lang="ru-RU" sz="1100" b="1" dirty="0" smtClean="0">
                <a:latin typeface="e-Ukraine Light" pitchFamily="50" charset="-52"/>
              </a:rPr>
              <a:t> – 242,6 </a:t>
            </a:r>
            <a:r>
              <a:rPr lang="ru-RU" sz="1100" b="1" dirty="0" err="1" smtClean="0">
                <a:latin typeface="e-Ukraine Light" pitchFamily="50" charset="-52"/>
              </a:rPr>
              <a:t>євро</a:t>
            </a:r>
            <a:r>
              <a:rPr lang="ru-RU" sz="1100" b="1" dirty="0" smtClean="0">
                <a:latin typeface="e-Ukraine Light" pitchFamily="50" charset="-52"/>
              </a:rPr>
              <a:t> за 1000 </a:t>
            </a:r>
            <a:r>
              <a:rPr lang="ru-RU" sz="1100" b="1" dirty="0" err="1" smtClean="0">
                <a:latin typeface="e-Ukraine Light" pitchFamily="50" charset="-52"/>
              </a:rPr>
              <a:t>літрів</a:t>
            </a:r>
            <a:r>
              <a:rPr lang="ru-RU" sz="1100" b="1" dirty="0" smtClean="0">
                <a:latin typeface="e-Ukraine Light" pitchFamily="50" charset="-52"/>
              </a:rPr>
              <a:t>;</a:t>
            </a:r>
            <a:r>
              <a:rPr lang="ru-RU" sz="11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на </a:t>
            </a:r>
            <a:r>
              <a:rPr lang="ru-RU" sz="1100" b="1" dirty="0" err="1" smtClean="0">
                <a:latin typeface="e-Ukraine Light" pitchFamily="50" charset="-52"/>
              </a:rPr>
              <a:t>газойлі</a:t>
            </a:r>
            <a:r>
              <a:rPr lang="ru-RU" sz="1100" b="1" dirty="0" smtClean="0">
                <a:latin typeface="e-Ukraine Light" pitchFamily="50" charset="-52"/>
              </a:rPr>
              <a:t> (</a:t>
            </a:r>
            <a:r>
              <a:rPr lang="ru-RU" sz="1100" b="1" dirty="0" err="1" smtClean="0">
                <a:latin typeface="e-Ukraine Light" pitchFamily="50" charset="-52"/>
              </a:rPr>
              <a:t>дизельне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пальне</a:t>
            </a:r>
            <a:r>
              <a:rPr lang="ru-RU" sz="1100" b="1" dirty="0" smtClean="0">
                <a:latin typeface="e-Ukraine Light" pitchFamily="50" charset="-52"/>
              </a:rPr>
              <a:t>) – 177,6 </a:t>
            </a:r>
            <a:r>
              <a:rPr lang="ru-RU" sz="1100" b="1" dirty="0" err="1" smtClean="0">
                <a:latin typeface="e-Ukraine Light" pitchFamily="50" charset="-52"/>
              </a:rPr>
              <a:t>євро</a:t>
            </a:r>
            <a:r>
              <a:rPr lang="ru-RU" sz="1100" b="1" dirty="0" smtClean="0">
                <a:latin typeface="e-Ukraine Light" pitchFamily="50" charset="-52"/>
              </a:rPr>
              <a:t> за 1000 </a:t>
            </a:r>
            <a:r>
              <a:rPr lang="ru-RU" sz="1100" b="1" dirty="0" err="1" smtClean="0">
                <a:latin typeface="e-Ukraine Light" pitchFamily="50" charset="-52"/>
              </a:rPr>
              <a:t>літрів</a:t>
            </a:r>
            <a:r>
              <a:rPr lang="ru-RU" sz="1100" b="1" dirty="0" smtClean="0">
                <a:latin typeface="e-Ukraine Light" pitchFamily="50" charset="-52"/>
              </a:rPr>
              <a:t>;</a:t>
            </a:r>
            <a:r>
              <a:rPr lang="ru-RU" sz="11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на </a:t>
            </a:r>
            <a:r>
              <a:rPr lang="ru-RU" sz="1100" b="1" dirty="0" err="1" smtClean="0">
                <a:latin typeface="e-Ukraine Light" pitchFamily="50" charset="-52"/>
              </a:rPr>
              <a:t>скраплений</a:t>
            </a:r>
            <a:r>
              <a:rPr lang="ru-RU" sz="1100" b="1" dirty="0" smtClean="0">
                <a:latin typeface="e-Ukraine Light" pitchFamily="50" charset="-52"/>
              </a:rPr>
              <a:t> газ – 148  </a:t>
            </a:r>
            <a:r>
              <a:rPr lang="ru-RU" sz="1100" b="1" dirty="0" err="1" smtClean="0">
                <a:latin typeface="e-Ukraine Light" pitchFamily="50" charset="-52"/>
              </a:rPr>
              <a:t>єро</a:t>
            </a:r>
            <a:r>
              <a:rPr lang="ru-RU" sz="1100" b="1" dirty="0" smtClean="0">
                <a:latin typeface="e-Ukraine Light" pitchFamily="50" charset="-52"/>
              </a:rPr>
              <a:t> за 1000 </a:t>
            </a:r>
            <a:r>
              <a:rPr lang="ru-RU" sz="1100" b="1" dirty="0" err="1" smtClean="0">
                <a:latin typeface="e-Ukraine Light" pitchFamily="50" charset="-52"/>
              </a:rPr>
              <a:t>літрів</a:t>
            </a:r>
            <a:r>
              <a:rPr lang="ru-RU" sz="1100" b="1" dirty="0" smtClean="0">
                <a:latin typeface="e-Ukraine Light" pitchFamily="50" charset="-52"/>
              </a:rPr>
              <a:t>;</a:t>
            </a:r>
            <a:r>
              <a:rPr lang="ru-RU" sz="11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на </a:t>
            </a:r>
            <a:r>
              <a:rPr lang="ru-RU" sz="1100" b="1" dirty="0" err="1" smtClean="0">
                <a:latin typeface="e-Ukraine Light" pitchFamily="50" charset="-52"/>
              </a:rPr>
              <a:t>паливо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моторне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альтернативне</a:t>
            </a:r>
            <a:r>
              <a:rPr lang="ru-RU" sz="1100" b="1" dirty="0" smtClean="0">
                <a:latin typeface="e-Ukraine Light" pitchFamily="50" charset="-52"/>
              </a:rPr>
              <a:t> – 184,08 </a:t>
            </a:r>
            <a:r>
              <a:rPr lang="ru-RU" sz="1100" b="1" dirty="0" err="1" smtClean="0">
                <a:latin typeface="e-Ukraine Light" pitchFamily="50" charset="-52"/>
              </a:rPr>
              <a:t>євро</a:t>
            </a:r>
            <a:r>
              <a:rPr lang="ru-RU" sz="1100" b="1" dirty="0" smtClean="0">
                <a:latin typeface="e-Ukraine Light" pitchFamily="50" charset="-52"/>
              </a:rPr>
              <a:t> за 1000 </a:t>
            </a:r>
            <a:r>
              <a:rPr lang="ru-RU" sz="1100" b="1" dirty="0" err="1" smtClean="0">
                <a:latin typeface="e-Ukraine Light" pitchFamily="50" charset="-52"/>
              </a:rPr>
              <a:t>літрів</a:t>
            </a:r>
            <a:r>
              <a:rPr lang="ru-RU" sz="1100" b="1" dirty="0" smtClean="0">
                <a:latin typeface="e-Ukraine Light" pitchFamily="50" charset="-52"/>
              </a:rPr>
              <a:t>.</a:t>
            </a:r>
            <a:r>
              <a:rPr lang="ru-RU" sz="11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Змінами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внесеними</a:t>
            </a:r>
            <a:r>
              <a:rPr lang="ru-RU" sz="1100" dirty="0" smtClean="0">
                <a:latin typeface="e-Ukraine Light" pitchFamily="50" charset="-52"/>
              </a:rPr>
              <a:t> Законом № 3878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Кодекс), </a:t>
            </a:r>
            <a:r>
              <a:rPr lang="ru-RU" sz="1100" dirty="0" err="1" smtClean="0">
                <a:latin typeface="e-Ukraine Light" pitchFamily="50" charset="-52"/>
              </a:rPr>
              <a:t>також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передбачено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- </a:t>
            </a:r>
            <a:r>
              <a:rPr lang="ru-RU" sz="1100" dirty="0" err="1" smtClean="0">
                <a:latin typeface="e-Ukraine Light" pitchFamily="50" charset="-52"/>
              </a:rPr>
              <a:t>визначення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терміну</a:t>
            </a:r>
            <a:r>
              <a:rPr lang="ru-RU" sz="1100" dirty="0" smtClean="0">
                <a:latin typeface="e-Ukraine Light" pitchFamily="50" charset="-52"/>
              </a:rPr>
              <a:t> «</a:t>
            </a:r>
            <a:r>
              <a:rPr lang="ru-RU" sz="1100" dirty="0" err="1" smtClean="0">
                <a:latin typeface="e-Ukraine Light" pitchFamily="50" charset="-52"/>
              </a:rPr>
              <a:t>проміжні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продукти</a:t>
            </a:r>
            <a:r>
              <a:rPr lang="ru-RU" sz="1100" dirty="0" smtClean="0">
                <a:latin typeface="e-Ukraine Light" pitchFamily="50" charset="-52"/>
              </a:rPr>
              <a:t>»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Директиви</a:t>
            </a:r>
            <a:r>
              <a:rPr lang="ru-RU" sz="1100" dirty="0" smtClean="0">
                <a:latin typeface="e-Ukraine Light" pitchFamily="50" charset="-52"/>
              </a:rPr>
              <a:t> № 92/83/ЄС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19 </a:t>
            </a:r>
            <a:r>
              <a:rPr lang="ru-RU" sz="1100" dirty="0" err="1" smtClean="0">
                <a:latin typeface="e-Ukraine Light" pitchFamily="50" charset="-52"/>
              </a:rPr>
              <a:t>жовтня</a:t>
            </a:r>
            <a:r>
              <a:rPr lang="ru-RU" sz="1100" dirty="0" smtClean="0">
                <a:latin typeface="e-Ukraine Light" pitchFamily="50" charset="-52"/>
              </a:rPr>
              <a:t> 1992 року про </a:t>
            </a:r>
            <a:r>
              <a:rPr lang="ru-RU" sz="1100" dirty="0" err="1" smtClean="0">
                <a:latin typeface="e-Ukraine Light" pitchFamily="50" charset="-52"/>
              </a:rPr>
              <a:t>гармонізацію</a:t>
            </a:r>
            <a:r>
              <a:rPr lang="ru-RU" sz="1100" dirty="0" smtClean="0">
                <a:latin typeface="e-Ukraine Light" pitchFamily="50" charset="-52"/>
              </a:rPr>
              <a:t> структур акцизного </a:t>
            </a:r>
            <a:r>
              <a:rPr lang="ru-RU" sz="1100" dirty="0" err="1" smtClean="0">
                <a:latin typeface="e-Ukraine Light" pitchFamily="50" charset="-52"/>
              </a:rPr>
              <a:t>збору</a:t>
            </a:r>
            <a:r>
              <a:rPr lang="ru-RU" sz="1100" dirty="0" smtClean="0">
                <a:latin typeface="e-Ukraine Light" pitchFamily="50" charset="-52"/>
              </a:rPr>
              <a:t> на спирт та </a:t>
            </a:r>
            <a:r>
              <a:rPr lang="ru-RU" sz="1100" dirty="0" err="1" smtClean="0">
                <a:latin typeface="e-Ukraine Light" pitchFamily="50" charset="-52"/>
              </a:rPr>
              <a:t>алкогольні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напої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доповнено</a:t>
            </a:r>
            <a:r>
              <a:rPr lang="ru-RU" sz="1100" dirty="0" smtClean="0">
                <a:latin typeface="e-Ukraine Light" pitchFamily="50" charset="-52"/>
              </a:rPr>
              <a:t> пункт 14.1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14 Кодексу </a:t>
            </a:r>
            <a:r>
              <a:rPr lang="ru-RU" sz="1100" dirty="0" err="1" smtClean="0">
                <a:latin typeface="e-Ukraine Light" pitchFamily="50" charset="-52"/>
              </a:rPr>
              <a:t>новим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підпунктом</a:t>
            </a:r>
            <a:r>
              <a:rPr lang="ru-RU" sz="1100" dirty="0" smtClean="0">
                <a:latin typeface="e-Ukraine Light" pitchFamily="50" charset="-52"/>
              </a:rPr>
              <a:t> 14.1.261);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- </a:t>
            </a:r>
            <a:r>
              <a:rPr lang="ru-RU" sz="1100" dirty="0" err="1" smtClean="0">
                <a:latin typeface="e-Ukraine Light" pitchFamily="50" charset="-52"/>
              </a:rPr>
              <a:t>збільшення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розміру</a:t>
            </a:r>
            <a:r>
              <a:rPr lang="ru-RU" sz="1100" dirty="0" smtClean="0">
                <a:latin typeface="e-Ukraine Light" pitchFamily="50" charset="-52"/>
              </a:rPr>
              <a:t> ставки акцизного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проміжних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продуктів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8,42 до 12,23 </a:t>
            </a:r>
            <a:r>
              <a:rPr lang="ru-RU" sz="1100" dirty="0" err="1" smtClean="0">
                <a:latin typeface="e-Ukraine Light" pitchFamily="50" charset="-52"/>
              </a:rPr>
              <a:t>гривні</a:t>
            </a:r>
            <a:r>
              <a:rPr lang="ru-RU" sz="1100" dirty="0" smtClean="0">
                <a:latin typeface="e-Ukraine Light" pitchFamily="50" charset="-52"/>
              </a:rPr>
              <a:t> за 1 </a:t>
            </a:r>
            <a:r>
              <a:rPr lang="ru-RU" sz="1100" dirty="0" err="1" smtClean="0">
                <a:latin typeface="e-Ukraine Light" pitchFamily="50" charset="-52"/>
              </a:rPr>
              <a:t>літр</a:t>
            </a:r>
            <a:r>
              <a:rPr lang="ru-RU" sz="1100" dirty="0" smtClean="0">
                <a:latin typeface="e-Ukraine Light" pitchFamily="50" charset="-52"/>
              </a:rPr>
              <a:t> (на 3,81 </a:t>
            </a:r>
            <a:r>
              <a:rPr lang="ru-RU" sz="1100" dirty="0" err="1" smtClean="0">
                <a:latin typeface="e-Ukraine Light" pitchFamily="50" charset="-52"/>
              </a:rPr>
              <a:t>гривні</a:t>
            </a:r>
            <a:r>
              <a:rPr lang="ru-RU" sz="1100" dirty="0" smtClean="0">
                <a:latin typeface="e-Ukraine Light" pitchFamily="50" charset="-52"/>
              </a:rPr>
              <a:t>), </a:t>
            </a:r>
            <a:r>
              <a:rPr lang="ru-RU" sz="1100" dirty="0" err="1" smtClean="0">
                <a:latin typeface="e-Ukraine Light" pitchFamily="50" charset="-52"/>
              </a:rPr>
              <a:t>тобто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рівні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розміру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чинної</a:t>
            </a:r>
            <a:r>
              <a:rPr lang="ru-RU" sz="1100" dirty="0" smtClean="0">
                <a:latin typeface="e-Ukraine Light" pitchFamily="50" charset="-52"/>
              </a:rPr>
              <a:t> ставки на вина </a:t>
            </a:r>
            <a:r>
              <a:rPr lang="ru-RU" sz="1100" dirty="0" err="1" smtClean="0">
                <a:latin typeface="e-Ukraine Light" pitchFamily="50" charset="-52"/>
              </a:rPr>
              <a:t>ігристі</a:t>
            </a:r>
            <a:r>
              <a:rPr lang="ru-RU" sz="1100" dirty="0" smtClean="0">
                <a:latin typeface="e-Ukraine Light" pitchFamily="50" charset="-52"/>
              </a:rPr>
              <a:t> та вина </a:t>
            </a:r>
            <a:r>
              <a:rPr lang="ru-RU" sz="1100" dirty="0" err="1" smtClean="0">
                <a:latin typeface="e-Ukraine Light" pitchFamily="50" charset="-52"/>
              </a:rPr>
              <a:t>газовані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зброджені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напої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вина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напої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ароматизовані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ігристі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газовані</a:t>
            </a:r>
            <a:r>
              <a:rPr lang="ru-RU" sz="1100" dirty="0" smtClean="0">
                <a:latin typeface="e-Ukraine Light" pitchFamily="50" charset="-52"/>
              </a:rPr>
              <a:t>) (</a:t>
            </a:r>
            <a:r>
              <a:rPr lang="ru-RU" sz="1100" dirty="0" err="1" smtClean="0">
                <a:latin typeface="e-Ukraine Light" pitchFamily="50" charset="-52"/>
              </a:rPr>
              <a:t>зміни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підпункту</a:t>
            </a:r>
            <a:r>
              <a:rPr lang="ru-RU" sz="1100" dirty="0" smtClean="0">
                <a:latin typeface="e-Ukraine Light" pitchFamily="50" charset="-52"/>
              </a:rPr>
              <a:t> 215.3.1 пункту 215.3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215 Кодексу).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пункту 1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ІІ «</a:t>
            </a:r>
            <a:r>
              <a:rPr lang="ru-RU" sz="1100" dirty="0" err="1" smtClean="0">
                <a:latin typeface="e-Ukraine Light" pitchFamily="50" charset="-52"/>
              </a:rPr>
              <a:t>Прикінцеві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Закону № 3878 </a:t>
            </a:r>
            <a:r>
              <a:rPr lang="ru-RU" sz="1100" dirty="0" err="1" smtClean="0">
                <a:latin typeface="e-Ukraine Light" pitchFamily="50" charset="-52"/>
              </a:rPr>
              <a:t>зміни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стосовно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збільшення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розміру</a:t>
            </a:r>
            <a:r>
              <a:rPr lang="ru-RU" sz="1100" dirty="0" smtClean="0">
                <a:latin typeface="e-Ukraine Light" pitchFamily="50" charset="-52"/>
              </a:rPr>
              <a:t> ставки акцизного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b="1" dirty="0" smtClean="0">
                <a:latin typeface="e-Ukraine Light" pitchFamily="50" charset="-52"/>
              </a:rPr>
              <a:t>для </a:t>
            </a:r>
            <a:r>
              <a:rPr lang="ru-RU" sz="1100" b="1" dirty="0" err="1" smtClean="0">
                <a:latin typeface="e-Ukraine Light" pitchFamily="50" charset="-52"/>
              </a:rPr>
              <a:t>проміжних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продуктів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набирають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чинності</a:t>
            </a:r>
            <a:r>
              <a:rPr lang="ru-RU" sz="1100" b="1" dirty="0" smtClean="0">
                <a:latin typeface="e-Ukraine Light" pitchFamily="50" charset="-52"/>
              </a:rPr>
              <a:t> та </a:t>
            </a:r>
            <a:r>
              <a:rPr lang="ru-RU" sz="1100" b="1" dirty="0" err="1" smtClean="0">
                <a:latin typeface="e-Ukraine Light" pitchFamily="50" charset="-52"/>
              </a:rPr>
              <a:t>починають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діяти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з</a:t>
            </a:r>
            <a:r>
              <a:rPr lang="ru-RU" sz="1100" b="1" dirty="0" smtClean="0">
                <a:latin typeface="e-Ukraine Light" pitchFamily="50" charset="-52"/>
              </a:rPr>
              <a:t> 1 </a:t>
            </a:r>
            <a:r>
              <a:rPr lang="ru-RU" sz="1100" b="1" dirty="0" err="1" smtClean="0">
                <a:latin typeface="e-Ukraine Light" pitchFamily="50" charset="-52"/>
              </a:rPr>
              <a:t>грудня</a:t>
            </a:r>
            <a:r>
              <a:rPr lang="ru-RU" sz="1100" b="1" dirty="0" smtClean="0">
                <a:latin typeface="e-Ukraine Light" pitchFamily="50" charset="-52"/>
              </a:rPr>
              <a:t> 2024 року;</a:t>
            </a:r>
            <a:r>
              <a:rPr lang="ru-RU" sz="11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- </a:t>
            </a:r>
            <a:r>
              <a:rPr lang="ru-RU" sz="1100" dirty="0" err="1" smtClean="0">
                <a:latin typeface="e-Ukraine Light" pitchFamily="50" charset="-52"/>
              </a:rPr>
              <a:t>встановлення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розмірів</a:t>
            </a:r>
            <a:r>
              <a:rPr lang="ru-RU" sz="1100" dirty="0" smtClean="0">
                <a:latin typeface="e-Ukraine Light" pitchFamily="50" charset="-52"/>
              </a:rPr>
              <a:t> ставок акцизного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пальне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огляду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мінімальний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рівень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передбачений</a:t>
            </a:r>
            <a:r>
              <a:rPr lang="ru-RU" sz="1100" dirty="0" smtClean="0">
                <a:latin typeface="e-Ukraine Light" pitchFamily="50" charset="-52"/>
              </a:rPr>
              <a:t> Директивою Ради 2003/96/ЄС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27</a:t>
            </a:r>
            <a:r>
              <a:rPr lang="ru-RU" sz="1100" dirty="0" smtClean="0">
                <a:latin typeface="e-Ukraine Light" pitchFamily="50" charset="-52"/>
              </a:rPr>
              <a:t> </a:t>
            </a:r>
          </a:p>
          <a:p>
            <a:pPr algn="just"/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7768" y="1232453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6978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0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88835" y="123826"/>
            <a:ext cx="4659463" cy="6906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err="1" smtClean="0">
                <a:latin typeface="e-Ukraine Light" pitchFamily="50" charset="-52"/>
              </a:rPr>
              <a:t>жовтня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2003 року про </a:t>
            </a:r>
            <a:r>
              <a:rPr lang="ru-RU" sz="1100" dirty="0" err="1" smtClean="0">
                <a:latin typeface="e-Ukraine Light" pitchFamily="50" charset="-52"/>
              </a:rPr>
              <a:t>реструктуризацію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системи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Співтовариства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енергетичних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продуктів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електроенергії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Зокрема</a:t>
            </a:r>
            <a:r>
              <a:rPr lang="ru-RU" sz="1100" dirty="0" smtClean="0">
                <a:latin typeface="e-Ukraine Light" pitchFamily="50" charset="-52"/>
              </a:rPr>
              <a:t>, на </a:t>
            </a:r>
            <a:r>
              <a:rPr lang="ru-RU" sz="1100" dirty="0" err="1" smtClean="0">
                <a:latin typeface="e-Ukraine Light" pitchFamily="50" charset="-52"/>
              </a:rPr>
              <a:t>основні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види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пального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з</a:t>
            </a:r>
            <a:r>
              <a:rPr lang="ru-RU" sz="1100" b="1" dirty="0" smtClean="0">
                <a:latin typeface="e-Ukraine Light" pitchFamily="50" charset="-52"/>
              </a:rPr>
              <a:t> 1 </a:t>
            </a:r>
            <a:r>
              <a:rPr lang="ru-RU" sz="1100" b="1" dirty="0" err="1" smtClean="0">
                <a:latin typeface="e-Ukraine Light" pitchFamily="50" charset="-52"/>
              </a:rPr>
              <a:t>січня</a:t>
            </a:r>
            <a:r>
              <a:rPr lang="ru-RU" sz="1100" b="1" dirty="0" smtClean="0">
                <a:latin typeface="e-Ukraine Light" pitchFamily="50" charset="-52"/>
              </a:rPr>
              <a:t> 2028 року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встановлено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такі</a:t>
            </a:r>
            <a:r>
              <a:rPr lang="ru-RU" sz="1100" dirty="0" smtClean="0">
                <a:latin typeface="e-Ukraine Light" pitchFamily="50" charset="-52"/>
              </a:rPr>
              <a:t> ставки акцизного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на </a:t>
            </a:r>
            <a:r>
              <a:rPr lang="ru-RU" sz="1100" dirty="0" err="1" smtClean="0">
                <a:latin typeface="e-Ukraine Light" pitchFamily="50" charset="-52"/>
              </a:rPr>
              <a:t>бензини</a:t>
            </a:r>
            <a:r>
              <a:rPr lang="ru-RU" sz="1100" dirty="0" smtClean="0">
                <a:latin typeface="e-Ukraine Light" pitchFamily="50" charset="-52"/>
              </a:rPr>
              <a:t> – 359 </a:t>
            </a:r>
            <a:r>
              <a:rPr lang="ru-RU" sz="1100" dirty="0" err="1" smtClean="0">
                <a:latin typeface="e-Ukraine Light" pitchFamily="50" charset="-52"/>
              </a:rPr>
              <a:t>євро</a:t>
            </a:r>
            <a:r>
              <a:rPr lang="ru-RU" sz="1100" dirty="0" smtClean="0">
                <a:latin typeface="e-Ukraine Light" pitchFamily="50" charset="-52"/>
              </a:rPr>
              <a:t> за 1000 </a:t>
            </a:r>
            <a:r>
              <a:rPr lang="ru-RU" sz="1100" dirty="0" err="1" smtClean="0">
                <a:latin typeface="e-Ukraine Light" pitchFamily="50" charset="-52"/>
              </a:rPr>
              <a:t>літрів</a:t>
            </a:r>
            <a:r>
              <a:rPr lang="ru-RU" sz="11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на </a:t>
            </a:r>
            <a:r>
              <a:rPr lang="ru-RU" sz="1100" dirty="0" err="1" smtClean="0">
                <a:latin typeface="e-Ukraine Light" pitchFamily="50" charset="-52"/>
              </a:rPr>
              <a:t>газойлі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дизельне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пальне</a:t>
            </a:r>
            <a:r>
              <a:rPr lang="ru-RU" sz="1100" dirty="0" smtClean="0">
                <a:latin typeface="e-Ukraine Light" pitchFamily="50" charset="-52"/>
              </a:rPr>
              <a:t>) – 330 </a:t>
            </a:r>
            <a:r>
              <a:rPr lang="ru-RU" sz="1100" dirty="0" err="1" smtClean="0">
                <a:latin typeface="e-Ukraine Light" pitchFamily="50" charset="-52"/>
              </a:rPr>
              <a:t>євро</a:t>
            </a:r>
            <a:r>
              <a:rPr lang="ru-RU" sz="1100" dirty="0" smtClean="0">
                <a:latin typeface="e-Ukraine Light" pitchFamily="50" charset="-52"/>
              </a:rPr>
              <a:t> за 1000 </a:t>
            </a:r>
            <a:r>
              <a:rPr lang="ru-RU" sz="1100" dirty="0" err="1" smtClean="0">
                <a:latin typeface="e-Ukraine Light" pitchFamily="50" charset="-52"/>
              </a:rPr>
              <a:t>літрів</a:t>
            </a:r>
            <a:r>
              <a:rPr lang="ru-RU" sz="11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на </a:t>
            </a:r>
            <a:r>
              <a:rPr lang="ru-RU" sz="1100" dirty="0" err="1" smtClean="0">
                <a:latin typeface="e-Ukraine Light" pitchFamily="50" charset="-52"/>
              </a:rPr>
              <a:t>скраплений</a:t>
            </a:r>
            <a:r>
              <a:rPr lang="ru-RU" sz="1100" dirty="0" smtClean="0">
                <a:latin typeface="e-Ukraine Light" pitchFamily="50" charset="-52"/>
              </a:rPr>
              <a:t> газ – 250 </a:t>
            </a:r>
            <a:r>
              <a:rPr lang="ru-RU" sz="1100" dirty="0" err="1" smtClean="0">
                <a:latin typeface="e-Ukraine Light" pitchFamily="50" charset="-52"/>
              </a:rPr>
              <a:t>євро</a:t>
            </a:r>
            <a:r>
              <a:rPr lang="ru-RU" sz="1100" dirty="0" smtClean="0">
                <a:latin typeface="e-Ukraine Light" pitchFamily="50" charset="-52"/>
              </a:rPr>
              <a:t> за 1000 </a:t>
            </a:r>
            <a:r>
              <a:rPr lang="ru-RU" sz="1100" dirty="0" err="1" smtClean="0">
                <a:latin typeface="e-Ukraine Light" pitchFamily="50" charset="-52"/>
              </a:rPr>
              <a:t>літрів</a:t>
            </a:r>
            <a:r>
              <a:rPr lang="ru-RU" sz="11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на </a:t>
            </a:r>
            <a:r>
              <a:rPr lang="ru-RU" sz="1100" dirty="0" err="1" smtClean="0">
                <a:latin typeface="e-Ukraine Light" pitchFamily="50" charset="-52"/>
              </a:rPr>
              <a:t>паливо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моторне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альтернативне</a:t>
            </a:r>
            <a:r>
              <a:rPr lang="ru-RU" sz="1100" dirty="0" smtClean="0">
                <a:latin typeface="e-Ukraine Light" pitchFamily="50" charset="-52"/>
              </a:rPr>
              <a:t> – 272,4 </a:t>
            </a:r>
            <a:r>
              <a:rPr lang="ru-RU" sz="1100" dirty="0" err="1" smtClean="0">
                <a:latin typeface="e-Ukraine Light" pitchFamily="50" charset="-52"/>
              </a:rPr>
              <a:t>євро</a:t>
            </a:r>
            <a:r>
              <a:rPr lang="ru-RU" sz="1100" dirty="0" smtClean="0">
                <a:latin typeface="e-Ukraine Light" pitchFamily="50" charset="-52"/>
              </a:rPr>
              <a:t> за 1000 </a:t>
            </a:r>
            <a:r>
              <a:rPr lang="ru-RU" sz="1100" dirty="0" err="1" smtClean="0">
                <a:latin typeface="e-Ukraine Light" pitchFamily="50" charset="-52"/>
              </a:rPr>
              <a:t>літрів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Водночас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новим</a:t>
            </a:r>
            <a:r>
              <a:rPr lang="ru-RU" sz="1100" dirty="0" smtClean="0">
                <a:latin typeface="e-Ukraine Light" pitchFamily="50" charset="-52"/>
              </a:rPr>
              <a:t> пунктом 48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5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XX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Кодексу </a:t>
            </a:r>
            <a:r>
              <a:rPr lang="ru-RU" sz="1100" dirty="0" err="1" smtClean="0">
                <a:latin typeface="e-Ukraine Light" pitchFamily="50" charset="-52"/>
              </a:rPr>
              <a:t>встановлено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графік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щорічного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збільшення</a:t>
            </a:r>
            <a:r>
              <a:rPr lang="ru-RU" sz="1100" dirty="0" smtClean="0">
                <a:latin typeface="e-Ukraine Light" pitchFamily="50" charset="-52"/>
              </a:rPr>
              <a:t> ставок акцизного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пальне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01.09.2024 по 31.12.2027 </a:t>
            </a:r>
            <a:r>
              <a:rPr lang="ru-RU" sz="1100" dirty="0" err="1" smtClean="0">
                <a:latin typeface="e-Ukraine Light" pitchFamily="50" charset="-52"/>
              </a:rPr>
              <a:t>включно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чотирьох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років</a:t>
            </a:r>
            <a:r>
              <a:rPr lang="ru-RU" sz="1100" dirty="0" smtClean="0">
                <a:latin typeface="e-Ukraine Light" pitchFamily="50" charset="-52"/>
              </a:rPr>
              <a:t>);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- </a:t>
            </a:r>
            <a:r>
              <a:rPr lang="ru-RU" sz="1100" dirty="0" err="1" smtClean="0">
                <a:latin typeface="e-Ukraine Light" pitchFamily="50" charset="-52"/>
              </a:rPr>
              <a:t>уточнення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терміну</a:t>
            </a:r>
            <a:r>
              <a:rPr lang="ru-RU" sz="1100" dirty="0" smtClean="0">
                <a:latin typeface="e-Ukraine Light" pitchFamily="50" charset="-52"/>
              </a:rPr>
              <a:t> «</a:t>
            </a:r>
            <a:r>
              <a:rPr lang="ru-RU" sz="1100" dirty="0" err="1" smtClean="0">
                <a:latin typeface="e-Ukraine Light" pitchFamily="50" charset="-52"/>
              </a:rPr>
              <a:t>загальна</a:t>
            </a:r>
            <a:r>
              <a:rPr lang="ru-RU" sz="1100" dirty="0" smtClean="0">
                <a:latin typeface="e-Ukraine Light" pitchFamily="50" charset="-52"/>
              </a:rPr>
              <a:t> сума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акцизного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сигарети</a:t>
            </a:r>
            <a:r>
              <a:rPr lang="ru-RU" sz="1100" dirty="0" smtClean="0">
                <a:latin typeface="e-Ukraine Light" pitchFamily="50" charset="-52"/>
              </a:rPr>
              <a:t>» та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частки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загальної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акцизного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середньозваженій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роздрібній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ціні</a:t>
            </a:r>
            <a:r>
              <a:rPr lang="ru-RU" sz="1100" dirty="0" smtClean="0">
                <a:latin typeface="e-Ukraine Light" pitchFamily="50" charset="-52"/>
              </a:rPr>
              <a:t> продажу сигарет (</a:t>
            </a:r>
            <a:r>
              <a:rPr lang="ru-RU" sz="1100" dirty="0" err="1" smtClean="0">
                <a:latin typeface="e-Ukraine Light" pitchFamily="50" charset="-52"/>
              </a:rPr>
              <a:t>включаючи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акцизний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податок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роздрібної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торгівлі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підакцизними</a:t>
            </a:r>
            <a:r>
              <a:rPr lang="ru-RU" sz="1100" dirty="0" smtClean="0">
                <a:latin typeface="e-Ukraine Light" pitchFamily="50" charset="-52"/>
              </a:rPr>
              <a:t> товарами);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- </a:t>
            </a:r>
            <a:r>
              <a:rPr lang="ru-RU" sz="1100" dirty="0" err="1" smtClean="0">
                <a:latin typeface="e-Ukraine Light" pitchFamily="50" charset="-52"/>
              </a:rPr>
              <a:t>уточнення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терміну</a:t>
            </a:r>
            <a:r>
              <a:rPr lang="ru-RU" sz="1100" dirty="0" smtClean="0">
                <a:latin typeface="e-Ukraine Light" pitchFamily="50" charset="-52"/>
              </a:rPr>
              <a:t> «</a:t>
            </a:r>
            <a:r>
              <a:rPr lang="ru-RU" sz="1100" dirty="0" err="1" smtClean="0">
                <a:latin typeface="e-Ukraine Light" pitchFamily="50" charset="-52"/>
              </a:rPr>
              <a:t>середньозважена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роздрібна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ціна</a:t>
            </a:r>
            <a:r>
              <a:rPr lang="ru-RU" sz="1100" dirty="0" smtClean="0">
                <a:latin typeface="e-Ukraine Light" pitchFamily="50" charset="-52"/>
              </a:rPr>
              <a:t> продажу сигарет», а </a:t>
            </a:r>
            <a:r>
              <a:rPr lang="ru-RU" sz="1100" dirty="0" err="1" smtClean="0">
                <a:latin typeface="e-Ukraine Light" pitchFamily="50" charset="-52"/>
              </a:rPr>
              <a:t>саме</a:t>
            </a:r>
            <a:r>
              <a:rPr lang="ru-RU" sz="1100" dirty="0" smtClean="0">
                <a:latin typeface="e-Ukraine Light" pitchFamily="50" charset="-52"/>
              </a:rPr>
              <a:t>: </a:t>
            </a:r>
            <a:r>
              <a:rPr lang="ru-RU" sz="1100" dirty="0" err="1" smtClean="0">
                <a:latin typeface="e-Ukraine Light" pitchFamily="50" charset="-52"/>
              </a:rPr>
              <a:t>зазначається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середньозважена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роздрібна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ціна</a:t>
            </a:r>
            <a:r>
              <a:rPr lang="ru-RU" sz="1100" dirty="0" smtClean="0">
                <a:latin typeface="e-Ukraine Light" pitchFamily="50" charset="-52"/>
              </a:rPr>
              <a:t> продажу сигарет – </a:t>
            </a:r>
            <a:r>
              <a:rPr lang="ru-RU" sz="1100" dirty="0" err="1" smtClean="0">
                <a:latin typeface="e-Ukraine Light" pitchFamily="50" charset="-52"/>
              </a:rPr>
              <a:t>ціна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розрахована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загальної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вартості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всіх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сигарет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урахуванням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усіх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, у тому </a:t>
            </a:r>
            <a:r>
              <a:rPr lang="ru-RU" sz="1100" dirty="0" err="1" smtClean="0">
                <a:latin typeface="e-Ukraine Light" pitchFamily="50" charset="-52"/>
              </a:rPr>
              <a:t>числі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акцизного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роздрібної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торгівлі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підакцизними</a:t>
            </a:r>
            <a:r>
              <a:rPr lang="ru-RU" sz="1100" dirty="0" smtClean="0">
                <a:latin typeface="e-Ukraine Light" pitchFamily="50" charset="-52"/>
              </a:rPr>
              <a:t> товарами), </a:t>
            </a:r>
            <a:r>
              <a:rPr lang="ru-RU" sz="1100" dirty="0" err="1" smtClean="0">
                <a:latin typeface="e-Ukraine Light" pitchFamily="50" charset="-52"/>
              </a:rPr>
              <a:t>реалізованих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виробниками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митній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території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ввезених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імпортерами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митну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територію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01 </a:t>
            </a:r>
            <a:r>
              <a:rPr lang="ru-RU" sz="1100" dirty="0" err="1" smtClean="0">
                <a:latin typeface="e-Ukraine Light" pitchFamily="50" charset="-52"/>
              </a:rPr>
              <a:t>січня</a:t>
            </a:r>
            <a:r>
              <a:rPr lang="ru-RU" sz="1100" dirty="0" smtClean="0">
                <a:latin typeface="e-Ukraine Light" pitchFamily="50" charset="-52"/>
              </a:rPr>
              <a:t> до 31 </a:t>
            </a:r>
            <a:r>
              <a:rPr lang="ru-RU" sz="1100" dirty="0" err="1" smtClean="0">
                <a:latin typeface="e-Ukraine Light" pitchFamily="50" charset="-52"/>
              </a:rPr>
              <a:t>грудня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включно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звітного</a:t>
            </a:r>
            <a:r>
              <a:rPr lang="ru-RU" sz="1100" dirty="0" smtClean="0">
                <a:latin typeface="e-Ukraine Light" pitchFamily="50" charset="-52"/>
              </a:rPr>
              <a:t> року, </a:t>
            </a:r>
            <a:r>
              <a:rPr lang="ru-RU" sz="1100" dirty="0" err="1" smtClean="0">
                <a:latin typeface="e-Ukraine Light" pitchFamily="50" charset="-52"/>
              </a:rPr>
              <a:t>поділеної</a:t>
            </a:r>
            <a:r>
              <a:rPr lang="ru-RU" sz="1100" dirty="0" smtClean="0">
                <a:latin typeface="e-Ukraine Light" pitchFamily="50" charset="-52"/>
              </a:rPr>
              <a:t> на суму </a:t>
            </a:r>
            <a:r>
              <a:rPr lang="ru-RU" sz="1100" dirty="0" err="1" smtClean="0">
                <a:latin typeface="e-Ukraine Light" pitchFamily="50" charset="-52"/>
              </a:rPr>
              <a:t>загальної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кількості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реалізованих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виробниками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ввезених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імпортерами</a:t>
            </a:r>
            <a:r>
              <a:rPr lang="ru-RU" sz="1100" dirty="0" smtClean="0">
                <a:latin typeface="e-Ukraine Light" pitchFamily="50" charset="-52"/>
              </a:rPr>
              <a:t> сигарет за той </a:t>
            </a:r>
            <a:r>
              <a:rPr lang="ru-RU" sz="1100" dirty="0" err="1" smtClean="0">
                <a:latin typeface="e-Ukraine Light" pitchFamily="50" charset="-52"/>
              </a:rPr>
              <a:t>самий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визначеної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деклараціях</a:t>
            </a:r>
            <a:r>
              <a:rPr lang="ru-RU" sz="1100" dirty="0" smtClean="0">
                <a:latin typeface="e-Ukraine Light" pitchFamily="50" charset="-52"/>
              </a:rPr>
              <a:t> акцизного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січень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грудень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звітного</a:t>
            </a:r>
            <a:r>
              <a:rPr lang="ru-RU" sz="1100" dirty="0" smtClean="0">
                <a:latin typeface="e-Ukraine Light" pitchFamily="50" charset="-52"/>
              </a:rPr>
              <a:t> року, в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на 1000 штук.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пункту 1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ІІ «</a:t>
            </a:r>
            <a:r>
              <a:rPr lang="ru-RU" sz="1100" dirty="0" err="1" smtClean="0">
                <a:latin typeface="e-Ukraine Light" pitchFamily="50" charset="-52"/>
              </a:rPr>
              <a:t>Прикінцеві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Закону № 3878 </a:t>
            </a:r>
            <a:r>
              <a:rPr lang="ru-RU" sz="1100" dirty="0" err="1" smtClean="0">
                <a:latin typeface="e-Ukraine Light" pitchFamily="50" charset="-52"/>
              </a:rPr>
              <a:t>зміни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стосовно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уточнення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цих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набирають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починають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1 </a:t>
            </a:r>
            <a:r>
              <a:rPr lang="ru-RU" sz="1100" dirty="0" err="1" smtClean="0">
                <a:latin typeface="e-Ukraine Light" pitchFamily="50" charset="-52"/>
              </a:rPr>
              <a:t>січня</a:t>
            </a:r>
            <a:r>
              <a:rPr lang="ru-RU" sz="1100" dirty="0" smtClean="0">
                <a:latin typeface="e-Ukraine Light" pitchFamily="50" charset="-52"/>
              </a:rPr>
              <a:t> 2025 року.</a:t>
            </a:r>
            <a:endParaRPr lang="en-US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1565</TotalTime>
  <Words>391</Words>
  <Application>Microsoft Office PowerPoint</Application>
  <PresentationFormat>Лист A4 (210x297 мм)</PresentationFormat>
  <Paragraphs>38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207</cp:revision>
  <dcterms:created xsi:type="dcterms:W3CDTF">2021-05-27T05:23:05Z</dcterms:created>
  <dcterms:modified xsi:type="dcterms:W3CDTF">2024-09-13T10:09:58Z</dcterms:modified>
</cp:coreProperties>
</file>