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04" y="-3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yiv.ikc@tax.gov.ua" TargetMode="External"/><Relationship Id="rId2" Type="http://schemas.openxmlformats.org/officeDocument/2006/relationships/hyperlink" Target="https://tax.gov.ua/baneryi/onlayn-navchannya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utt.ly/UgBni5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1p.de/lgu5a" TargetMode="External"/><Relationship Id="rId2" Type="http://schemas.openxmlformats.org/officeDocument/2006/relationships/hyperlink" Target="https://play.google.com/store/apps/details?id=my.tax.gov.u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123825"/>
            <a:ext cx="4877753" cy="6734175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161925" y="134577"/>
            <a:ext cx="4600575" cy="6723423"/>
            <a:chOff x="6116" y="0"/>
            <a:chExt cx="5216572" cy="6850381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6116" y="0"/>
              <a:ext cx="5216572" cy="6850381"/>
              <a:chOff x="6116" y="0"/>
              <a:chExt cx="5216572" cy="6850381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6116" y="0"/>
                <a:ext cx="5216572" cy="67048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100" dirty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7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942350"/>
              <a:ext cx="479393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950" y="682410"/>
              <a:ext cx="2114550" cy="376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2313482"/>
              <a:ext cx="2710593" cy="376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397029"/>
              <a:ext cx="2710593" cy="376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400674" y="1824949"/>
            <a:ext cx="3829050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400" b="1" dirty="0" err="1" smtClean="0">
                <a:latin typeface="e-Ukraine Light" pitchFamily="50" charset="-52"/>
              </a:rPr>
              <a:t>Єдина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картка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платника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єдиного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рахунку</a:t>
            </a:r>
            <a:endParaRPr lang="ru-RU" sz="1400" b="1" dirty="0">
              <a:latin typeface="e-Ukraine Light" pitchFamily="50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0" y="6461285"/>
            <a:ext cx="1066799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latin typeface="e-Ukraine Light" pitchFamily="50" charset="-52"/>
                <a:cs typeface="Arial" pitchFamily="34" charset="0"/>
              </a:rPr>
              <a:t>Лютий  2025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5049" y="250783"/>
            <a:ext cx="314325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Головне управління ДПС у м. Києві </a:t>
            </a:r>
          </a:p>
        </p:txBody>
      </p:sp>
      <p:pic>
        <p:nvPicPr>
          <p:cNvPr id="22" name="Рисунок 1" descr="https://chart.googleapis.com/chart?cht=qr&amp;chl=https%3A%2F%2Ft.me%2Ftax_gov_ua&amp;chld=L|0&amp;chs=150">
            <a:extLst>
              <a:ext uri="{FF2B5EF4-FFF2-40B4-BE49-F238E27FC236}">
                <a16:creationId xmlns="" xmlns:a16="http://schemas.microsoft.com/office/drawing/2014/main" id="{AB68234D-4D6E-4D60-B461-52334D70C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01" y="570639"/>
            <a:ext cx="842883" cy="8617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Прямоугольник 22"/>
          <p:cNvSpPr/>
          <p:nvPr/>
        </p:nvSpPr>
        <p:spPr>
          <a:xfrm>
            <a:off x="1543050" y="581025"/>
            <a:ext cx="30003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канал ДПС «</a:t>
            </a:r>
            <a:r>
              <a:rPr lang="en-US" altLang="ru-RU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Telegram</a:t>
            </a:r>
            <a:r>
              <a:rPr lang="uk-UA" altLang="ru-RU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altLang="ru-RU" sz="1200" dirty="0" smtClean="0">
              <a:latin typeface="e-Ukraine Light" panose="00000400000000000000" pitchFamily="50" charset="-52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2400" dirty="0">
              <a:latin typeface="e-Ukraine Light" panose="00000400000000000000" pitchFamily="50" charset="-52"/>
            </a:endParaRPr>
          </a:p>
        </p:txBody>
      </p:sp>
      <p:pic>
        <p:nvPicPr>
          <p:cNvPr id="24" name="Рисунок 7" descr="https://chart.googleapis.com/chart?cht=qr&amp;chl=https%3A%2F%2Fwww.youtube.com%2FTaxUkraine&amp;chld=L|0&amp;chs=150">
            <a:extLst>
              <a:ext uri="{FF2B5EF4-FFF2-40B4-BE49-F238E27FC236}">
                <a16:creationId xmlns="" xmlns:a16="http://schemas.microsoft.com/office/drawing/2014/main" id="{B988640C-7F4D-43BB-8D2B-B0AB4B4AD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76" y="2245746"/>
            <a:ext cx="833358" cy="8881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1571625" y="2219324"/>
            <a:ext cx="32289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сторінка ДПС на «</a:t>
            </a:r>
            <a:r>
              <a:rPr lang="en-US" altLang="ru-RU" sz="1200" dirty="0" err="1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r>
              <a:rPr lang="uk-UA" altLang="ru-RU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altLang="ru-RU" sz="1200" dirty="0">
              <a:latin typeface="e-Ukraine Light" panose="00000400000000000000" pitchFamily="50" charset="-52"/>
            </a:endParaRPr>
          </a:p>
        </p:txBody>
      </p:sp>
      <p:pic>
        <p:nvPicPr>
          <p:cNvPr id="26" name="Рисунок 13" descr="https://chart.googleapis.com/chart?cht=qr&amp;chl=https%3A%2F%2Fwww.facebook.com%2FTaxUkraine%2F&amp;chld=L|0&amp;chs=150">
            <a:extLst>
              <a:ext uri="{FF2B5EF4-FFF2-40B4-BE49-F238E27FC236}">
                <a16:creationId xmlns="" xmlns:a16="http://schemas.microsoft.com/office/drawing/2014/main" id="{48F62E71-1AA9-48BD-99B8-0430C4FAB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76" y="4173793"/>
            <a:ext cx="880983" cy="87649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Прямоугольник 26"/>
          <p:cNvSpPr/>
          <p:nvPr/>
        </p:nvSpPr>
        <p:spPr>
          <a:xfrm>
            <a:off x="1504950" y="4057651"/>
            <a:ext cx="29813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altLang="ru-RU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сторінка ДПС на «</a:t>
            </a:r>
            <a:r>
              <a:rPr lang="en-US" altLang="ru-RU" sz="1200" dirty="0" err="1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Fac</a:t>
            </a:r>
            <a:r>
              <a:rPr lang="uk-UA" altLang="ru-RU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altLang="ru-RU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uk-UA" altLang="ru-RU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200" dirty="0"/>
          </a:p>
        </p:txBody>
      </p:sp>
    </p:spTree>
    <p:extLst>
      <p:ext uri="{BB962C8B-B14F-4D97-AF65-F5344CB8AC3E}">
        <p14:creationId xmlns="" xmlns:p14="http://schemas.microsoft.com/office/powerpoint/2010/main" val="338214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115376" y="190500"/>
            <a:ext cx="4890591" cy="653415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229225" y="165733"/>
            <a:ext cx="4605996" cy="6568441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ru-RU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6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4900" y="209550"/>
            <a:ext cx="4890591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100" dirty="0" smtClean="0">
                <a:latin typeface="e-Ukraine Light" pitchFamily="50" charset="-52"/>
              </a:rPr>
              <a:t> </a:t>
            </a:r>
            <a:r>
              <a:rPr lang="uk-UA" sz="1050" dirty="0" smtClean="0">
                <a:latin typeface="e-Ukraine Light" pitchFamily="50" charset="-52"/>
              </a:rPr>
              <a:t>	</a:t>
            </a:r>
            <a:r>
              <a:rPr lang="ru-RU" sz="1600" dirty="0" smtClean="0"/>
              <a:t>Головне  </a:t>
            </a:r>
            <a:r>
              <a:rPr lang="ru-RU" sz="1600" dirty="0" err="1" smtClean="0"/>
              <a:t>управління</a:t>
            </a:r>
            <a:r>
              <a:rPr lang="ru-RU" sz="1600" dirty="0" smtClean="0"/>
              <a:t>  ДПС  у  м. </a:t>
            </a:r>
            <a:r>
              <a:rPr lang="ru-RU" sz="1600" dirty="0" err="1" smtClean="0"/>
              <a:t>Києві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повідомляє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інформацію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рух</a:t>
            </a:r>
            <a:r>
              <a:rPr lang="ru-RU" sz="1600" dirty="0" smtClean="0"/>
              <a:t> </a:t>
            </a:r>
            <a:r>
              <a:rPr lang="ru-RU" sz="1600" dirty="0" err="1" smtClean="0"/>
              <a:t>коштів</a:t>
            </a:r>
            <a:r>
              <a:rPr lang="ru-RU" sz="1600" dirty="0" smtClean="0"/>
              <a:t> на </a:t>
            </a:r>
            <a:r>
              <a:rPr lang="ru-RU" sz="1600" dirty="0" err="1" smtClean="0"/>
              <a:t>єдиному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рахунку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сплати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грошових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зобов’язань</a:t>
            </a:r>
            <a:r>
              <a:rPr lang="ru-RU" sz="1600" dirty="0" smtClean="0"/>
              <a:t> та/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податкового</a:t>
            </a:r>
            <a:r>
              <a:rPr lang="ru-RU" sz="1600" dirty="0" smtClean="0"/>
              <a:t> боргу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податків</a:t>
            </a:r>
            <a:r>
              <a:rPr lang="ru-RU" sz="1600" dirty="0" smtClean="0"/>
              <a:t>, </a:t>
            </a:r>
            <a:r>
              <a:rPr lang="ru-RU" sz="1600" dirty="0" err="1" smtClean="0"/>
              <a:t>зборів</a:t>
            </a:r>
            <a:r>
              <a:rPr lang="ru-RU" sz="1600" dirty="0" smtClean="0"/>
              <a:t>,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платежів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єдиного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внеску</a:t>
            </a:r>
            <a:r>
              <a:rPr lang="ru-RU" sz="1600" dirty="0" smtClean="0"/>
              <a:t> в актуальному </a:t>
            </a:r>
            <a:r>
              <a:rPr lang="ru-RU" sz="1600" dirty="0" err="1" smtClean="0"/>
              <a:t>стані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платники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податків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можливість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переглянути</a:t>
            </a:r>
            <a:r>
              <a:rPr lang="ru-RU" sz="1600" dirty="0" smtClean="0"/>
              <a:t> в </a:t>
            </a:r>
            <a:r>
              <a:rPr lang="ru-RU" sz="1600" dirty="0" err="1" smtClean="0"/>
              <a:t>режимі</a:t>
            </a:r>
            <a:r>
              <a:rPr lang="ru-RU" sz="1600" dirty="0" smtClean="0"/>
              <a:t> «</a:t>
            </a:r>
            <a:r>
              <a:rPr lang="ru-RU" sz="1600" dirty="0" err="1" smtClean="0"/>
              <a:t>Єдина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картка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платника</a:t>
            </a:r>
            <a:r>
              <a:rPr lang="ru-RU" sz="1600" dirty="0" smtClean="0"/>
              <a:t>» (</a:t>
            </a:r>
            <a:r>
              <a:rPr lang="ru-RU" sz="1600" dirty="0" err="1" smtClean="0"/>
              <a:t>далі</a:t>
            </a:r>
            <a:r>
              <a:rPr lang="ru-RU" sz="1600" dirty="0" smtClean="0"/>
              <a:t> – ЄКП) пункту меню «</a:t>
            </a:r>
            <a:r>
              <a:rPr lang="ru-RU" sz="1600" dirty="0" err="1" smtClean="0"/>
              <a:t>Єдиний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рахунок</a:t>
            </a:r>
            <a:r>
              <a:rPr lang="ru-RU" sz="1600" dirty="0" smtClean="0"/>
              <a:t>» </a:t>
            </a:r>
            <a:r>
              <a:rPr lang="ru-RU" sz="1600" dirty="0" err="1" smtClean="0"/>
              <a:t>Електронного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кабінету</a:t>
            </a:r>
            <a:r>
              <a:rPr lang="ru-RU" sz="1600" dirty="0" smtClean="0"/>
              <a:t>. </a:t>
            </a:r>
          </a:p>
          <a:p>
            <a:pPr algn="just"/>
            <a:r>
              <a:rPr lang="ru-RU" sz="1600" dirty="0" smtClean="0"/>
              <a:t>	З </a:t>
            </a:r>
            <a:r>
              <a:rPr lang="ru-RU" sz="1600" dirty="0" smtClean="0"/>
              <a:t>метою </a:t>
            </a:r>
            <a:r>
              <a:rPr lang="ru-RU" sz="1600" dirty="0" err="1" smtClean="0"/>
              <a:t>обліку</a:t>
            </a:r>
            <a:r>
              <a:rPr lang="ru-RU" sz="1600" dirty="0" smtClean="0"/>
              <a:t> </a:t>
            </a:r>
            <a:r>
              <a:rPr lang="ru-RU" sz="1600" dirty="0" err="1" smtClean="0"/>
              <a:t>руху</a:t>
            </a:r>
            <a:r>
              <a:rPr lang="ru-RU" sz="1600" dirty="0" smtClean="0"/>
              <a:t> </a:t>
            </a:r>
            <a:r>
              <a:rPr lang="ru-RU" sz="1600" dirty="0" err="1" smtClean="0"/>
              <a:t>коштів</a:t>
            </a:r>
            <a:r>
              <a:rPr lang="ru-RU" sz="1600" dirty="0" smtClean="0"/>
              <a:t> на </a:t>
            </a:r>
            <a:r>
              <a:rPr lang="ru-RU" sz="1600" dirty="0" err="1" smtClean="0"/>
              <a:t>єдиному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рахунку</a:t>
            </a:r>
            <a:r>
              <a:rPr lang="ru-RU" sz="1600" dirty="0" smtClean="0"/>
              <a:t> ДПС на </a:t>
            </a:r>
            <a:r>
              <a:rPr lang="ru-RU" sz="1600" dirty="0" err="1" smtClean="0"/>
              <a:t>підставі</a:t>
            </a:r>
            <a:r>
              <a:rPr lang="ru-RU" sz="1600" dirty="0" smtClean="0"/>
              <a:t> </a:t>
            </a:r>
            <a:r>
              <a:rPr lang="ru-RU" sz="1600" dirty="0" err="1" smtClean="0"/>
              <a:t>даних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реєстру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платників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використовують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єдиний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рахунок</a:t>
            </a:r>
            <a:r>
              <a:rPr lang="ru-RU" sz="1600" dirty="0" smtClean="0"/>
              <a:t>, автоматично </a:t>
            </a:r>
            <a:r>
              <a:rPr lang="ru-RU" sz="1600" dirty="0" err="1" smtClean="0"/>
              <a:t>засобами</a:t>
            </a:r>
            <a:r>
              <a:rPr lang="ru-RU" sz="1600" dirty="0" smtClean="0"/>
              <a:t> ІТС ДПС </a:t>
            </a:r>
            <a:r>
              <a:rPr lang="ru-RU" sz="1600" dirty="0" err="1" smtClean="0"/>
              <a:t>веде</a:t>
            </a:r>
            <a:r>
              <a:rPr lang="ru-RU" sz="1600" dirty="0" smtClean="0"/>
              <a:t> ЄКП за </a:t>
            </a:r>
            <a:r>
              <a:rPr lang="ru-RU" sz="1600" dirty="0" err="1" smtClean="0"/>
              <a:t>кожним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платником</a:t>
            </a:r>
            <a:r>
              <a:rPr lang="ru-RU" sz="1600" dirty="0" smtClean="0"/>
              <a:t>. </a:t>
            </a:r>
          </a:p>
          <a:p>
            <a:pPr algn="just"/>
            <a:r>
              <a:rPr lang="ru-RU" sz="1600" dirty="0" smtClean="0"/>
              <a:t>	В </a:t>
            </a:r>
            <a:r>
              <a:rPr lang="ru-RU" sz="1600" dirty="0" smtClean="0"/>
              <a:t>ЄКП </a:t>
            </a:r>
            <a:r>
              <a:rPr lang="ru-RU" sz="1600" dirty="0" err="1" smtClean="0"/>
              <a:t>відображаються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облікові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операції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проводяться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коштами,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зараховані</a:t>
            </a:r>
            <a:r>
              <a:rPr lang="ru-RU" sz="1600" dirty="0" smtClean="0"/>
              <a:t>/</a:t>
            </a:r>
            <a:r>
              <a:rPr lang="ru-RU" sz="1600" dirty="0" err="1" smtClean="0"/>
              <a:t>перераховані</a:t>
            </a:r>
            <a:r>
              <a:rPr lang="ru-RU" sz="1600" dirty="0" smtClean="0"/>
              <a:t>/</a:t>
            </a:r>
            <a:r>
              <a:rPr lang="ru-RU" sz="1600" dirty="0" err="1" smtClean="0"/>
              <a:t>повернуті</a:t>
            </a:r>
            <a:r>
              <a:rPr lang="ru-RU" sz="1600" dirty="0" smtClean="0"/>
              <a:t> (</a:t>
            </a:r>
            <a:r>
              <a:rPr lang="ru-RU" sz="1600" dirty="0" err="1" smtClean="0"/>
              <a:t>враховані</a:t>
            </a:r>
            <a:r>
              <a:rPr lang="ru-RU" sz="1600" dirty="0" smtClean="0"/>
              <a:t>) на </a:t>
            </a:r>
            <a:r>
              <a:rPr lang="ru-RU" sz="1600" dirty="0" err="1" smtClean="0"/>
              <a:t>єдиний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рахунок</a:t>
            </a:r>
            <a:r>
              <a:rPr lang="ru-RU" sz="1600" dirty="0" smtClean="0"/>
              <a:t> /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єдиного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рахунка</a:t>
            </a:r>
            <a:r>
              <a:rPr lang="ru-RU" sz="1600" dirty="0" smtClean="0"/>
              <a:t>. </a:t>
            </a:r>
          </a:p>
          <a:p>
            <a:pPr algn="just"/>
            <a:r>
              <a:rPr lang="ru-RU" sz="1600" dirty="0" smtClean="0"/>
              <a:t> </a:t>
            </a:r>
            <a:r>
              <a:rPr lang="ru-RU" sz="1600" dirty="0" smtClean="0"/>
              <a:t>	</a:t>
            </a:r>
            <a:r>
              <a:rPr lang="ru-RU" sz="1600" dirty="0" err="1" smtClean="0"/>
              <a:t>Облік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платежів</a:t>
            </a:r>
            <a:r>
              <a:rPr lang="ru-RU" sz="1600" dirty="0" smtClean="0"/>
              <a:t> </a:t>
            </a:r>
            <a:r>
              <a:rPr lang="ru-RU" sz="1600" dirty="0" err="1" smtClean="0"/>
              <a:t>ведеться</a:t>
            </a:r>
            <a:r>
              <a:rPr lang="ru-RU" sz="1600" dirty="0" smtClean="0"/>
              <a:t> в ЄКП </a:t>
            </a:r>
            <a:r>
              <a:rPr lang="ru-RU" sz="1600" dirty="0" err="1" smtClean="0"/>
              <a:t>окремими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обліковими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операціями</a:t>
            </a:r>
            <a:r>
              <a:rPr lang="ru-RU" sz="1600" dirty="0" smtClean="0"/>
              <a:t> в </a:t>
            </a:r>
            <a:r>
              <a:rPr lang="ru-RU" sz="1600" dirty="0" err="1" smtClean="0"/>
              <a:t>хронологічному</a:t>
            </a:r>
            <a:r>
              <a:rPr lang="ru-RU" sz="1600" dirty="0" smtClean="0"/>
              <a:t> порядку.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час </a:t>
            </a:r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облікової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операції</a:t>
            </a:r>
            <a:r>
              <a:rPr lang="ru-RU" sz="1600" dirty="0" smtClean="0"/>
              <a:t> в ЄКП </a:t>
            </a:r>
            <a:r>
              <a:rPr lang="ru-RU" sz="1600" dirty="0" err="1" smtClean="0"/>
              <a:t>зазначаються</a:t>
            </a:r>
            <a:r>
              <a:rPr lang="ru-RU" sz="1600" dirty="0" smtClean="0"/>
              <a:t>: дата </a:t>
            </a:r>
            <a:r>
              <a:rPr lang="ru-RU" sz="1600" dirty="0" err="1" smtClean="0"/>
              <a:t>запису</a:t>
            </a:r>
            <a:r>
              <a:rPr lang="ru-RU" sz="1600" dirty="0" smtClean="0"/>
              <a:t> </a:t>
            </a:r>
            <a:r>
              <a:rPr lang="ru-RU" sz="1600" dirty="0" err="1" smtClean="0"/>
              <a:t>операції</a:t>
            </a:r>
            <a:r>
              <a:rPr lang="ru-RU" sz="1600" dirty="0" smtClean="0"/>
              <a:t>, </a:t>
            </a:r>
            <a:r>
              <a:rPr lang="ru-RU" sz="1600" dirty="0" err="1" smtClean="0"/>
              <a:t>зміст</a:t>
            </a:r>
            <a:r>
              <a:rPr lang="ru-RU" sz="1600" dirty="0" smtClean="0"/>
              <a:t> </a:t>
            </a:r>
            <a:r>
              <a:rPr lang="ru-RU" sz="1600" dirty="0" err="1" smtClean="0"/>
              <a:t>операції</a:t>
            </a:r>
            <a:r>
              <a:rPr lang="ru-RU" sz="1600" dirty="0" smtClean="0"/>
              <a:t> та/</a:t>
            </a:r>
            <a:r>
              <a:rPr lang="ru-RU" sz="1600" dirty="0" err="1" smtClean="0"/>
              <a:t>або</a:t>
            </a:r>
            <a:r>
              <a:rPr lang="ru-RU" sz="1600" dirty="0" smtClean="0"/>
              <a:t> документ, на </a:t>
            </a:r>
            <a:r>
              <a:rPr lang="ru-RU" sz="1600" dirty="0" err="1" smtClean="0"/>
              <a:t>підставі</a:t>
            </a:r>
            <a:r>
              <a:rPr lang="ru-RU" sz="1600" dirty="0" smtClean="0"/>
              <a:t> </a:t>
            </a:r>
            <a:r>
              <a:rPr lang="ru-RU" sz="1600" dirty="0" err="1" smtClean="0"/>
              <a:t>якого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здійснюється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запис</a:t>
            </a:r>
            <a:r>
              <a:rPr lang="ru-RU" sz="1600" dirty="0" smtClean="0"/>
              <a:t>. </a:t>
            </a:r>
            <a:r>
              <a:rPr lang="ru-RU" sz="1600" dirty="0" err="1" smtClean="0"/>
              <a:t>Усі</a:t>
            </a:r>
            <a:r>
              <a:rPr lang="ru-RU" sz="1600" dirty="0" smtClean="0"/>
              <a:t> </a:t>
            </a:r>
            <a:r>
              <a:rPr lang="ru-RU" sz="1600" dirty="0" err="1" smtClean="0"/>
              <a:t>вартісні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показники</a:t>
            </a:r>
            <a:r>
              <a:rPr lang="ru-RU" sz="1600" dirty="0" smtClean="0"/>
              <a:t> в ЄКП </a:t>
            </a:r>
            <a:r>
              <a:rPr lang="ru-RU" sz="1600" dirty="0" err="1" smtClean="0"/>
              <a:t>відображаються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гривнях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копійками</a:t>
            </a:r>
            <a:r>
              <a:rPr lang="ru-RU" sz="1600" dirty="0" smtClean="0"/>
              <a:t>. </a:t>
            </a:r>
            <a:r>
              <a:rPr lang="ru-RU" sz="1600" dirty="0" err="1" smtClean="0"/>
              <a:t>Одиниця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виміру</a:t>
            </a:r>
            <a:r>
              <a:rPr lang="ru-RU" sz="1600" dirty="0" smtClean="0"/>
              <a:t> наводиться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двома</a:t>
            </a:r>
            <a:r>
              <a:rPr lang="ru-RU" sz="1600" dirty="0" smtClean="0"/>
              <a:t> </a:t>
            </a:r>
            <a:r>
              <a:rPr lang="ru-RU" sz="1600" dirty="0" err="1" smtClean="0"/>
              <a:t>десятковими</a:t>
            </a:r>
            <a:r>
              <a:rPr lang="ru-RU" sz="1600" dirty="0" smtClean="0"/>
              <a:t> знаками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коми. </a:t>
            </a:r>
          </a:p>
          <a:p>
            <a:pPr algn="just"/>
            <a:r>
              <a:rPr lang="ru-RU" sz="1600" dirty="0" smtClean="0"/>
              <a:t> ЄКП </a:t>
            </a:r>
            <a:r>
              <a:rPr lang="ru-RU" sz="1600" dirty="0" err="1" smtClean="0"/>
              <a:t>містить</a:t>
            </a:r>
            <a:r>
              <a:rPr lang="ru-RU" sz="1600" dirty="0" smtClean="0"/>
              <a:t> </a:t>
            </a:r>
            <a:r>
              <a:rPr lang="ru-RU" sz="1600" dirty="0" err="1" smtClean="0"/>
              <a:t>таку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інформацію</a:t>
            </a:r>
            <a:r>
              <a:rPr lang="ru-RU" sz="1600" dirty="0" smtClean="0"/>
              <a:t>: </a:t>
            </a:r>
          </a:p>
          <a:p>
            <a:pPr algn="just"/>
            <a:endParaRPr lang="ru-RU" sz="1600" dirty="0" smtClean="0"/>
          </a:p>
          <a:p>
            <a:pPr algn="just"/>
            <a:endParaRPr lang="ru-RU" sz="2400" dirty="0">
              <a:latin typeface="e-Ukraine Light" pitchFamily="50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295900" y="171452"/>
            <a:ext cx="46100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1600" dirty="0" smtClean="0">
              <a:latin typeface="e-Ukraine Light" pitchFamily="50" charset="-52"/>
            </a:endParaRPr>
          </a:p>
          <a:p>
            <a:pPr algn="just"/>
            <a:r>
              <a:rPr lang="uk-UA" sz="1600" dirty="0" smtClean="0">
                <a:latin typeface="e-Ukraine Light" pitchFamily="50" charset="-52"/>
              </a:rPr>
              <a:t>  </a:t>
            </a:r>
          </a:p>
          <a:p>
            <a:pPr algn="just"/>
            <a:r>
              <a:rPr lang="uk-UA" sz="1600" dirty="0" smtClean="0">
                <a:latin typeface="e-Ukraine Light" pitchFamily="50" charset="-52"/>
              </a:rPr>
              <a:t> </a:t>
            </a:r>
          </a:p>
          <a:p>
            <a:pPr algn="ctr"/>
            <a:endParaRPr lang="uk-UA" sz="1600" dirty="0" smtClean="0">
              <a:latin typeface="e-Ukraine Light" pitchFamily="50" charset="-52"/>
            </a:endParaRPr>
          </a:p>
          <a:p>
            <a:pPr algn="ctr"/>
            <a:endParaRPr lang="uk-UA" sz="1600" dirty="0" smtClean="0">
              <a:latin typeface="e-Ukraine Light" pitchFamily="50" charset="-52"/>
            </a:endParaRPr>
          </a:p>
          <a:p>
            <a:pPr algn="ctr"/>
            <a:endParaRPr lang="uk-UA" sz="1600" dirty="0" smtClean="0">
              <a:latin typeface="e-Ukraine Light" pitchFamily="50" charset="-52"/>
            </a:endParaRPr>
          </a:p>
        </p:txBody>
      </p:sp>
      <p:sp>
        <p:nvSpPr>
          <p:cNvPr id="13" name="Блок-схема: узел 12"/>
          <p:cNvSpPr/>
          <p:nvPr/>
        </p:nvSpPr>
        <p:spPr>
          <a:xfrm>
            <a:off x="5229226" y="3729409"/>
            <a:ext cx="1714500" cy="159506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6734174" y="3800475"/>
            <a:ext cx="1628775" cy="1676400"/>
          </a:xfrm>
          <a:prstGeom prst="flowChartConnector">
            <a:avLst/>
          </a:prstGeom>
          <a:solidFill>
            <a:srgbClr val="25A87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5202149" y="4800664"/>
            <a:ext cx="1600200" cy="1676400"/>
          </a:xfrm>
          <a:prstGeom prst="flowChartConnector">
            <a:avLst/>
          </a:prstGeom>
          <a:solidFill>
            <a:srgbClr val="25A87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6830924" y="4762500"/>
            <a:ext cx="1683875" cy="1676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381624" y="200025"/>
            <a:ext cx="436245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>
                <a:latin typeface="e-Ukraine Light" pitchFamily="50" charset="-52"/>
              </a:rPr>
              <a:t>Онлайн-навчання</a:t>
            </a:r>
            <a:r>
              <a:rPr lang="ru-RU" sz="1600" dirty="0" smtClean="0">
                <a:latin typeface="e-Ukraine Light" pitchFamily="50" charset="-52"/>
              </a:rPr>
              <a:t>: </a:t>
            </a:r>
          </a:p>
          <a:p>
            <a:r>
              <a:rPr lang="en-US" sz="1600" dirty="0" smtClean="0">
                <a:latin typeface="e-Ukraine Light" pitchFamily="50" charset="-52"/>
                <a:hlinkClick r:id="rId2"/>
              </a:rPr>
              <a:t>https://tax.gov.ua/baneryi/onlayn-navchannya/</a:t>
            </a:r>
            <a:r>
              <a:rPr lang="en-US" sz="1600" dirty="0" smtClean="0">
                <a:latin typeface="e-Ukraine Light" pitchFamily="50" charset="-52"/>
              </a:rPr>
              <a:t> </a:t>
            </a:r>
            <a:endParaRPr lang="uk-UA" sz="1600" dirty="0" smtClean="0">
              <a:latin typeface="e-Ukraine Light" pitchFamily="50" charset="-52"/>
            </a:endParaRPr>
          </a:p>
          <a:p>
            <a:endParaRPr lang="en-US" sz="1600" dirty="0" smtClean="0">
              <a:latin typeface="e-Ukraine Light" pitchFamily="50" charset="-52"/>
            </a:endParaRPr>
          </a:p>
          <a:p>
            <a:r>
              <a:rPr lang="ru-RU" sz="1600" dirty="0" smtClean="0">
                <a:latin typeface="e-Ukraine Light" pitchFamily="50" charset="-52"/>
              </a:rPr>
              <a:t>Для </a:t>
            </a:r>
            <a:r>
              <a:rPr lang="ru-RU" sz="1600" dirty="0" err="1" smtClean="0">
                <a:latin typeface="e-Ukraine Light" pitchFamily="50" charset="-52"/>
              </a:rPr>
              <a:t>оперативної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комунікації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з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інститутами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громадянського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суспільства</a:t>
            </a:r>
            <a:r>
              <a:rPr lang="ru-RU" sz="1600" dirty="0" smtClean="0">
                <a:latin typeface="e-Ukraine Light" pitchFamily="50" charset="-52"/>
              </a:rPr>
              <a:t> в ДПС </a:t>
            </a:r>
            <a:r>
              <a:rPr lang="ru-RU" sz="1600" dirty="0" err="1" smtClean="0">
                <a:latin typeface="e-Ukraine Light" pitchFamily="50" charset="-52"/>
              </a:rPr>
              <a:t>Києва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діє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комунікаційна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податкова</a:t>
            </a:r>
            <a:r>
              <a:rPr lang="ru-RU" sz="1600" dirty="0" smtClean="0">
                <a:latin typeface="e-Ukraine Light" pitchFamily="50" charset="-52"/>
              </a:rPr>
              <a:t> платформа: </a:t>
            </a:r>
          </a:p>
          <a:p>
            <a:r>
              <a:rPr lang="en-US" sz="1600" dirty="0" smtClean="0">
                <a:latin typeface="e-Ukraine Light" pitchFamily="50" charset="-52"/>
                <a:hlinkClick r:id="rId3"/>
              </a:rPr>
              <a:t>kyiv.ikc@tax.gov.ua</a:t>
            </a:r>
            <a:r>
              <a:rPr lang="en-US" sz="1600" dirty="0" smtClean="0">
                <a:latin typeface="e-Ukraine Light" pitchFamily="50" charset="-52"/>
              </a:rPr>
              <a:t> </a:t>
            </a:r>
            <a:endParaRPr lang="uk-UA" sz="1600" dirty="0" smtClean="0">
              <a:latin typeface="e-Ukraine Light" pitchFamily="50" charset="-52"/>
            </a:endParaRPr>
          </a:p>
          <a:p>
            <a:endParaRPr lang="en-US" sz="1600" dirty="0" smtClean="0">
              <a:latin typeface="e-Ukraine Light" pitchFamily="50" charset="-52"/>
            </a:endParaRPr>
          </a:p>
          <a:p>
            <a:r>
              <a:rPr lang="ru-RU" sz="1600" dirty="0" err="1" smtClean="0">
                <a:latin typeface="e-Ukraine Light" pitchFamily="50" charset="-52"/>
              </a:rPr>
              <a:t>Підпишись</a:t>
            </a:r>
            <a:r>
              <a:rPr lang="ru-RU" sz="1600" dirty="0" smtClean="0">
                <a:latin typeface="e-Ukraine Light" pitchFamily="50" charset="-52"/>
              </a:rPr>
              <a:t> на </a:t>
            </a:r>
            <a:r>
              <a:rPr lang="en-US" sz="1600" dirty="0" smtClean="0">
                <a:latin typeface="e-Ukraine Light" pitchFamily="50" charset="-52"/>
              </a:rPr>
              <a:t>YouTube-</a:t>
            </a:r>
            <a:r>
              <a:rPr lang="ru-RU" sz="1600" dirty="0" smtClean="0">
                <a:latin typeface="e-Ukraine Light" pitchFamily="50" charset="-52"/>
              </a:rPr>
              <a:t>канал ДПС </a:t>
            </a:r>
            <a:r>
              <a:rPr lang="ru-RU" sz="1600" dirty="0" err="1" smtClean="0">
                <a:latin typeface="e-Ukraine Light" pitchFamily="50" charset="-52"/>
              </a:rPr>
              <a:t>Києва</a:t>
            </a:r>
            <a:r>
              <a:rPr lang="ru-RU" sz="1600" dirty="0" smtClean="0">
                <a:latin typeface="e-Ukraine Light" pitchFamily="50" charset="-52"/>
              </a:rPr>
              <a:t>: </a:t>
            </a:r>
          </a:p>
          <a:p>
            <a:r>
              <a:rPr lang="en-US" sz="1600" dirty="0" smtClean="0">
                <a:latin typeface="e-Ukraine Light" pitchFamily="50" charset="-52"/>
                <a:hlinkClick r:id="rId4"/>
              </a:rPr>
              <a:t>https://cutt.ly/UgBni5e</a:t>
            </a:r>
            <a:r>
              <a:rPr lang="en-US" sz="1600" dirty="0" smtClean="0">
                <a:latin typeface="e-Ukraine Light" pitchFamily="50" charset="-52"/>
              </a:rPr>
              <a:t> </a:t>
            </a:r>
            <a:endParaRPr lang="en-US" sz="1600" dirty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21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180975" y="118444"/>
            <a:ext cx="4733925" cy="6377606"/>
            <a:chOff x="120796" y="142734"/>
            <a:chExt cx="4719982" cy="6746372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120796" y="142734"/>
              <a:ext cx="4719982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84306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3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028878" y="138486"/>
            <a:ext cx="4787316" cy="6290890"/>
            <a:chOff x="268044" y="105978"/>
            <a:chExt cx="4613231" cy="6744403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268044" y="105978"/>
              <a:ext cx="4613231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4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0E9D96F-3DE8-4417-9595-2A67DB70D5D3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B6365EE5-61B6-4672-AA2C-19B58DE21C70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048250" y="720448"/>
            <a:ext cx="4767944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400" dirty="0" smtClean="0">
                <a:latin typeface="e-Ukraine" pitchFamily="50" charset="-52"/>
              </a:rPr>
              <a:t> </a:t>
            </a:r>
            <a:endParaRPr lang="ru-RU" sz="1000" dirty="0" smtClean="0">
              <a:latin typeface="e-Ukraine Light" pitchFamily="50" charset="-52"/>
            </a:endParaRPr>
          </a:p>
          <a:p>
            <a:pPr algn="just"/>
            <a:endParaRPr lang="ru-RU" sz="1200" dirty="0" smtClean="0">
              <a:latin typeface="e-Ukraine Light" pitchFamily="50" charset="-52"/>
            </a:endParaRPr>
          </a:p>
          <a:p>
            <a:pPr algn="just"/>
            <a:endParaRPr lang="ru-RU" sz="1200" dirty="0" smtClean="0">
              <a:latin typeface="e-Ukraine Light" pitchFamily="50" charset="-52"/>
            </a:endParaRPr>
          </a:p>
          <a:p>
            <a:pPr algn="just"/>
            <a:endParaRPr lang="ru-RU" sz="1200" dirty="0">
              <a:latin typeface="e-Ukraine Light" pitchFamily="50" charset="-5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9076" y="138485"/>
            <a:ext cx="459104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e-Ukraine Light" pitchFamily="50" charset="-52"/>
              </a:rPr>
              <a:t>  	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загальнообов'язкове</a:t>
            </a:r>
            <a:r>
              <a:rPr lang="ru-RU" sz="1600" dirty="0" smtClean="0"/>
              <a:t> </a:t>
            </a:r>
            <a:r>
              <a:rPr lang="ru-RU" sz="1600" dirty="0" err="1" smtClean="0"/>
              <a:t>державне</a:t>
            </a:r>
            <a:r>
              <a:rPr lang="ru-RU" sz="1600" dirty="0" smtClean="0"/>
              <a:t> </a:t>
            </a:r>
            <a:r>
              <a:rPr lang="ru-RU" sz="1600" dirty="0" err="1" smtClean="0"/>
              <a:t>соціальне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страхування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небюджетні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рахунки</a:t>
            </a:r>
            <a:r>
              <a:rPr lang="ru-RU" sz="1600" dirty="0" smtClean="0"/>
              <a:t>, а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на </a:t>
            </a:r>
            <a:r>
              <a:rPr lang="ru-RU" sz="1600" dirty="0" err="1" smtClean="0"/>
              <a:t>єдиний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рахунок</a:t>
            </a:r>
            <a:r>
              <a:rPr lang="ru-RU" sz="1600" dirty="0" smtClean="0"/>
              <a:t>, </a:t>
            </a:r>
            <a:r>
              <a:rPr lang="ru-RU" sz="1600" dirty="0" err="1" smtClean="0"/>
              <a:t>затвердженого</a:t>
            </a:r>
            <a:r>
              <a:rPr lang="ru-RU" sz="1600" dirty="0" smtClean="0"/>
              <a:t> наказом </a:t>
            </a:r>
            <a:r>
              <a:rPr lang="ru-RU" sz="1600" dirty="0" err="1" smtClean="0"/>
              <a:t>Міністерства</a:t>
            </a:r>
            <a:r>
              <a:rPr lang="ru-RU" sz="1600" dirty="0" smtClean="0"/>
              <a:t> </a:t>
            </a:r>
            <a:r>
              <a:rPr lang="ru-RU" sz="1600" dirty="0" err="1" smtClean="0"/>
              <a:t>фінансів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22 </a:t>
            </a:r>
            <a:r>
              <a:rPr lang="ru-RU" sz="1600" dirty="0" err="1" smtClean="0"/>
              <a:t>березня</a:t>
            </a:r>
            <a:r>
              <a:rPr lang="ru-RU" sz="1600" dirty="0" smtClean="0"/>
              <a:t> 2023 року № 148, </a:t>
            </a:r>
            <a:r>
              <a:rPr lang="ru-RU" sz="1600" dirty="0" err="1" smtClean="0"/>
              <a:t>зареєстрованим</a:t>
            </a:r>
            <a:r>
              <a:rPr lang="ru-RU" sz="1600" dirty="0" smtClean="0"/>
              <a:t> у </a:t>
            </a:r>
            <a:r>
              <a:rPr lang="ru-RU" sz="1600" dirty="0" err="1" smtClean="0"/>
              <a:t>Міністерстві</a:t>
            </a:r>
            <a:r>
              <a:rPr lang="ru-RU" sz="1600" dirty="0" smtClean="0"/>
              <a:t> </a:t>
            </a:r>
            <a:r>
              <a:rPr lang="ru-RU" sz="1600" dirty="0" err="1" smtClean="0"/>
              <a:t>юстиції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 28 </a:t>
            </a:r>
            <a:r>
              <a:rPr lang="ru-RU" sz="1600" dirty="0" err="1" smtClean="0"/>
              <a:t>березня</a:t>
            </a:r>
            <a:r>
              <a:rPr lang="ru-RU" sz="1600" dirty="0" smtClean="0"/>
              <a:t> 2023 року за № 528/39584; </a:t>
            </a:r>
          </a:p>
          <a:p>
            <a:pPr algn="just"/>
            <a:r>
              <a:rPr lang="ru-RU" sz="1600" dirty="0" smtClean="0"/>
              <a:t>	</a:t>
            </a:r>
            <a:r>
              <a:rPr lang="ru-RU" sz="1600" dirty="0" err="1" smtClean="0"/>
              <a:t>залишок</a:t>
            </a:r>
            <a:r>
              <a:rPr lang="ru-RU" sz="1600" dirty="0" smtClean="0"/>
              <a:t> </a:t>
            </a:r>
            <a:r>
              <a:rPr lang="ru-RU" sz="1600" dirty="0" err="1" smtClean="0"/>
              <a:t>коштів</a:t>
            </a:r>
            <a:r>
              <a:rPr lang="ru-RU" sz="1600" dirty="0" smtClean="0"/>
              <a:t> на </a:t>
            </a:r>
            <a:r>
              <a:rPr lang="ru-RU" sz="1600" dirty="0" err="1" smtClean="0"/>
              <a:t>єдиному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рахунку</a:t>
            </a:r>
            <a:r>
              <a:rPr lang="ru-RU" sz="1600" dirty="0" smtClean="0"/>
              <a:t> (сума </a:t>
            </a:r>
            <a:r>
              <a:rPr lang="ru-RU" sz="1600" dirty="0" err="1" smtClean="0"/>
              <a:t>надходжень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єдиний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рахунок</a:t>
            </a:r>
            <a:r>
              <a:rPr lang="ru-RU" sz="1600" dirty="0" smtClean="0"/>
              <a:t> за </a:t>
            </a:r>
            <a:r>
              <a:rPr lang="ru-RU" sz="1600" dirty="0" err="1" smtClean="0"/>
              <a:t>вирахуванням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коштів</a:t>
            </a:r>
            <a:r>
              <a:rPr lang="ru-RU" sz="1600" dirty="0" smtClean="0"/>
              <a:t>, </a:t>
            </a:r>
            <a:r>
              <a:rPr lang="ru-RU" sz="1600" dirty="0" err="1" smtClean="0"/>
              <a:t>перерахованих</a:t>
            </a:r>
            <a:r>
              <a:rPr lang="ru-RU" sz="1600" dirty="0" smtClean="0"/>
              <a:t> на </a:t>
            </a:r>
            <a:r>
              <a:rPr lang="ru-RU" sz="1600" dirty="0" err="1" smtClean="0"/>
              <a:t>бюджетні</a:t>
            </a:r>
            <a:r>
              <a:rPr lang="ru-RU" sz="1600" dirty="0" smtClean="0"/>
              <a:t>/</a:t>
            </a:r>
            <a:r>
              <a:rPr lang="ru-RU" sz="1600" dirty="0" err="1" smtClean="0"/>
              <a:t>небюджетні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рахунки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повернутих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платнику</a:t>
            </a:r>
            <a:r>
              <a:rPr lang="ru-RU" sz="1600" dirty="0" smtClean="0"/>
              <a:t>). </a:t>
            </a:r>
          </a:p>
          <a:p>
            <a:pPr algn="just"/>
            <a:r>
              <a:rPr lang="ru-RU" sz="1600" dirty="0" smtClean="0"/>
              <a:t>	В </a:t>
            </a:r>
            <a:r>
              <a:rPr lang="ru-RU" sz="1600" dirty="0" err="1" smtClean="0"/>
              <a:t>єдиній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картці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платника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відображаються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дані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платника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операції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проводяться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коштами,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зараховані</a:t>
            </a:r>
            <a:r>
              <a:rPr lang="ru-RU" sz="1600" dirty="0" smtClean="0"/>
              <a:t>/</a:t>
            </a:r>
            <a:r>
              <a:rPr lang="ru-RU" sz="1600" dirty="0" err="1" smtClean="0"/>
              <a:t>перераховані</a:t>
            </a:r>
            <a:r>
              <a:rPr lang="ru-RU" sz="1600" dirty="0" smtClean="0"/>
              <a:t>/</a:t>
            </a:r>
            <a:r>
              <a:rPr lang="ru-RU" sz="1600" dirty="0" err="1" smtClean="0"/>
              <a:t>повернуті</a:t>
            </a:r>
            <a:r>
              <a:rPr lang="ru-RU" sz="1600" dirty="0" smtClean="0"/>
              <a:t> (</a:t>
            </a:r>
            <a:r>
              <a:rPr lang="ru-RU" sz="1600" dirty="0" err="1" smtClean="0"/>
              <a:t>враховані</a:t>
            </a:r>
            <a:r>
              <a:rPr lang="ru-RU" sz="1600" dirty="0" smtClean="0"/>
              <a:t>) на </a:t>
            </a:r>
            <a:r>
              <a:rPr lang="ru-RU" sz="1600" dirty="0" err="1" smtClean="0"/>
              <a:t>єдиний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рахунок</a:t>
            </a:r>
            <a:r>
              <a:rPr lang="ru-RU" sz="1600" dirty="0" smtClean="0"/>
              <a:t>/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єдиного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рахунка</a:t>
            </a:r>
            <a:r>
              <a:rPr lang="ru-RU" sz="1600" dirty="0" smtClean="0"/>
              <a:t>. </a:t>
            </a:r>
          </a:p>
          <a:p>
            <a:pPr algn="just"/>
            <a:r>
              <a:rPr lang="ru-RU" sz="1600" dirty="0" smtClean="0"/>
              <a:t>	</a:t>
            </a:r>
            <a:r>
              <a:rPr lang="ru-RU" sz="1600" dirty="0" err="1" smtClean="0"/>
              <a:t>Платник</a:t>
            </a:r>
            <a:r>
              <a:rPr lang="ru-RU" sz="1600" dirty="0" smtClean="0"/>
              <a:t> </a:t>
            </a:r>
            <a:r>
              <a:rPr lang="ru-RU" sz="1600" dirty="0" smtClean="0"/>
              <a:t>у </a:t>
            </a:r>
            <a:r>
              <a:rPr lang="ru-RU" sz="1600" dirty="0" err="1" smtClean="0"/>
              <a:t>приватній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частині</a:t>
            </a:r>
            <a:r>
              <a:rPr lang="ru-RU" sz="1600" dirty="0" smtClean="0"/>
              <a:t> </a:t>
            </a:r>
            <a:r>
              <a:rPr lang="ru-RU" sz="1600" dirty="0" err="1" smtClean="0"/>
              <a:t>Електронного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кабінету</a:t>
            </a:r>
            <a:r>
              <a:rPr lang="ru-RU" sz="1600" dirty="0" smtClean="0"/>
              <a:t>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можливість</a:t>
            </a:r>
            <a:r>
              <a:rPr lang="ru-RU" sz="1600" dirty="0" smtClean="0"/>
              <a:t> перегляду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рух</a:t>
            </a:r>
            <a:r>
              <a:rPr lang="ru-RU" sz="1600" dirty="0" smtClean="0"/>
              <a:t> </a:t>
            </a:r>
            <a:r>
              <a:rPr lang="ru-RU" sz="1600" dirty="0" err="1" smtClean="0"/>
              <a:t>коштів</a:t>
            </a:r>
            <a:r>
              <a:rPr lang="ru-RU" sz="1600" dirty="0" smtClean="0"/>
              <a:t> на </a:t>
            </a:r>
            <a:r>
              <a:rPr lang="ru-RU" sz="1600" dirty="0" err="1" smtClean="0"/>
              <a:t>єдиному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рахунку</a:t>
            </a:r>
            <a:r>
              <a:rPr lang="ru-RU" sz="1600" dirty="0" smtClean="0"/>
              <a:t> та доступ до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залишок</a:t>
            </a:r>
            <a:r>
              <a:rPr lang="ru-RU" sz="1600" dirty="0" smtClean="0"/>
              <a:t> </a:t>
            </a:r>
            <a:r>
              <a:rPr lang="ru-RU" sz="1600" dirty="0" err="1" smtClean="0"/>
              <a:t>коштів</a:t>
            </a:r>
            <a:r>
              <a:rPr lang="ru-RU" sz="1600" dirty="0" smtClean="0"/>
              <a:t> на </a:t>
            </a:r>
            <a:r>
              <a:rPr lang="ru-RU" sz="1600" dirty="0" err="1" smtClean="0"/>
              <a:t>єдиному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рахунку</a:t>
            </a:r>
            <a:r>
              <a:rPr lang="ru-RU" sz="1600" dirty="0" smtClean="0"/>
              <a:t>. </a:t>
            </a:r>
          </a:p>
          <a:p>
            <a:pPr algn="just"/>
            <a:r>
              <a:rPr lang="ru-RU" sz="1600" dirty="0" smtClean="0"/>
              <a:t>	</a:t>
            </a:r>
            <a:r>
              <a:rPr lang="ru-RU" sz="1600" dirty="0" err="1" smtClean="0"/>
              <a:t>Під</a:t>
            </a:r>
            <a:r>
              <a:rPr lang="ru-RU" sz="1600" dirty="0" smtClean="0"/>
              <a:t> </a:t>
            </a:r>
            <a:r>
              <a:rPr lang="ru-RU" sz="1600" dirty="0" smtClean="0"/>
              <a:t>час </a:t>
            </a:r>
            <a:r>
              <a:rPr lang="ru-RU" sz="1600" dirty="0" err="1" smtClean="0"/>
              <a:t>використання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платником</a:t>
            </a:r>
            <a:r>
              <a:rPr lang="ru-RU" sz="1600" dirty="0" smtClean="0"/>
              <a:t> </a:t>
            </a:r>
            <a:r>
              <a:rPr lang="ru-RU" sz="1600" dirty="0" err="1" smtClean="0"/>
              <a:t>єдиного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рахунка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сплати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грошових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зобов’язань</a:t>
            </a:r>
            <a:r>
              <a:rPr lang="ru-RU" sz="1600" dirty="0" smtClean="0"/>
              <a:t> та/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податкового</a:t>
            </a:r>
            <a:r>
              <a:rPr lang="ru-RU" sz="1600" dirty="0" smtClean="0"/>
              <a:t> боргу (</a:t>
            </a:r>
            <a:r>
              <a:rPr lang="ru-RU" sz="1600" dirty="0" err="1" smtClean="0"/>
              <a:t>заборгованості</a:t>
            </a:r>
            <a:r>
              <a:rPr lang="ru-RU" sz="1600" dirty="0" smtClean="0"/>
              <a:t>)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податків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зборів</a:t>
            </a:r>
            <a:r>
              <a:rPr lang="ru-RU" sz="1600" dirty="0" smtClean="0"/>
              <a:t>, </a:t>
            </a:r>
            <a:r>
              <a:rPr lang="ru-RU" sz="1600" dirty="0" err="1" smtClean="0"/>
              <a:t>єдиного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внеску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платежів</a:t>
            </a:r>
            <a:r>
              <a:rPr lang="ru-RU" sz="1600" dirty="0" smtClean="0"/>
              <a:t>, контроль за </a:t>
            </a:r>
            <a:r>
              <a:rPr lang="ru-RU" sz="1600" dirty="0" err="1" smtClean="0"/>
              <a:t>справлянням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покладено</a:t>
            </a:r>
            <a:r>
              <a:rPr lang="ru-RU" sz="1600" dirty="0" smtClean="0"/>
              <a:t> на ДПС, </a:t>
            </a:r>
            <a:endParaRPr lang="uk-UA" sz="1600" dirty="0" smtClean="0">
              <a:latin typeface="e-Ukraine Light" pitchFamily="50" charset="-52"/>
            </a:endParaRPr>
          </a:p>
          <a:p>
            <a:pPr algn="just"/>
            <a:endParaRPr lang="ru-RU" sz="1400" dirty="0" smtClean="0">
              <a:latin typeface="e-Ukraine Light" pitchFamily="50" charset="-52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72075" y="133350"/>
            <a:ext cx="4552949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 smtClean="0"/>
              <a:t>відповідно</a:t>
            </a:r>
            <a:r>
              <a:rPr lang="ru-RU" sz="1600" dirty="0" smtClean="0"/>
              <a:t> до п. 351.3 ст. 351 </a:t>
            </a:r>
            <a:r>
              <a:rPr lang="ru-RU" sz="1600" dirty="0" err="1" smtClean="0"/>
              <a:t>Податкового</a:t>
            </a:r>
            <a:r>
              <a:rPr lang="ru-RU" sz="1600" dirty="0" smtClean="0"/>
              <a:t> кодексу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 (</a:t>
            </a:r>
            <a:r>
              <a:rPr lang="ru-RU" sz="1600" dirty="0" err="1" smtClean="0"/>
              <a:t>далі</a:t>
            </a:r>
            <a:r>
              <a:rPr lang="ru-RU" sz="1600" dirty="0" smtClean="0"/>
              <a:t> – ПКУ)  </a:t>
            </a:r>
            <a:r>
              <a:rPr lang="ru-RU" sz="1600" dirty="0" err="1" smtClean="0"/>
              <a:t>платник</a:t>
            </a:r>
            <a:r>
              <a:rPr lang="ru-RU" sz="1600" dirty="0" smtClean="0"/>
              <a:t> не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права </a:t>
            </a:r>
            <a:r>
              <a:rPr lang="ru-RU" sz="1600" dirty="0" err="1" smtClean="0"/>
              <a:t>сплачувати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такі</a:t>
            </a:r>
            <a:r>
              <a:rPr lang="ru-RU" sz="1600" dirty="0" smtClean="0"/>
              <a:t> </a:t>
            </a:r>
            <a:r>
              <a:rPr lang="ru-RU" sz="1600" dirty="0" err="1" smtClean="0"/>
              <a:t>кошти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рахунки</a:t>
            </a:r>
            <a:r>
              <a:rPr lang="ru-RU" sz="1600" dirty="0" smtClean="0"/>
              <a:t>, </a:t>
            </a:r>
            <a:r>
              <a:rPr lang="ru-RU" sz="1600" dirty="0" err="1" smtClean="0"/>
              <a:t>відкриті</a:t>
            </a:r>
            <a:r>
              <a:rPr lang="ru-RU" sz="1600" dirty="0" smtClean="0"/>
              <a:t> Казначейством для </a:t>
            </a:r>
            <a:r>
              <a:rPr lang="ru-RU" sz="1600" dirty="0" err="1" smtClean="0"/>
              <a:t>сплати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грошових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зобов’язань</a:t>
            </a:r>
            <a:r>
              <a:rPr lang="ru-RU" sz="1600" dirty="0" smtClean="0"/>
              <a:t> та/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податкового</a:t>
            </a:r>
            <a:r>
              <a:rPr lang="ru-RU" sz="1600" dirty="0" smtClean="0"/>
              <a:t> боргу (</a:t>
            </a:r>
            <a:r>
              <a:rPr lang="ru-RU" sz="1600" dirty="0" err="1" smtClean="0"/>
              <a:t>заборгованості</a:t>
            </a:r>
            <a:r>
              <a:rPr lang="ru-RU" sz="1600" dirty="0" smtClean="0"/>
              <a:t>)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податків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зборів</a:t>
            </a:r>
            <a:r>
              <a:rPr lang="ru-RU" sz="1600" dirty="0" smtClean="0"/>
              <a:t>, </a:t>
            </a:r>
            <a:r>
              <a:rPr lang="ru-RU" sz="1600" dirty="0" err="1" smtClean="0"/>
              <a:t>єдиного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внеску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платежів</a:t>
            </a:r>
            <a:r>
              <a:rPr lang="ru-RU" sz="1600" dirty="0" smtClean="0"/>
              <a:t>, контроль за </a:t>
            </a:r>
            <a:r>
              <a:rPr lang="ru-RU" sz="1600" dirty="0" err="1" smtClean="0"/>
              <a:t>справлянням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покладено</a:t>
            </a:r>
            <a:r>
              <a:rPr lang="ru-RU" sz="1600" dirty="0" smtClean="0"/>
              <a:t> на ДПС. </a:t>
            </a:r>
          </a:p>
          <a:p>
            <a:pPr algn="just"/>
            <a:r>
              <a:rPr lang="ru-RU" sz="1600" dirty="0" smtClean="0"/>
              <a:t>	</a:t>
            </a:r>
            <a:r>
              <a:rPr lang="ru-RU" sz="1600" dirty="0" err="1" smtClean="0"/>
              <a:t>Кошти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сплачені</a:t>
            </a:r>
            <a:r>
              <a:rPr lang="ru-RU" sz="1600" dirty="0" smtClean="0"/>
              <a:t> на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рахунки</a:t>
            </a:r>
            <a:r>
              <a:rPr lang="ru-RU" sz="1600" dirty="0" smtClean="0"/>
              <a:t> у </a:t>
            </a:r>
            <a:r>
              <a:rPr lang="ru-RU" sz="1600" dirty="0" err="1" smtClean="0"/>
              <a:t>випадку</a:t>
            </a:r>
            <a:r>
              <a:rPr lang="ru-RU" sz="1600" dirty="0" smtClean="0"/>
              <a:t>, </a:t>
            </a:r>
            <a:r>
              <a:rPr lang="ru-RU" sz="1600" dirty="0" err="1" smtClean="0"/>
              <a:t>передбаченому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абзацом</a:t>
            </a:r>
            <a:r>
              <a:rPr lang="ru-RU" sz="1600" dirty="0" smtClean="0"/>
              <a:t> першим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пункту, </a:t>
            </a:r>
            <a:r>
              <a:rPr lang="ru-RU" sz="1600" dirty="0" err="1" smtClean="0"/>
              <a:t>вважаються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помилково</a:t>
            </a:r>
            <a:r>
              <a:rPr lang="ru-RU" sz="1600" dirty="0" smtClean="0"/>
              <a:t> </a:t>
            </a:r>
            <a:r>
              <a:rPr lang="ru-RU" sz="1600" dirty="0" err="1" smtClean="0"/>
              <a:t>сплаченими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грошовими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зобов’язаннями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підлягають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поверненню</a:t>
            </a:r>
            <a:r>
              <a:rPr lang="ru-RU" sz="1600" dirty="0" smtClean="0"/>
              <a:t> у порядку, </a:t>
            </a:r>
            <a:r>
              <a:rPr lang="ru-RU" sz="1600" dirty="0" err="1" smtClean="0"/>
              <a:t>визначеному</a:t>
            </a:r>
            <a:r>
              <a:rPr lang="ru-RU" sz="1600" dirty="0" smtClean="0"/>
              <a:t> ст. 43 ПКУ.</a:t>
            </a:r>
            <a:endParaRPr lang="uk-UA" sz="1600" dirty="0" smtClean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763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143123" y="152031"/>
            <a:ext cx="4811078" cy="6705969"/>
            <a:chOff x="83820" y="2099"/>
            <a:chExt cx="4793934" cy="6848282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2099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5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076290" y="161644"/>
            <a:ext cx="4692492" cy="6668750"/>
            <a:chOff x="82856" y="63915"/>
            <a:chExt cx="4793934" cy="6819219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2856" y="63915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7423" y="6578334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FAF92371-AAAD-4CE7-9946-D3225F950A0A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5E3BEA56-B2F6-43C2-8AE0-D93D94EA7E9A}"/>
              </a:ext>
            </a:extLst>
          </p:cNvPr>
          <p:cNvSpPr/>
          <p:nvPr/>
        </p:nvSpPr>
        <p:spPr>
          <a:xfrm>
            <a:off x="5076290" y="445690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76291" y="1"/>
            <a:ext cx="4692491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1200" dirty="0" smtClean="0">
              <a:latin typeface="e-Ukraine Light" pitchFamily="50" charset="-52"/>
            </a:endParaRPr>
          </a:p>
          <a:p>
            <a:pPr algn="just"/>
            <a:r>
              <a:rPr lang="uk-UA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/>
              <a:t>податковий</a:t>
            </a:r>
            <a:r>
              <a:rPr lang="ru-RU" sz="1600" dirty="0" smtClean="0"/>
              <a:t> номер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серію</a:t>
            </a:r>
            <a:r>
              <a:rPr lang="ru-RU" sz="1600" dirty="0" smtClean="0"/>
              <a:t> (за </a:t>
            </a:r>
            <a:r>
              <a:rPr lang="ru-RU" sz="1600" dirty="0" err="1" smtClean="0"/>
              <a:t>наявності</a:t>
            </a:r>
            <a:r>
              <a:rPr lang="ru-RU" sz="1600" dirty="0" smtClean="0"/>
              <a:t>) та номер паспорта </a:t>
            </a:r>
            <a:r>
              <a:rPr lang="ru-RU" sz="1600" dirty="0" err="1" smtClean="0"/>
              <a:t>платника</a:t>
            </a:r>
            <a:r>
              <a:rPr lang="ru-RU" sz="1600" dirty="0" smtClean="0"/>
              <a:t> (для </a:t>
            </a:r>
            <a:r>
              <a:rPr lang="ru-RU" sz="1600" dirty="0" err="1" smtClean="0"/>
              <a:t>фізичних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осіб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через </a:t>
            </a:r>
            <a:r>
              <a:rPr lang="ru-RU" sz="1600" dirty="0" err="1" smtClean="0"/>
              <a:t>свої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релігійні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переконання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відмовляються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прийняття</a:t>
            </a:r>
            <a:r>
              <a:rPr lang="ru-RU" sz="1600" dirty="0" smtClean="0"/>
              <a:t> </a:t>
            </a:r>
            <a:r>
              <a:rPr lang="ru-RU" sz="1600" dirty="0" err="1" smtClean="0"/>
              <a:t>реєстраційного</a:t>
            </a:r>
            <a:r>
              <a:rPr lang="ru-RU" sz="1600" dirty="0" smtClean="0"/>
              <a:t> номера </a:t>
            </a:r>
            <a:r>
              <a:rPr lang="ru-RU" sz="1600" dirty="0" err="1" smtClean="0"/>
              <a:t>облікової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картки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платника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податків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офіційно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повідомили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територіальний</a:t>
            </a:r>
            <a:r>
              <a:rPr lang="ru-RU" sz="1600" dirty="0" smtClean="0"/>
              <a:t> орган ДПС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відмітку</a:t>
            </a:r>
            <a:r>
              <a:rPr lang="ru-RU" sz="1600" dirty="0" smtClean="0"/>
              <a:t> в </a:t>
            </a:r>
            <a:r>
              <a:rPr lang="ru-RU" sz="1600" dirty="0" err="1" smtClean="0"/>
              <a:t>паспорті</a:t>
            </a:r>
            <a:r>
              <a:rPr lang="ru-RU" sz="1600" dirty="0" smtClean="0"/>
              <a:t>) (</a:t>
            </a:r>
            <a:r>
              <a:rPr lang="ru-RU" sz="1600" dirty="0" err="1" smtClean="0"/>
              <a:t>далі</a:t>
            </a:r>
            <a:r>
              <a:rPr lang="ru-RU" sz="1600" dirty="0" smtClean="0"/>
              <a:t> - </a:t>
            </a:r>
            <a:r>
              <a:rPr lang="ru-RU" sz="1600" dirty="0" err="1" smtClean="0"/>
              <a:t>податковий</a:t>
            </a:r>
            <a:r>
              <a:rPr lang="ru-RU" sz="1600" dirty="0" smtClean="0"/>
              <a:t> номер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серія</a:t>
            </a:r>
            <a:r>
              <a:rPr lang="ru-RU" sz="1600" dirty="0" smtClean="0"/>
              <a:t> (за </a:t>
            </a:r>
            <a:r>
              <a:rPr lang="ru-RU" sz="1600" dirty="0" err="1" smtClean="0"/>
              <a:t>наявності</a:t>
            </a:r>
            <a:r>
              <a:rPr lang="ru-RU" sz="1600" dirty="0" smtClean="0"/>
              <a:t>) та номер паспорта </a:t>
            </a:r>
            <a:r>
              <a:rPr lang="ru-RU" sz="1600" dirty="0" err="1" smtClean="0"/>
              <a:t>платника</a:t>
            </a:r>
            <a:r>
              <a:rPr lang="ru-RU" sz="1600" dirty="0" smtClean="0"/>
              <a:t>); </a:t>
            </a:r>
          </a:p>
          <a:p>
            <a:pPr algn="just"/>
            <a:r>
              <a:rPr lang="ru-RU" sz="1600" dirty="0" err="1" smtClean="0"/>
              <a:t>повне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найменування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платника</a:t>
            </a:r>
            <a:r>
              <a:rPr lang="ru-RU" sz="1600" dirty="0" smtClean="0"/>
              <a:t> (</a:t>
            </a:r>
            <a:r>
              <a:rPr lang="ru-RU" sz="1600" dirty="0" err="1" smtClean="0"/>
              <a:t>юридичної</a:t>
            </a:r>
            <a:r>
              <a:rPr lang="ru-RU" sz="1600" dirty="0" smtClean="0"/>
              <a:t> особи)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прізвище</a:t>
            </a:r>
            <a:r>
              <a:rPr lang="ru-RU" sz="1600" dirty="0" smtClean="0"/>
              <a:t>, </a:t>
            </a:r>
            <a:r>
              <a:rPr lang="ru-RU" sz="1600" dirty="0" err="1" smtClean="0"/>
              <a:t>ім'я</a:t>
            </a:r>
            <a:r>
              <a:rPr lang="ru-RU" sz="1600" dirty="0" smtClean="0"/>
              <a:t>, по </a:t>
            </a:r>
            <a:r>
              <a:rPr lang="ru-RU" sz="1600" dirty="0" err="1" smtClean="0"/>
              <a:t>батькові</a:t>
            </a:r>
            <a:r>
              <a:rPr lang="ru-RU" sz="1600" dirty="0" smtClean="0"/>
              <a:t> (за </a:t>
            </a:r>
            <a:r>
              <a:rPr lang="ru-RU" sz="1600" dirty="0" err="1" smtClean="0"/>
              <a:t>наявності</a:t>
            </a:r>
            <a:r>
              <a:rPr lang="ru-RU" sz="1600" dirty="0" smtClean="0"/>
              <a:t>) </a:t>
            </a:r>
            <a:r>
              <a:rPr lang="ru-RU" sz="1600" dirty="0" err="1" smtClean="0"/>
              <a:t>платника</a:t>
            </a:r>
            <a:r>
              <a:rPr lang="ru-RU" sz="1600" dirty="0" smtClean="0"/>
              <a:t> (</a:t>
            </a:r>
            <a:r>
              <a:rPr lang="ru-RU" sz="1600" dirty="0" err="1" smtClean="0"/>
              <a:t>фізичної</a:t>
            </a:r>
            <a:r>
              <a:rPr lang="ru-RU" sz="1600" dirty="0" smtClean="0"/>
              <a:t> особи); </a:t>
            </a:r>
          </a:p>
          <a:p>
            <a:pPr algn="just"/>
            <a:r>
              <a:rPr lang="ru-RU" sz="1600" dirty="0" err="1" smtClean="0"/>
              <a:t>період</a:t>
            </a:r>
            <a:r>
              <a:rPr lang="ru-RU" sz="1600" dirty="0" smtClean="0"/>
              <a:t> перегляду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в ЄКП; </a:t>
            </a:r>
          </a:p>
          <a:p>
            <a:pPr algn="just"/>
            <a:r>
              <a:rPr lang="ru-RU" sz="1600" dirty="0" smtClean="0"/>
              <a:t>дату </a:t>
            </a:r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облікової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операції</a:t>
            </a:r>
            <a:r>
              <a:rPr lang="ru-RU" sz="1600" dirty="0" smtClean="0"/>
              <a:t>; </a:t>
            </a:r>
          </a:p>
          <a:p>
            <a:pPr algn="just"/>
            <a:r>
              <a:rPr lang="ru-RU" sz="1600" dirty="0" smtClean="0"/>
              <a:t>код </a:t>
            </a:r>
            <a:r>
              <a:rPr lang="ru-RU" sz="1600" dirty="0" err="1" smtClean="0"/>
              <a:t>облікової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операції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опис</a:t>
            </a:r>
            <a:r>
              <a:rPr lang="ru-RU" sz="1600" dirty="0" smtClean="0"/>
              <a:t>; </a:t>
            </a:r>
          </a:p>
          <a:p>
            <a:pPr algn="just"/>
            <a:r>
              <a:rPr lang="ru-RU" sz="1600" dirty="0" smtClean="0"/>
              <a:t>дату </a:t>
            </a:r>
            <a:r>
              <a:rPr lang="ru-RU" sz="1600" dirty="0" err="1" smtClean="0"/>
              <a:t>зарахування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коштів</a:t>
            </a:r>
            <a:r>
              <a:rPr lang="ru-RU" sz="1600" dirty="0" smtClean="0"/>
              <a:t> на </a:t>
            </a:r>
            <a:r>
              <a:rPr lang="ru-RU" sz="1600" dirty="0" err="1" smtClean="0"/>
              <a:t>єдиний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рахунок</a:t>
            </a:r>
            <a:r>
              <a:rPr lang="ru-RU" sz="1600" dirty="0" smtClean="0"/>
              <a:t>; </a:t>
            </a:r>
          </a:p>
          <a:p>
            <a:pPr algn="just"/>
            <a:r>
              <a:rPr lang="ru-RU" sz="1600" dirty="0" smtClean="0"/>
              <a:t>номер </a:t>
            </a:r>
            <a:r>
              <a:rPr lang="ru-RU" sz="1600" dirty="0" err="1" smtClean="0"/>
              <a:t>розрахункового</a:t>
            </a:r>
            <a:r>
              <a:rPr lang="ru-RU" sz="1600" dirty="0" smtClean="0"/>
              <a:t> документа; </a:t>
            </a:r>
          </a:p>
          <a:p>
            <a:pPr algn="just"/>
            <a:r>
              <a:rPr lang="ru-RU" sz="1600" dirty="0" smtClean="0"/>
              <a:t>суму </a:t>
            </a:r>
            <a:r>
              <a:rPr lang="ru-RU" sz="1600" dirty="0" err="1" smtClean="0"/>
              <a:t>коштів</a:t>
            </a:r>
            <a:r>
              <a:rPr lang="ru-RU" sz="1600" dirty="0" smtClean="0"/>
              <a:t>, </a:t>
            </a:r>
            <a:r>
              <a:rPr lang="ru-RU" sz="1600" dirty="0" err="1" smtClean="0"/>
              <a:t>зараховану</a:t>
            </a:r>
            <a:r>
              <a:rPr lang="ru-RU" sz="1600" dirty="0" smtClean="0"/>
              <a:t> на </a:t>
            </a:r>
            <a:r>
              <a:rPr lang="ru-RU" sz="1600" dirty="0" err="1" smtClean="0"/>
              <a:t>єдиний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рахунок</a:t>
            </a:r>
            <a:r>
              <a:rPr lang="ru-RU" sz="1600" dirty="0" smtClean="0"/>
              <a:t>; </a:t>
            </a:r>
          </a:p>
          <a:p>
            <a:pPr algn="just"/>
            <a:r>
              <a:rPr lang="ru-RU" sz="1600" dirty="0" err="1" smtClean="0"/>
              <a:t>дані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перерахування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коштів</a:t>
            </a:r>
            <a:r>
              <a:rPr lang="ru-RU" sz="1600" dirty="0" smtClean="0"/>
              <a:t> на </a:t>
            </a:r>
            <a:r>
              <a:rPr lang="ru-RU" sz="1600" dirty="0" err="1" smtClean="0"/>
              <a:t>бюджетні</a:t>
            </a:r>
            <a:r>
              <a:rPr lang="ru-RU" sz="1600" dirty="0" smtClean="0"/>
              <a:t>/</a:t>
            </a:r>
            <a:r>
              <a:rPr lang="ru-RU" sz="1600" dirty="0" err="1" smtClean="0"/>
              <a:t>небюджетні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рахунки</a:t>
            </a:r>
            <a:r>
              <a:rPr lang="ru-RU" sz="1600" dirty="0" smtClean="0"/>
              <a:t>; </a:t>
            </a:r>
          </a:p>
          <a:p>
            <a:pPr algn="just"/>
            <a:r>
              <a:rPr lang="ru-RU" sz="1600" dirty="0" err="1" smtClean="0"/>
              <a:t>дані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суми</a:t>
            </a:r>
            <a:r>
              <a:rPr lang="ru-RU" sz="1600" dirty="0" smtClean="0"/>
              <a:t> </a:t>
            </a:r>
            <a:r>
              <a:rPr lang="ru-RU" sz="1600" dirty="0" err="1" smtClean="0"/>
              <a:t>коштів</a:t>
            </a:r>
            <a:r>
              <a:rPr lang="ru-RU" sz="1600" dirty="0" smtClean="0"/>
              <a:t>, </a:t>
            </a:r>
            <a:r>
              <a:rPr lang="ru-RU" sz="1600" dirty="0" err="1" smtClean="0"/>
              <a:t>повернутих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поточний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рахунок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платника</a:t>
            </a:r>
            <a:r>
              <a:rPr lang="ru-RU" sz="1600" dirty="0" smtClean="0"/>
              <a:t>; </a:t>
            </a:r>
          </a:p>
          <a:p>
            <a:pPr algn="just"/>
            <a:r>
              <a:rPr lang="ru-RU" sz="1600" dirty="0" err="1" smtClean="0"/>
              <a:t>призначення</a:t>
            </a:r>
            <a:r>
              <a:rPr lang="ru-RU" sz="1600" dirty="0" smtClean="0"/>
              <a:t> платежу </a:t>
            </a:r>
            <a:r>
              <a:rPr lang="ru-RU" sz="1600" dirty="0" err="1" smtClean="0"/>
              <a:t>відповідно</a:t>
            </a:r>
            <a:r>
              <a:rPr lang="ru-RU" sz="1600" dirty="0" smtClean="0"/>
              <a:t> до </a:t>
            </a:r>
            <a:r>
              <a:rPr lang="ru-RU" sz="1600" dirty="0" err="1" smtClean="0"/>
              <a:t>вимог</a:t>
            </a:r>
            <a:r>
              <a:rPr lang="ru-RU" sz="1600" dirty="0" smtClean="0"/>
              <a:t> Порядку </a:t>
            </a:r>
            <a:r>
              <a:rPr lang="ru-RU" sz="1600" dirty="0" err="1" smtClean="0"/>
              <a:t>заповнення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реквізиту</a:t>
            </a:r>
            <a:r>
              <a:rPr lang="ru-RU" sz="1600" dirty="0" smtClean="0"/>
              <a:t> «</a:t>
            </a:r>
            <a:r>
              <a:rPr lang="ru-RU" sz="1600" dirty="0" err="1" smtClean="0"/>
              <a:t>Призначення</a:t>
            </a:r>
            <a:r>
              <a:rPr lang="ru-RU" sz="1600" dirty="0" smtClean="0"/>
              <a:t> платежу» </a:t>
            </a:r>
            <a:r>
              <a:rPr lang="ru-RU" sz="1600" dirty="0" err="1" smtClean="0"/>
              <a:t>розрахункових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документів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переказ</a:t>
            </a:r>
            <a:r>
              <a:rPr lang="ru-RU" sz="1600" dirty="0" smtClean="0"/>
              <a:t> у </a:t>
            </a:r>
            <a:r>
              <a:rPr lang="ru-RU" sz="1600" dirty="0" err="1" smtClean="0"/>
              <a:t>разі</a:t>
            </a:r>
            <a:r>
              <a:rPr lang="ru-RU" sz="1600" dirty="0" smtClean="0"/>
              <a:t> </a:t>
            </a:r>
            <a:r>
              <a:rPr lang="ru-RU" sz="1600" dirty="0" err="1" smtClean="0"/>
              <a:t>сплати</a:t>
            </a:r>
            <a:r>
              <a:rPr lang="ru-RU" sz="1600" dirty="0" smtClean="0"/>
              <a:t> (</a:t>
            </a:r>
            <a:r>
              <a:rPr lang="ru-RU" sz="1600" dirty="0" err="1" smtClean="0"/>
              <a:t>стягнення</a:t>
            </a:r>
            <a:r>
              <a:rPr lang="ru-RU" sz="1600" dirty="0" smtClean="0"/>
              <a:t>) </a:t>
            </a:r>
            <a:r>
              <a:rPr lang="ru-RU" sz="1600" dirty="0" err="1" smtClean="0"/>
              <a:t>податків</a:t>
            </a:r>
            <a:r>
              <a:rPr lang="ru-RU" sz="1600" dirty="0" smtClean="0"/>
              <a:t>, </a:t>
            </a:r>
            <a:r>
              <a:rPr lang="ru-RU" sz="1600" dirty="0" err="1" smtClean="0"/>
              <a:t>зборів</a:t>
            </a:r>
            <a:r>
              <a:rPr lang="ru-RU" sz="1600" dirty="0" smtClean="0"/>
              <a:t>, </a:t>
            </a:r>
            <a:r>
              <a:rPr lang="ru-RU" sz="1600" dirty="0" err="1" smtClean="0"/>
              <a:t>платежів</a:t>
            </a:r>
            <a:r>
              <a:rPr lang="ru-RU" sz="1600" dirty="0" smtClean="0"/>
              <a:t> на </a:t>
            </a:r>
            <a:r>
              <a:rPr lang="ru-RU" sz="1600" dirty="0" err="1" smtClean="0"/>
              <a:t>бюджетні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рахунки</a:t>
            </a:r>
            <a:r>
              <a:rPr lang="ru-RU" sz="1600" dirty="0" smtClean="0"/>
              <a:t> та/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єдиного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внеску</a:t>
            </a:r>
            <a:r>
              <a:rPr lang="ru-RU" sz="1600" dirty="0" smtClean="0"/>
              <a:t> </a:t>
            </a:r>
            <a:r>
              <a:rPr lang="ru-RU" sz="1600" dirty="0" smtClean="0"/>
              <a:t>на</a:t>
            </a:r>
            <a:endParaRPr lang="ru-RU" sz="1600" dirty="0" smtClean="0">
              <a:latin typeface="e-Ukraine Light" pitchFamily="50" charset="-52"/>
            </a:endParaRPr>
          </a:p>
        </p:txBody>
      </p:sp>
      <p:sp>
        <p:nvSpPr>
          <p:cNvPr id="1026" name="AutoShape 2" descr="https://kyiv.tax.gov.ua/data/material/000/663/786526/6650503beefbe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s://kyiv.tax.gov.ua/data/material/000/663/786526/6650503beefbe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s://kyiv.tax.gov.ua/data/material/000/663/786526/6650503beefbe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https://kyiv.tax.gov.ua/data/material/000/663/786526/6650503beefbe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28600" y="219074"/>
            <a:ext cx="46672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e-Ukraine Light" pitchFamily="50" charset="-52"/>
              </a:rPr>
              <a:t>	</a:t>
            </a:r>
            <a:endParaRPr lang="ru-RU" sz="1000" dirty="0" smtClean="0">
              <a:latin typeface="e-Ukraine Light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38126" y="295275"/>
            <a:ext cx="46005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latin typeface="e-Ukraine Light" pitchFamily="50" charset="-52"/>
              </a:rPr>
              <a:t>	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76225" y="161925"/>
            <a:ext cx="460057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dirty="0" smtClean="0">
              <a:latin typeface="e-Ukraine Light" pitchFamily="50" charset="-52"/>
            </a:endParaRPr>
          </a:p>
          <a:p>
            <a:pPr algn="ctr"/>
            <a:endParaRPr lang="ru-RU" sz="1600" b="1" dirty="0" smtClean="0">
              <a:latin typeface="e-Ukraine Light" pitchFamily="50" charset="-52"/>
            </a:endParaRPr>
          </a:p>
          <a:p>
            <a:pPr algn="ctr"/>
            <a:r>
              <a:rPr lang="ru-RU" sz="1600" b="1" dirty="0" err="1" smtClean="0">
                <a:latin typeface="e-Ukraine Light" pitchFamily="50" charset="-52"/>
              </a:rPr>
              <a:t>Гаряча</a:t>
            </a:r>
            <a:r>
              <a:rPr lang="ru-RU" sz="1600" b="1" dirty="0" smtClean="0">
                <a:latin typeface="e-Ukraine Light" pitchFamily="50" charset="-52"/>
              </a:rPr>
              <a:t> </a:t>
            </a:r>
            <a:r>
              <a:rPr lang="ru-RU" sz="1600" b="1" dirty="0" err="1" smtClean="0">
                <a:latin typeface="e-Ukraine Light" pitchFamily="50" charset="-52"/>
              </a:rPr>
              <a:t>лінія</a:t>
            </a:r>
            <a:r>
              <a:rPr lang="ru-RU" sz="1600" b="1" dirty="0" smtClean="0">
                <a:latin typeface="e-Ukraine Light" pitchFamily="50" charset="-52"/>
              </a:rPr>
              <a:t> ДПС: </a:t>
            </a:r>
            <a:r>
              <a:rPr lang="ru-RU" sz="1600" dirty="0" smtClean="0">
                <a:latin typeface="e-Ukraine Light" pitchFamily="50" charset="-52"/>
              </a:rPr>
              <a:t>0800 501 007 </a:t>
            </a:r>
            <a:endParaRPr lang="ru-RU" sz="1600" dirty="0" smtClean="0">
              <a:latin typeface="e-Ukraine Light" pitchFamily="50" charset="-52"/>
            </a:endParaRPr>
          </a:p>
          <a:p>
            <a:endParaRPr lang="ru-RU" sz="1600" dirty="0" smtClean="0">
              <a:latin typeface="e-Ukraine Light" pitchFamily="50" charset="-52"/>
            </a:endParaRPr>
          </a:p>
          <a:p>
            <a:pPr algn="ctr"/>
            <a:endParaRPr lang="ru-RU" sz="1600" b="1" dirty="0" smtClean="0">
              <a:latin typeface="e-Ukraine Light" pitchFamily="50" charset="-52"/>
            </a:endParaRPr>
          </a:p>
          <a:p>
            <a:pPr algn="ctr"/>
            <a:endParaRPr lang="ru-RU" sz="1600" b="1" dirty="0" smtClean="0">
              <a:latin typeface="e-Ukraine Light" pitchFamily="50" charset="-52"/>
            </a:endParaRPr>
          </a:p>
          <a:p>
            <a:pPr algn="ctr"/>
            <a:r>
              <a:rPr lang="ru-RU" sz="1600" b="1" dirty="0" err="1" smtClean="0">
                <a:latin typeface="e-Ukraine Light" pitchFamily="50" charset="-52"/>
              </a:rPr>
              <a:t>Мобільний</a:t>
            </a:r>
            <a:r>
              <a:rPr lang="ru-RU" sz="1600" b="1" dirty="0" smtClean="0">
                <a:latin typeface="e-Ukraine Light" pitchFamily="50" charset="-52"/>
              </a:rPr>
              <a:t> </a:t>
            </a:r>
            <a:r>
              <a:rPr lang="ru-RU" sz="1600" b="1" dirty="0" err="1" smtClean="0">
                <a:latin typeface="e-Ukraine Light" pitchFamily="50" charset="-52"/>
              </a:rPr>
              <a:t>застосунок</a:t>
            </a:r>
            <a:r>
              <a:rPr lang="ru-RU" sz="1600" b="1" dirty="0" smtClean="0">
                <a:latin typeface="e-Ukraine Light" pitchFamily="50" charset="-52"/>
              </a:rPr>
              <a:t> «Моя </a:t>
            </a:r>
            <a:r>
              <a:rPr lang="ru-RU" sz="1600" b="1" dirty="0" err="1" smtClean="0">
                <a:latin typeface="e-Ukraine Light" pitchFamily="50" charset="-52"/>
              </a:rPr>
              <a:t>податкова</a:t>
            </a:r>
            <a:r>
              <a:rPr lang="ru-RU" sz="1600" b="1" dirty="0" smtClean="0">
                <a:latin typeface="e-Ukraine Light" pitchFamily="50" charset="-52"/>
              </a:rPr>
              <a:t>»: </a:t>
            </a:r>
          </a:p>
          <a:p>
            <a:r>
              <a:rPr lang="en-US" sz="1600" dirty="0" smtClean="0">
                <a:latin typeface="e-Ukraine Light" pitchFamily="50" charset="-52"/>
              </a:rPr>
              <a:t>Android </a:t>
            </a:r>
            <a:r>
              <a:rPr lang="en-US" sz="1600" dirty="0" smtClean="0">
                <a:latin typeface="e-Ukraine Light" pitchFamily="50" charset="-52"/>
                <a:hlinkClick r:id="rId2"/>
              </a:rPr>
              <a:t>https://play.google.com/store/apps/details?id=my.tax.gov.ua</a:t>
            </a:r>
            <a:r>
              <a:rPr lang="en-US" sz="1600" dirty="0" smtClean="0">
                <a:latin typeface="e-Ukraine Light" pitchFamily="50" charset="-52"/>
              </a:rPr>
              <a:t> </a:t>
            </a:r>
            <a:endParaRPr lang="uk-UA" sz="1600" dirty="0" smtClean="0">
              <a:latin typeface="e-Ukraine Light" pitchFamily="50" charset="-52"/>
            </a:endParaRPr>
          </a:p>
          <a:p>
            <a:endParaRPr lang="en-US" sz="1600" dirty="0" smtClean="0">
              <a:latin typeface="e-Ukraine Light" pitchFamily="50" charset="-52"/>
            </a:endParaRPr>
          </a:p>
          <a:p>
            <a:r>
              <a:rPr lang="en-US" sz="1600" dirty="0" err="1" smtClean="0">
                <a:latin typeface="e-Ukraine Light" pitchFamily="50" charset="-52"/>
              </a:rPr>
              <a:t>iOS</a:t>
            </a:r>
            <a:r>
              <a:rPr lang="en-US" sz="1600" dirty="0" smtClean="0">
                <a:latin typeface="e-Ukraine Light" pitchFamily="50" charset="-52"/>
              </a:rPr>
              <a:t> </a:t>
            </a:r>
            <a:r>
              <a:rPr lang="en-US" sz="1600" dirty="0" smtClean="0">
                <a:latin typeface="e-Ukraine Light" pitchFamily="50" charset="-52"/>
                <a:hlinkClick r:id="rId3"/>
              </a:rPr>
              <a:t>https://t1p.de/lgu5a</a:t>
            </a:r>
            <a:r>
              <a:rPr lang="en-US" sz="1600" dirty="0" smtClean="0">
                <a:latin typeface="e-Ukraine Light" pitchFamily="50" charset="-52"/>
              </a:rPr>
              <a:t> </a:t>
            </a:r>
            <a:endParaRPr lang="uk-UA" sz="1600" dirty="0" smtClean="0">
              <a:latin typeface="e-Ukraine Light" pitchFamily="50" charset="-52"/>
            </a:endParaRPr>
          </a:p>
          <a:p>
            <a:endParaRPr lang="en-US" sz="1600" dirty="0" smtClean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517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1994</TotalTime>
  <Words>305</Words>
  <Application>Microsoft Office PowerPoint</Application>
  <PresentationFormat>Лист A4 (210x297 мм)</PresentationFormat>
  <Paragraphs>67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223</cp:revision>
  <cp:lastPrinted>2022-12-13T10:52:00Z</cp:lastPrinted>
  <dcterms:created xsi:type="dcterms:W3CDTF">2021-05-27T05:23:05Z</dcterms:created>
  <dcterms:modified xsi:type="dcterms:W3CDTF">2025-02-19T09:28:42Z</dcterms:modified>
</cp:coreProperties>
</file>