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60" y="-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61925" y="134577"/>
            <a:ext cx="4600575" cy="6723423"/>
            <a:chOff x="6116" y="0"/>
            <a:chExt cx="5216572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116" y="0"/>
              <a:ext cx="5216572" cy="6850381"/>
              <a:chOff x="6116" y="0"/>
              <a:chExt cx="5216572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116" y="0"/>
                <a:ext cx="5216572" cy="67048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00674" y="1824948"/>
            <a:ext cx="382905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/>
              </a:rPr>
              <a:t>Взаємодія</a:t>
            </a:r>
            <a:r>
              <a:rPr lang="ru-RU" sz="1400" b="1" dirty="0">
                <a:latin typeface="e-Ukraine Light"/>
              </a:rPr>
              <a:t> з ДПС </a:t>
            </a:r>
            <a:r>
              <a:rPr lang="ru-RU" sz="1400" b="1" dirty="0" err="1">
                <a:latin typeface="e-Ukraine Light"/>
              </a:rPr>
              <a:t>Києва</a:t>
            </a:r>
            <a:r>
              <a:rPr lang="ru-RU" sz="1400" b="1" dirty="0">
                <a:latin typeface="e-Ukraine Light"/>
              </a:rPr>
              <a:t>. Десять </a:t>
            </a:r>
            <a:r>
              <a:rPr lang="ru-RU" sz="1400" b="1" dirty="0" err="1">
                <a:latin typeface="e-Ukraine Light"/>
              </a:rPr>
              <a:t>корисних</a:t>
            </a:r>
            <a:r>
              <a:rPr lang="ru-RU" sz="1400" b="1" dirty="0">
                <a:latin typeface="e-Ukraine Light"/>
              </a:rPr>
              <a:t> </a:t>
            </a:r>
            <a:r>
              <a:rPr lang="ru-RU" sz="1400" b="1" dirty="0" err="1">
                <a:latin typeface="e-Ukraine Light"/>
              </a:rPr>
              <a:t>посилань</a:t>
            </a:r>
            <a:endParaRPr lang="ru-RU" sz="1400" b="1" dirty="0">
              <a:latin typeface="e-Ukraine Light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399730"/>
            <a:ext cx="10667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Березень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2025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pic>
        <p:nvPicPr>
          <p:cNvPr id="22" name="Рисунок 1" descr="https://chart.googleapis.com/chart?cht=qr&amp;chl=https%3A%2F%2Ft.me%2Ftax_gov_ua&amp;chld=L|0&amp;chs=150">
            <a:extLst>
              <a:ext uri="{FF2B5EF4-FFF2-40B4-BE49-F238E27FC236}">
                <a16:creationId xmlns="" xmlns:a16="http://schemas.microsoft.com/office/drawing/2014/main" id="{AB68234D-4D6E-4D60-B461-52334D70C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1" y="570639"/>
            <a:ext cx="842883" cy="86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43050" y="581025"/>
            <a:ext cx="300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канал ДПС «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e-Ukraine Light" panose="00000400000000000000" pitchFamily="50" charset="-52"/>
            </a:endParaRPr>
          </a:p>
        </p:txBody>
      </p:sp>
      <p:pic>
        <p:nvPicPr>
          <p:cNvPr id="24" name="Рисунок 7" descr="https://chart.googleapis.com/chart?cht=qr&amp;chl=https%3A%2F%2Fwww.youtube.com%2FTaxUkraine&amp;chld=L|0&amp;chs=150">
            <a:extLst>
              <a:ext uri="{FF2B5EF4-FFF2-40B4-BE49-F238E27FC236}">
                <a16:creationId xmlns="" xmlns:a16="http://schemas.microsoft.com/office/drawing/2014/main" id="{B988640C-7F4D-43BB-8D2B-B0AB4B4AD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6" y="2245746"/>
            <a:ext cx="833358" cy="88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571625" y="2219324"/>
            <a:ext cx="322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200" dirty="0">
              <a:latin typeface="e-Ukraine Light" panose="00000400000000000000" pitchFamily="50" charset="-52"/>
            </a:endParaRPr>
          </a:p>
        </p:txBody>
      </p:sp>
      <p:pic>
        <p:nvPicPr>
          <p:cNvPr id="26" name="Рисунок 13" descr="https://chart.googleapis.com/chart?cht=qr&amp;chl=https%3A%2F%2Fwww.facebook.com%2FTaxUkraine%2F&amp;chld=L|0&amp;chs=150">
            <a:extLst>
              <a:ext uri="{FF2B5EF4-FFF2-40B4-BE49-F238E27FC236}">
                <a16:creationId xmlns="" xmlns:a16="http://schemas.microsoft.com/office/drawing/2014/main" id="{48F62E71-1AA9-48BD-99B8-0430C4FA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6" y="4173793"/>
            <a:ext cx="880983" cy="87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504950" y="4057651"/>
            <a:ext cx="2981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3"/>
            <a:ext cx="4605996" cy="6568441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5519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209550"/>
            <a:ext cx="489059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600" dirty="0">
                <a:latin typeface="e-Ukraine Light" pitchFamily="50" charset="-52"/>
              </a:rPr>
              <a:t>  </a:t>
            </a:r>
            <a:endParaRPr lang="en-US" sz="16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Одним </a:t>
            </a:r>
            <a:r>
              <a:rPr lang="ru-RU" sz="1400" dirty="0" err="1">
                <a:latin typeface="e-Ukraine Light" pitchFamily="50" charset="-52"/>
              </a:rPr>
              <a:t>із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ключових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напрямів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роботи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столичної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податкової</a:t>
            </a:r>
            <a:r>
              <a:rPr lang="ru-RU" sz="1400" dirty="0">
                <a:latin typeface="e-Ukraine Light" pitchFamily="50" charset="-52"/>
              </a:rPr>
              <a:t> є </a:t>
            </a:r>
            <a:r>
              <a:rPr lang="ru-RU" sz="1400" dirty="0" err="1">
                <a:latin typeface="e-Ukraine Light" pitchFamily="50" charset="-52"/>
              </a:rPr>
              <a:t>забезпечення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якісного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зворотного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зв’язку</a:t>
            </a:r>
            <a:r>
              <a:rPr lang="ru-RU" sz="1400" dirty="0">
                <a:latin typeface="e-Ukraine Light" pitchFamily="50" charset="-52"/>
              </a:rPr>
              <a:t> з </a:t>
            </a:r>
            <a:r>
              <a:rPr lang="ru-RU" sz="1400" dirty="0" err="1">
                <a:latin typeface="e-Ukraine Light" pitchFamily="50" charset="-52"/>
              </a:rPr>
              <a:t>платниками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податків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оперативне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надання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актуальної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Нагадуємо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що</a:t>
            </a:r>
            <a:r>
              <a:rPr lang="ru-RU" sz="1400" dirty="0">
                <a:latin typeface="e-Ukraine Light" pitchFamily="50" charset="-52"/>
              </a:rPr>
              <a:t> для </a:t>
            </a:r>
            <a:r>
              <a:rPr lang="ru-RU" sz="1400" dirty="0" err="1">
                <a:latin typeface="e-Ukraine Light" pitchFamily="50" charset="-52"/>
              </a:rPr>
              <a:t>отримання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актуальної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щодо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оподаткування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можете </a:t>
            </a:r>
            <a:r>
              <a:rPr lang="ru-RU" sz="1400" dirty="0" err="1">
                <a:latin typeface="e-Ukraine Light" pitchFamily="50" charset="-52"/>
              </a:rPr>
              <a:t>скористатися</a:t>
            </a:r>
            <a:r>
              <a:rPr lang="ru-RU" sz="1400" dirty="0">
                <a:latin typeface="e-Ukraine Light" pitchFamily="50" charset="-52"/>
              </a:rPr>
              <a:t> такими ресурсами як: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1. </a:t>
            </a:r>
            <a:r>
              <a:rPr lang="ru-RU" sz="1400" dirty="0" err="1">
                <a:latin typeface="e-Ukraine Light" pitchFamily="50" charset="-52"/>
              </a:rPr>
              <a:t>Субсайт</a:t>
            </a:r>
            <a:r>
              <a:rPr lang="ru-RU" sz="1400" dirty="0">
                <a:latin typeface="e-Ukraine Light" pitchFamily="50" charset="-52"/>
              </a:rPr>
              <a:t> Головного </a:t>
            </a:r>
            <a:r>
              <a:rPr lang="ru-RU" sz="1400" dirty="0" err="1">
                <a:latin typeface="e-Ukraine Light" pitchFamily="50" charset="-52"/>
              </a:rPr>
              <a:t>управління</a:t>
            </a:r>
            <a:r>
              <a:rPr lang="ru-RU" sz="1400" dirty="0">
                <a:latin typeface="e-Ukraine Light" pitchFamily="50" charset="-52"/>
              </a:rPr>
              <a:t> ДПС у м. </a:t>
            </a:r>
            <a:r>
              <a:rPr lang="ru-RU" sz="1400" dirty="0" err="1">
                <a:latin typeface="e-Ukraine Light" pitchFamily="50" charset="-52"/>
              </a:rPr>
              <a:t>Києві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https://kyiv.tax.gov.ua/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знайдете</a:t>
            </a:r>
            <a:r>
              <a:rPr lang="ru-RU" sz="1400" dirty="0">
                <a:latin typeface="e-Ukraine Light" pitchFamily="50" charset="-52"/>
              </a:rPr>
              <a:t>: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актуальні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новини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анонси</a:t>
            </a:r>
            <a:r>
              <a:rPr lang="ru-RU" sz="1400" dirty="0">
                <a:latin typeface="e-Ukraine Light" pitchFamily="50" charset="-52"/>
              </a:rPr>
              <a:t>;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роз’яснення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законодавства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контакти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інформацію</a:t>
            </a:r>
            <a:r>
              <a:rPr lang="ru-RU" sz="1400" dirty="0">
                <a:latin typeface="e-Ukraine Light" pitchFamily="50" charset="-52"/>
              </a:rPr>
              <a:t> про роботу </a:t>
            </a:r>
            <a:r>
              <a:rPr lang="ru-RU" sz="1400" dirty="0" err="1">
                <a:latin typeface="e-Ukraine Light" pitchFamily="50" charset="-52"/>
              </a:rPr>
              <a:t>податкової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адреси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ЦОПів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Запрошуємо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ознайомитися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користуватися</a:t>
            </a:r>
            <a:r>
              <a:rPr lang="ru-RU" sz="1400" dirty="0">
                <a:latin typeface="e-Ukraine Light" pitchFamily="50" charset="-52"/>
              </a:rPr>
              <a:t>!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5900" y="171452"/>
            <a:ext cx="461009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600" dirty="0" smtClean="0">
              <a:latin typeface="e-Ukraine Light" pitchFamily="50" charset="-52"/>
            </a:endParaRPr>
          </a:p>
          <a:p>
            <a:r>
              <a:rPr lang="ru-RU" sz="1400" dirty="0" err="1">
                <a:latin typeface="e-Ukraine Light" pitchFamily="50" charset="-52"/>
              </a:rPr>
              <a:t>Адреси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контактні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номери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телефонів</a:t>
            </a:r>
            <a:r>
              <a:rPr lang="ru-RU" sz="1400" dirty="0">
                <a:latin typeface="e-Ukraine Light" pitchFamily="50" charset="-52"/>
              </a:rPr>
              <a:t> ЦОП </a:t>
            </a:r>
            <a:r>
              <a:rPr lang="ru-RU" sz="1400" dirty="0" err="1">
                <a:latin typeface="e-Ukraine Light" pitchFamily="50" charset="-52"/>
              </a:rPr>
              <a:t>можна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переглянути</a:t>
            </a:r>
            <a:r>
              <a:rPr lang="ru-RU" sz="1400" dirty="0">
                <a:latin typeface="e-Ukraine Light" pitchFamily="50" charset="-52"/>
              </a:rPr>
              <a:t> тут:   https://kyiv.tax.gov.ua/okremi-storinki/arhiv2/852462.html. </a:t>
            </a:r>
          </a:p>
          <a:p>
            <a:pPr algn="just"/>
            <a:endParaRPr lang="uk-UA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Звертайтеся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за </a:t>
            </a:r>
            <a:r>
              <a:rPr lang="ru-RU" sz="1400" dirty="0" err="1">
                <a:latin typeface="e-Ukraine Light" pitchFamily="50" charset="-52"/>
              </a:rPr>
              <a:t>консультацією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отримайте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сервісні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послуги</a:t>
            </a:r>
            <a:r>
              <a:rPr lang="ru-RU" sz="1400" dirty="0">
                <a:latin typeface="e-Ukraine Light" pitchFamily="50" charset="-52"/>
              </a:rPr>
              <a:t>: </a:t>
            </a:r>
            <a:r>
              <a:rPr lang="ru-RU" sz="1400" dirty="0" err="1">
                <a:latin typeface="e-Ukraine Light" pitchFamily="50" charset="-52"/>
              </a:rPr>
              <a:t>якісно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швидко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зручно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ДПС </a:t>
            </a:r>
            <a:r>
              <a:rPr lang="ru-RU" sz="1400" dirty="0" err="1">
                <a:latin typeface="e-Ukraine Light" pitchFamily="50" charset="-52"/>
              </a:rPr>
              <a:t>Києва</a:t>
            </a:r>
            <a:r>
              <a:rPr lang="ru-RU" sz="1400" dirty="0">
                <a:latin typeface="e-Ukraine Light" pitchFamily="50" charset="-52"/>
              </a:rPr>
              <a:t> регулярно </a:t>
            </a:r>
            <a:r>
              <a:rPr lang="ru-RU" sz="1400" dirty="0" err="1">
                <a:latin typeface="e-Ukraine Light" pitchFamily="50" charset="-52"/>
              </a:rPr>
              <a:t>проводяться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тематичні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семінари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вебінари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зустрічі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засідання</a:t>
            </a:r>
            <a:r>
              <a:rPr lang="ru-RU" sz="1400" dirty="0">
                <a:latin typeface="e-Ukraine Light" pitchFamily="50" charset="-52"/>
              </a:rPr>
              <a:t> «круглого столу», </a:t>
            </a:r>
            <a:r>
              <a:rPr lang="ru-RU" sz="1400" dirty="0" err="1">
                <a:latin typeface="e-Ukraine Light" pitchFamily="50" charset="-52"/>
              </a:rPr>
              <a:t>сеанси</a:t>
            </a:r>
            <a:r>
              <a:rPr lang="ru-RU" sz="1400" dirty="0">
                <a:latin typeface="e-Ukraine Light" pitchFamily="50" charset="-52"/>
              </a:rPr>
              <a:t> «</a:t>
            </a:r>
            <a:r>
              <a:rPr lang="ru-RU" sz="1400" dirty="0" err="1">
                <a:latin typeface="e-Ukraine Light" pitchFamily="50" charset="-52"/>
              </a:rPr>
              <a:t>гарячих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ліній</a:t>
            </a:r>
            <a:r>
              <a:rPr lang="ru-RU" sz="1400" dirty="0">
                <a:latin typeface="e-Ukraine Light" pitchFamily="50" charset="-52"/>
              </a:rPr>
              <a:t>».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Працюємо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створюємо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належний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рівень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інформаційної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підтримки</a:t>
            </a:r>
            <a:r>
              <a:rPr lang="ru-RU" sz="1400" dirty="0">
                <a:latin typeface="e-Ukraine Light" pitchFamily="50" charset="-52"/>
              </a:rPr>
              <a:t> для </a:t>
            </a:r>
            <a:r>
              <a:rPr lang="ru-RU" sz="1400" dirty="0" err="1">
                <a:latin typeface="e-Ukraine Light" pitchFamily="50" charset="-52"/>
              </a:rPr>
              <a:t>платників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податків</a:t>
            </a:r>
            <a:r>
              <a:rPr lang="ru-RU" sz="1400" dirty="0">
                <a:latin typeface="e-Ukraine Light" pitchFamily="50" charset="-52"/>
              </a:rPr>
              <a:t>. </a:t>
            </a:r>
            <a:endParaRPr lang="en-US" sz="1400" dirty="0">
              <a:latin typeface="e-Ukraine Light" pitchFamily="50" charset="-52"/>
            </a:endParaRPr>
          </a:p>
          <a:p>
            <a:pPr algn="just"/>
            <a:r>
              <a:rPr lang="ru-RU" sz="1600" dirty="0" smtClean="0">
                <a:latin typeface="e-Ukraine Light" pitchFamily="50" charset="-52"/>
              </a:rPr>
              <a:t> </a:t>
            </a:r>
            <a:r>
              <a:rPr lang="uk-UA" sz="1600" dirty="0" smtClean="0">
                <a:latin typeface="e-Ukraine Light" pitchFamily="50" charset="-52"/>
              </a:rPr>
              <a:t> </a:t>
            </a:r>
            <a:endParaRPr lang="uk-UA" sz="1600" dirty="0" smtClean="0">
              <a:latin typeface="e-Ukraine Light" pitchFamily="50" charset="-52"/>
            </a:endParaRPr>
          </a:p>
          <a:p>
            <a:pPr algn="ctr"/>
            <a:endParaRPr lang="uk-UA" sz="1600" dirty="0" smtClean="0">
              <a:latin typeface="e-Ukraine Light" pitchFamily="50" charset="-52"/>
            </a:endParaRPr>
          </a:p>
          <a:p>
            <a:pPr algn="ctr"/>
            <a:endParaRPr lang="uk-UA" sz="1600" dirty="0" smtClean="0">
              <a:latin typeface="e-Ukraine Light" pitchFamily="50" charset="-52"/>
            </a:endParaRPr>
          </a:p>
          <a:p>
            <a:pPr algn="ctr"/>
            <a:endParaRPr lang="uk-UA" sz="1600" dirty="0" smtClean="0">
              <a:latin typeface="e-Ukraine Light" pitchFamily="50" charset="-52"/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5343526" y="3910384"/>
            <a:ext cx="1714500" cy="15950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915149" y="3914775"/>
            <a:ext cx="1628775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497424" y="5000689"/>
            <a:ext cx="1600200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887598" y="4791074"/>
            <a:ext cx="1683875" cy="1676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7637" y="118444"/>
            <a:ext cx="4733925" cy="637760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6"/>
            <a:ext cx="4787316" cy="6290890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720448"/>
            <a:ext cx="476794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 smtClean="0">
                <a:latin typeface="e-Ukraine" pitchFamily="50" charset="-52"/>
              </a:rPr>
              <a:t> </a:t>
            </a:r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e-Ukraine Light" pitchFamily="50" charset="-52"/>
              </a:rPr>
              <a:t>  	</a:t>
            </a:r>
            <a:endParaRPr lang="en-US" sz="1600" dirty="0" smtClean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отримаєте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оперативні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усні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консультації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фахівців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профільних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підрозділів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Звертайтеся</a:t>
            </a:r>
            <a:r>
              <a:rPr lang="ru-RU" sz="1400" dirty="0">
                <a:latin typeface="e-Ukraine Light" pitchFamily="50" charset="-52"/>
              </a:rPr>
              <a:t>, ми </a:t>
            </a:r>
            <a:r>
              <a:rPr lang="ru-RU" sz="1400" dirty="0" err="1">
                <a:latin typeface="e-Ukraine Light" pitchFamily="50" charset="-52"/>
              </a:rPr>
              <a:t>завжди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готові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допомогти</a:t>
            </a:r>
            <a:r>
              <a:rPr lang="ru-RU" sz="1400" dirty="0">
                <a:latin typeface="e-Ukraine Light" pitchFamily="50" charset="-52"/>
              </a:rPr>
              <a:t>!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5</a:t>
            </a:r>
            <a:r>
              <a:rPr lang="ru-RU" sz="1400" dirty="0">
                <a:latin typeface="e-Ukraine Light" pitchFamily="50" charset="-52"/>
              </a:rPr>
              <a:t>. </a:t>
            </a:r>
            <a:r>
              <a:rPr lang="ru-RU" sz="1400" dirty="0" err="1">
                <a:latin typeface="e-Ukraine Light" pitchFamily="50" charset="-52"/>
              </a:rPr>
              <a:t>Електронний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кабінет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https://cabinet.tax.gov.ua/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За </a:t>
            </a:r>
            <a:r>
              <a:rPr lang="ru-RU" sz="1400" dirty="0" err="1">
                <a:latin typeface="e-Ukraine Light" pitchFamily="50" charset="-52"/>
              </a:rPr>
              <a:t>допомогою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Електронного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кабінету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можете: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листуватися</a:t>
            </a:r>
            <a:r>
              <a:rPr lang="ru-RU" sz="1400" dirty="0">
                <a:latin typeface="e-Ukraine Light" pitchFamily="50" charset="-52"/>
              </a:rPr>
              <a:t> з </a:t>
            </a:r>
            <a:r>
              <a:rPr lang="ru-RU" sz="1400" dirty="0" err="1">
                <a:latin typeface="e-Ukraine Light" pitchFamily="50" charset="-52"/>
              </a:rPr>
              <a:t>податковою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подавати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звітність</a:t>
            </a:r>
            <a:r>
              <a:rPr lang="ru-RU" sz="1400" dirty="0">
                <a:latin typeface="e-Ukraine Light" pitchFamily="50" charset="-52"/>
              </a:rPr>
              <a:t> онлайн;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сплачувати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податки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отримувати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інформацію</a:t>
            </a:r>
            <a:r>
              <a:rPr lang="ru-RU" sz="1400" dirty="0">
                <a:latin typeface="e-Ukraine Light" pitchFamily="50" charset="-52"/>
              </a:rPr>
              <a:t> про стан </a:t>
            </a:r>
            <a:r>
              <a:rPr lang="ru-RU" sz="1400" dirty="0" err="1">
                <a:latin typeface="e-Ukraine Light" pitchFamily="50" charset="-52"/>
              </a:rPr>
              <a:t>розрахунків</a:t>
            </a:r>
            <a:r>
              <a:rPr lang="ru-RU" sz="1400" dirty="0">
                <a:latin typeface="e-Ukraine Light" pitchFamily="50" charset="-52"/>
              </a:rPr>
              <a:t> з бюджетом;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замовляти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довідки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інші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документи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тощо</a:t>
            </a:r>
            <a:r>
              <a:rPr lang="ru-RU" sz="1400" dirty="0">
                <a:latin typeface="e-Ukraine Light" pitchFamily="50" charset="-52"/>
              </a:rPr>
              <a:t>. 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6</a:t>
            </a:r>
            <a:r>
              <a:rPr lang="ru-RU" sz="1400" dirty="0">
                <a:latin typeface="e-Ukraine Light" pitchFamily="50" charset="-52"/>
              </a:rPr>
              <a:t>. </a:t>
            </a:r>
            <a:r>
              <a:rPr lang="ru-RU" sz="1400" dirty="0" err="1">
                <a:latin typeface="e-Ukraine Light" pitchFamily="50" charset="-52"/>
              </a:rPr>
              <a:t>Мобільний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застосунок</a:t>
            </a:r>
            <a:r>
              <a:rPr lang="ru-RU" sz="1400" dirty="0">
                <a:latin typeface="e-Ukraine Light" pitchFamily="50" charset="-52"/>
              </a:rPr>
              <a:t> «Моя </a:t>
            </a:r>
            <a:r>
              <a:rPr lang="ru-RU" sz="1400" dirty="0" err="1">
                <a:latin typeface="e-Ukraine Light" pitchFamily="50" charset="-52"/>
              </a:rPr>
              <a:t>податкова</a:t>
            </a:r>
            <a:r>
              <a:rPr lang="ru-RU" sz="1400" dirty="0">
                <a:latin typeface="e-Ukraine Light" pitchFamily="50" charset="-52"/>
              </a:rPr>
              <a:t>».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https://tax.gov.ua/mobilniy-zastosunok-moya-podatkova/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72075" y="133350"/>
            <a:ext cx="455294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Завдяки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цьому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застосунку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зможете</a:t>
            </a:r>
            <a:r>
              <a:rPr lang="ru-RU" sz="1400" dirty="0">
                <a:latin typeface="e-Ukraine Light" pitchFamily="50" charset="-52"/>
              </a:rPr>
              <a:t> легко та </a:t>
            </a:r>
            <a:r>
              <a:rPr lang="ru-RU" sz="1400" dirty="0" err="1">
                <a:latin typeface="e-Ukraine Light" pitchFamily="50" charset="-52"/>
              </a:rPr>
              <a:t>швидко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отримувати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необхідну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інформацію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подавати</a:t>
            </a:r>
            <a:r>
              <a:rPr lang="ru-RU" sz="1400" dirty="0">
                <a:latin typeface="e-Ukraine Light" pitchFamily="50" charset="-52"/>
              </a:rPr>
              <a:t> заяви та </a:t>
            </a:r>
            <a:r>
              <a:rPr lang="ru-RU" sz="1400" dirty="0" err="1">
                <a:latin typeface="e-Ukraine Light" pitchFamily="50" charset="-52"/>
              </a:rPr>
              <a:t>декларації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сплачувати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податки</a:t>
            </a:r>
            <a:r>
              <a:rPr lang="ru-RU" sz="1400" dirty="0">
                <a:latin typeface="e-Ukraine Light" pitchFamily="50" charset="-52"/>
              </a:rPr>
              <a:t>. 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7</a:t>
            </a:r>
            <a:r>
              <a:rPr lang="ru-RU" sz="1400" dirty="0">
                <a:latin typeface="e-Ukraine Light" pitchFamily="50" charset="-52"/>
              </a:rPr>
              <a:t>. </a:t>
            </a:r>
            <a:r>
              <a:rPr lang="ru-RU" sz="1400" dirty="0" err="1">
                <a:latin typeface="e-Ukraine Light" pitchFamily="50" charset="-52"/>
              </a:rPr>
              <a:t>Консультаційний</a:t>
            </a:r>
            <a:r>
              <a:rPr lang="ru-RU" sz="1400" dirty="0">
                <a:latin typeface="e-Ukraine Light" pitchFamily="50" charset="-52"/>
              </a:rPr>
              <a:t> центр з </a:t>
            </a:r>
            <a:r>
              <a:rPr lang="ru-RU" sz="1400" dirty="0" err="1">
                <a:latin typeface="e-Ukraine Light" pitchFamily="50" charset="-52"/>
              </a:rPr>
              <a:t>питань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роботи</a:t>
            </a:r>
            <a:r>
              <a:rPr lang="ru-RU" sz="1400" dirty="0">
                <a:latin typeface="e-Ukraine Light" pitchFamily="50" charset="-52"/>
              </a:rPr>
              <a:t> СМКОР.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en-US" sz="1400" dirty="0">
                <a:latin typeface="e-Ukraine Light" pitchFamily="50" charset="-52"/>
              </a:rPr>
              <a:t>https://kyiv.tax.gov.ua/media-ark/news-ark/868116.html </a:t>
            </a:r>
          </a:p>
          <a:p>
            <a:pPr algn="just"/>
            <a:endParaRPr lang="en-US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платникам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надається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інформаційна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підтримка</a:t>
            </a:r>
            <a:r>
              <a:rPr lang="ru-RU" sz="1400" dirty="0">
                <a:latin typeface="e-Ukraine Light" pitchFamily="50" charset="-52"/>
              </a:rPr>
              <a:t> з </a:t>
            </a:r>
            <a:r>
              <a:rPr lang="ru-RU" sz="1400" dirty="0" err="1">
                <a:latin typeface="e-Ukraine Light" pitchFamily="50" charset="-52"/>
              </a:rPr>
              <a:t>актуальних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питань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зокрема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щодо</a:t>
            </a:r>
            <a:r>
              <a:rPr lang="ru-RU" sz="1400" dirty="0">
                <a:latin typeface="e-Ukraine Light" pitchFamily="50" charset="-52"/>
              </a:rPr>
              <a:t>: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зупинення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реєстрації</a:t>
            </a:r>
            <a:r>
              <a:rPr lang="ru-RU" sz="1400" dirty="0">
                <a:latin typeface="e-Ukraine Light" pitchFamily="50" charset="-52"/>
              </a:rPr>
              <a:t> ПН/РК;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критеріїв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ризиковості</a:t>
            </a:r>
            <a:r>
              <a:rPr lang="ru-RU" sz="1400" dirty="0">
                <a:latin typeface="e-Ukraine Light" pitchFamily="50" charset="-52"/>
              </a:rPr>
              <a:t>;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заповнення</a:t>
            </a:r>
            <a:r>
              <a:rPr lang="ru-RU" sz="1400" dirty="0">
                <a:latin typeface="e-Ukraine Light" pitchFamily="50" charset="-52"/>
              </a:rPr>
              <a:t> таблиці даних платника </a:t>
            </a:r>
            <a:r>
              <a:rPr lang="ru-RU" sz="1400" dirty="0" err="1">
                <a:latin typeface="e-Ukraine Light" pitchFamily="50" charset="-52"/>
              </a:rPr>
              <a:t>тощо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8. </a:t>
            </a:r>
            <a:r>
              <a:rPr lang="ru-RU" sz="1400" dirty="0" err="1">
                <a:latin typeface="e-Ukraine Light" pitchFamily="50" charset="-52"/>
              </a:rPr>
              <a:t>Консультаційний</a:t>
            </a:r>
            <a:r>
              <a:rPr lang="ru-RU" sz="1400" dirty="0">
                <a:latin typeface="e-Ukraine Light" pitchFamily="50" charset="-52"/>
              </a:rPr>
              <a:t> центр </a:t>
            </a:r>
            <a:r>
              <a:rPr lang="ru-RU" sz="1400" dirty="0" err="1">
                <a:latin typeface="e-Ukraine Light" pitchFamily="50" charset="-52"/>
              </a:rPr>
              <a:t>щодо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особливостей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реєстрації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платником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єдиного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четвертої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групи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en-US" sz="1400" dirty="0">
                <a:latin typeface="e-Ukraine Light" pitchFamily="50" charset="-52"/>
              </a:rPr>
              <a:t>https://kyiv.tax.gov.ua/media-ark/news-ark/873223.html </a:t>
            </a:r>
          </a:p>
          <a:p>
            <a:pPr algn="just"/>
            <a:endParaRPr lang="en-US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можете </a:t>
            </a:r>
            <a:r>
              <a:rPr lang="ru-RU" sz="1400" dirty="0" err="1">
                <a:latin typeface="e-Ukraine Light" pitchFamily="50" charset="-52"/>
              </a:rPr>
              <a:t>отримати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відповіді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щодо</a:t>
            </a:r>
            <a:r>
              <a:rPr lang="ru-RU" sz="1400" dirty="0">
                <a:latin typeface="e-Ukraine Light" pitchFamily="50" charset="-52"/>
              </a:rPr>
              <a:t>: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умов та порядку </a:t>
            </a:r>
            <a:r>
              <a:rPr lang="ru-RU" sz="1400" dirty="0" err="1">
                <a:latin typeface="e-Ukraine Light" pitchFamily="50" charset="-52"/>
              </a:rPr>
              <a:t>реєстрації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платником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єдиного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четвертої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групи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 </a:t>
            </a:r>
            <a:endParaRPr lang="ru-RU" sz="1400" dirty="0">
              <a:latin typeface="e-Ukraine Light" pitchFamily="50" charset="-52"/>
            </a:endParaRPr>
          </a:p>
          <a:p>
            <a:pPr algn="just"/>
            <a:endParaRPr lang="ru-RU" sz="16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2031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1"/>
            <a:ext cx="46924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endParaRPr lang="en-US" sz="1600" dirty="0" smtClean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2. </a:t>
            </a:r>
            <a:r>
              <a:rPr lang="ru-RU" sz="1400" dirty="0" err="1">
                <a:latin typeface="e-Ukraine Light" pitchFamily="50" charset="-52"/>
              </a:rPr>
              <a:t>Сторінка</a:t>
            </a:r>
            <a:r>
              <a:rPr lang="ru-RU" sz="1400" dirty="0">
                <a:latin typeface="e-Ukraine Light" pitchFamily="50" charset="-52"/>
              </a:rPr>
              <a:t> у </a:t>
            </a:r>
            <a:r>
              <a:rPr lang="ru-RU" sz="1400" dirty="0" err="1">
                <a:latin typeface="e-Ukraine Light" pitchFamily="50" charset="-52"/>
              </a:rPr>
              <a:t>Facebook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https://www.facebook.com/tax.kyiv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зможете</a:t>
            </a:r>
            <a:r>
              <a:rPr lang="ru-RU" sz="1400" dirty="0">
                <a:latin typeface="e-Ukraine Light" pitchFamily="50" charset="-52"/>
              </a:rPr>
              <a:t>: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дізнатися</a:t>
            </a:r>
            <a:r>
              <a:rPr lang="ru-RU" sz="1400" dirty="0">
                <a:latin typeface="e-Ukraine Light" pitchFamily="50" charset="-52"/>
              </a:rPr>
              <a:t> про </a:t>
            </a:r>
            <a:r>
              <a:rPr lang="ru-RU" sz="1400" dirty="0" err="1">
                <a:latin typeface="e-Ukraine Light" pitchFamily="50" charset="-52"/>
              </a:rPr>
              <a:t>новини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зміни</a:t>
            </a:r>
            <a:r>
              <a:rPr lang="ru-RU" sz="1400" dirty="0">
                <a:latin typeface="e-Ukraine Light" pitchFamily="50" charset="-52"/>
              </a:rPr>
              <a:t> у </a:t>
            </a:r>
            <a:r>
              <a:rPr lang="ru-RU" sz="1400" dirty="0" err="1">
                <a:latin typeface="e-Ukraine Light" pitchFamily="50" charset="-52"/>
              </a:rPr>
              <a:t>податковому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законодавстві</a:t>
            </a:r>
            <a:r>
              <a:rPr lang="ru-RU" sz="1400" dirty="0">
                <a:latin typeface="e-Ukraine Light" pitchFamily="50" charset="-52"/>
              </a:rPr>
              <a:t>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переглянути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анонси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зареєструватися</a:t>
            </a:r>
            <a:r>
              <a:rPr lang="ru-RU" sz="1400" dirty="0">
                <a:latin typeface="e-Ukraine Light" pitchFamily="50" charset="-52"/>
              </a:rPr>
              <a:t> на заходи;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залишити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відгуки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коментарі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Підписуйтеся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долучайте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друзів</a:t>
            </a:r>
            <a:r>
              <a:rPr lang="ru-RU" sz="1400" dirty="0">
                <a:latin typeface="e-Ukraine Light" pitchFamily="50" charset="-52"/>
              </a:rPr>
              <a:t>! 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en-US" sz="1400" dirty="0">
                <a:latin typeface="e-Ukraine Light" pitchFamily="50" charset="-52"/>
              </a:rPr>
              <a:t> </a:t>
            </a:r>
            <a:endParaRPr lang="uk-UA" sz="1400" dirty="0">
              <a:latin typeface="e-Ukraine Light" pitchFamily="50" charset="-52"/>
            </a:endParaRPr>
          </a:p>
          <a:p>
            <a:pPr algn="just"/>
            <a:r>
              <a:rPr lang="en-US" sz="1400" dirty="0" smtClean="0">
                <a:latin typeface="e-Ukraine Light" pitchFamily="50" charset="-52"/>
              </a:rPr>
              <a:t>3</a:t>
            </a:r>
            <a:r>
              <a:rPr lang="en-US" sz="1400" dirty="0">
                <a:latin typeface="e-Ukraine Light" pitchFamily="50" charset="-52"/>
              </a:rPr>
              <a:t>. YouTube-</a:t>
            </a:r>
            <a:r>
              <a:rPr lang="ru-RU" sz="1400" dirty="0">
                <a:latin typeface="e-Ukraine Light" pitchFamily="50" charset="-52"/>
              </a:rPr>
              <a:t>канал.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en-US" sz="1400" dirty="0">
                <a:latin typeface="e-Ukraine Light" pitchFamily="50" charset="-52"/>
              </a:rPr>
              <a:t>https://bit.ly/3ROIih9 </a:t>
            </a:r>
          </a:p>
          <a:p>
            <a:pPr algn="just"/>
            <a:endParaRPr lang="en-US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знайдете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відеороз’яснення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фахівців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столичної</a:t>
            </a:r>
            <a:r>
              <a:rPr lang="ru-RU" sz="1400" dirty="0">
                <a:latin typeface="e-Ukraine Light" pitchFamily="50" charset="-52"/>
              </a:rPr>
              <a:t> ДПС.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Запрошуємо</a:t>
            </a:r>
            <a:r>
              <a:rPr lang="ru-RU" sz="1400" dirty="0">
                <a:latin typeface="e-Ukraine Light" pitchFamily="50" charset="-52"/>
              </a:rPr>
              <a:t> до перегляду!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4. «</a:t>
            </a:r>
            <a:r>
              <a:rPr lang="ru-RU" sz="1400" dirty="0" err="1">
                <a:latin typeface="e-Ukraine Light" pitchFamily="50" charset="-52"/>
              </a:rPr>
              <a:t>Гарячі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лінії</a:t>
            </a:r>
            <a:r>
              <a:rPr lang="ru-RU" sz="1400" dirty="0">
                <a:latin typeface="e-Ukraine Light" pitchFamily="50" charset="-52"/>
              </a:rPr>
              <a:t>».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en-US" sz="1400" dirty="0">
                <a:latin typeface="e-Ukraine Light" pitchFamily="50" charset="-52"/>
              </a:rPr>
              <a:t>https://kyiv.tax.gov.ua/kontakti/</a:t>
            </a:r>
          </a:p>
          <a:p>
            <a:pPr algn="just"/>
            <a:endParaRPr lang="en-US" sz="14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4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6225" y="161925"/>
            <a:ext cx="460057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e-Ukraine Light" pitchFamily="50" charset="-52"/>
              </a:rPr>
              <a:t> </a:t>
            </a:r>
            <a:endParaRPr lang="en-US" sz="16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правильності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заповнення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звітності</a:t>
            </a:r>
            <a:r>
              <a:rPr lang="ru-RU" sz="1400" dirty="0">
                <a:latin typeface="e-Ukraine Light" pitchFamily="50" charset="-52"/>
              </a:rPr>
              <a:t> та подання </a:t>
            </a:r>
            <a:r>
              <a:rPr lang="ru-RU" sz="1400" dirty="0" err="1">
                <a:latin typeface="e-Ukraine Light" pitchFamily="50" charset="-52"/>
              </a:rPr>
              <a:t>необхідних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документів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тощо</a:t>
            </a:r>
            <a:r>
              <a:rPr lang="ru-RU" sz="1400" dirty="0" smtClean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9</a:t>
            </a:r>
            <a:r>
              <a:rPr lang="ru-RU" sz="1400" dirty="0">
                <a:latin typeface="e-Ukraine Light" pitchFamily="50" charset="-52"/>
              </a:rPr>
              <a:t>. </a:t>
            </a:r>
            <a:r>
              <a:rPr lang="ru-RU" sz="1400" dirty="0" err="1">
                <a:latin typeface="e-Ukraine Light" pitchFamily="50" charset="-52"/>
              </a:rPr>
              <a:t>Комунікаційна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податкова</a:t>
            </a:r>
            <a:r>
              <a:rPr lang="ru-RU" sz="1400" dirty="0">
                <a:latin typeface="e-Ukraine Light" pitchFamily="50" charset="-52"/>
              </a:rPr>
              <a:t> платформа.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Тут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можете </a:t>
            </a:r>
            <a:r>
              <a:rPr lang="ru-RU" sz="1400" dirty="0" err="1">
                <a:latin typeface="e-Ukraine Light" pitchFamily="50" charset="-52"/>
              </a:rPr>
              <a:t>отримати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інформаційну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підтримку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Надсилайте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свої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запити</a:t>
            </a:r>
            <a:r>
              <a:rPr lang="ru-RU" sz="1400" dirty="0">
                <a:latin typeface="e-Ukraine Light" pitchFamily="50" charset="-52"/>
              </a:rPr>
              <a:t> на </a:t>
            </a:r>
            <a:r>
              <a:rPr lang="ru-RU" sz="1400" dirty="0" err="1">
                <a:latin typeface="e-Ukraine Light" pitchFamily="50" charset="-52"/>
              </a:rPr>
              <a:t>електронну</a:t>
            </a:r>
            <a:r>
              <a:rPr lang="ru-RU" sz="1400" dirty="0">
                <a:latin typeface="e-Ukraine Light" pitchFamily="50" charset="-52"/>
              </a:rPr>
              <a:t> адресу: kyiv.ikc@tax.gov.ua.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Цей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інструмент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створений</a:t>
            </a:r>
            <a:r>
              <a:rPr lang="ru-RU" sz="1400" dirty="0">
                <a:latin typeface="e-Ukraine Light" pitchFamily="50" charset="-52"/>
              </a:rPr>
              <a:t> для </a:t>
            </a:r>
            <a:r>
              <a:rPr lang="ru-RU" sz="1400" dirty="0" err="1">
                <a:latin typeface="e-Ukraine Light" pitchFamily="50" charset="-52"/>
              </a:rPr>
              <a:t>спілкування</a:t>
            </a:r>
            <a:r>
              <a:rPr lang="ru-RU" sz="1400" dirty="0">
                <a:latin typeface="e-Ukraine Light" pitchFamily="50" charset="-52"/>
              </a:rPr>
              <a:t> з </a:t>
            </a:r>
            <a:r>
              <a:rPr lang="ru-RU" sz="1400" dirty="0" err="1">
                <a:latin typeface="e-Ukraine Light" pitchFamily="50" charset="-52"/>
              </a:rPr>
              <a:t>бізнес-спільнотою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громадськістю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10. </a:t>
            </a:r>
            <a:r>
              <a:rPr lang="ru-RU" sz="1400" dirty="0" err="1">
                <a:latin typeface="e-Ukraine Light" pitchFamily="50" charset="-52"/>
              </a:rPr>
              <a:t>Офіційні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електронні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пошти</a:t>
            </a:r>
            <a:r>
              <a:rPr lang="ru-RU" sz="1400" dirty="0">
                <a:latin typeface="e-Ukraine Light" pitchFamily="50" charset="-52"/>
              </a:rPr>
              <a:t> Головного </a:t>
            </a:r>
            <a:r>
              <a:rPr lang="ru-RU" sz="1400" dirty="0" err="1">
                <a:latin typeface="e-Ukraine Light" pitchFamily="50" charset="-52"/>
              </a:rPr>
              <a:t>управління</a:t>
            </a:r>
            <a:r>
              <a:rPr lang="ru-RU" sz="1400" dirty="0">
                <a:latin typeface="e-Ukraine Light" pitchFamily="50" charset="-52"/>
              </a:rPr>
              <a:t> ДПС у м. </a:t>
            </a:r>
            <a:r>
              <a:rPr lang="ru-RU" sz="1400" dirty="0" err="1">
                <a:latin typeface="e-Ukraine Light" pitchFamily="50" charset="-52"/>
              </a:rPr>
              <a:t>Києві</a:t>
            </a:r>
            <a:r>
              <a:rPr lang="ru-RU" sz="1400" dirty="0">
                <a:latin typeface="e-Ukraine Light" pitchFamily="50" charset="-52"/>
              </a:rPr>
              <a:t>: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kyiv.chief@tax.gov.ua 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Ця</a:t>
            </a:r>
            <a:r>
              <a:rPr lang="ru-RU" sz="1400" dirty="0">
                <a:latin typeface="e-Ukraine Light" pitchFamily="50" charset="-52"/>
              </a:rPr>
              <a:t> адреса </a:t>
            </a:r>
            <a:r>
              <a:rPr lang="ru-RU" sz="1400" dirty="0" err="1">
                <a:latin typeface="e-Ukraine Light" pitchFamily="50" charset="-52"/>
              </a:rPr>
              <a:t>призначена</a:t>
            </a:r>
            <a:r>
              <a:rPr lang="ru-RU" sz="1400" dirty="0">
                <a:latin typeface="e-Ukraine Light" pitchFamily="50" charset="-52"/>
              </a:rPr>
              <a:t> для </a:t>
            </a:r>
            <a:r>
              <a:rPr lang="ru-RU" sz="1400" dirty="0" err="1">
                <a:latin typeface="e-Ukraine Light" pitchFamily="50" charset="-52"/>
              </a:rPr>
              <a:t>звернень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безпосередньо</a:t>
            </a:r>
            <a:r>
              <a:rPr lang="ru-RU" sz="1400" dirty="0">
                <a:latin typeface="e-Ukraine Light" pitchFamily="50" charset="-52"/>
              </a:rPr>
              <a:t> до </a:t>
            </a:r>
            <a:r>
              <a:rPr lang="ru-RU" sz="1400" dirty="0" err="1">
                <a:latin typeface="e-Ukraine Light" pitchFamily="50" charset="-52"/>
              </a:rPr>
              <a:t>керівника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столичної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податкової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>
                <a:latin typeface="e-Ukraine Light" pitchFamily="50" charset="-52"/>
              </a:rPr>
              <a:t>kyiv.official@tax.gov.ua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r>
              <a:rPr lang="ru-RU" sz="1400" dirty="0" err="1">
                <a:latin typeface="e-Ukraine Light" pitchFamily="50" charset="-52"/>
              </a:rPr>
              <a:t>Ця</a:t>
            </a:r>
            <a:r>
              <a:rPr lang="ru-RU" sz="1400" dirty="0">
                <a:latin typeface="e-Ukraine Light" pitchFamily="50" charset="-52"/>
              </a:rPr>
              <a:t> адреса </a:t>
            </a:r>
            <a:r>
              <a:rPr lang="ru-RU" sz="1400" dirty="0" err="1">
                <a:latin typeface="e-Ukraine Light" pitchFamily="50" charset="-52"/>
              </a:rPr>
              <a:t>призначена</a:t>
            </a:r>
            <a:r>
              <a:rPr lang="ru-RU" sz="1400" dirty="0">
                <a:latin typeface="e-Ukraine Light" pitchFamily="50" charset="-52"/>
              </a:rPr>
              <a:t> для </a:t>
            </a:r>
            <a:r>
              <a:rPr lang="ru-RU" sz="1400" dirty="0" err="1">
                <a:latin typeface="e-Ukraine Light" pitchFamily="50" charset="-52"/>
              </a:rPr>
              <a:t>офіційних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звернень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запитів</a:t>
            </a:r>
            <a:r>
              <a:rPr lang="ru-RU" sz="1400" dirty="0">
                <a:latin typeface="e-Ukraine Light" pitchFamily="50" charset="-52"/>
              </a:rPr>
              <a:t>. 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офлайн </a:t>
            </a:r>
            <a:r>
              <a:rPr lang="ru-RU" sz="1400" dirty="0" err="1">
                <a:latin typeface="e-Ukraine Light" pitchFamily="50" charset="-52"/>
              </a:rPr>
              <a:t>ви</a:t>
            </a:r>
            <a:r>
              <a:rPr lang="ru-RU" sz="1400" dirty="0">
                <a:latin typeface="e-Ukraine Light" pitchFamily="50" charset="-52"/>
              </a:rPr>
              <a:t> можете </a:t>
            </a:r>
            <a:r>
              <a:rPr lang="ru-RU" sz="1400" dirty="0" err="1">
                <a:latin typeface="e-Ukraine Light" pitchFamily="50" charset="-52"/>
              </a:rPr>
              <a:t>звернутися</a:t>
            </a:r>
            <a:r>
              <a:rPr lang="ru-RU" sz="1400" dirty="0">
                <a:latin typeface="e-Ukraine Light" pitchFamily="50" charset="-52"/>
              </a:rPr>
              <a:t> до </a:t>
            </a:r>
            <a:r>
              <a:rPr lang="ru-RU" sz="1400" dirty="0" err="1">
                <a:latin typeface="e-Ukraine Light" pitchFamily="50" charset="-52"/>
              </a:rPr>
              <a:t>Центрів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обслуговування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платників</a:t>
            </a:r>
            <a:r>
              <a:rPr lang="ru-RU" sz="1400" dirty="0">
                <a:latin typeface="e-Ukraine Light" pitchFamily="50" charset="-52"/>
              </a:rPr>
              <a:t> м. </a:t>
            </a:r>
            <a:r>
              <a:rPr lang="ru-RU" sz="1400" dirty="0" err="1">
                <a:latin typeface="e-Ukraine Light" pitchFamily="50" charset="-52"/>
              </a:rPr>
              <a:t>Києва</a:t>
            </a:r>
            <a:r>
              <a:rPr lang="ru-RU" sz="1400" dirty="0">
                <a:latin typeface="e-Ukraine Light" pitchFamily="50" charset="-52"/>
              </a:rPr>
              <a:t>.</a:t>
            </a:r>
          </a:p>
          <a:p>
            <a:pPr algn="just"/>
            <a:endParaRPr lang="ru-RU" sz="1400" dirty="0">
              <a:latin typeface="e-Ukraine Light" pitchFamily="50" charset="-52"/>
            </a:endParaRP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2153</TotalTime>
  <Words>379</Words>
  <Application>Microsoft Office PowerPoint</Application>
  <PresentationFormat>Лист A4 (210x297 мм)</PresentationFormat>
  <Paragraphs>151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229</cp:revision>
  <cp:lastPrinted>2022-12-13T10:52:00Z</cp:lastPrinted>
  <dcterms:created xsi:type="dcterms:W3CDTF">2021-05-27T05:23:05Z</dcterms:created>
  <dcterms:modified xsi:type="dcterms:W3CDTF">2025-03-05T11:53:25Z</dcterms:modified>
</cp:coreProperties>
</file>