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906000" cy="6858000" type="A4"/>
  <p:notesSz cx="6797675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8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12" autoAdjust="0"/>
    <p:restoredTop sz="94660"/>
  </p:normalViewPr>
  <p:slideViewPr>
    <p:cSldViewPr snapToGrid="0">
      <p:cViewPr>
        <p:scale>
          <a:sx n="100" d="100"/>
          <a:sy n="100" d="100"/>
        </p:scale>
        <p:origin x="60" y="-1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083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4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44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26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05.03.2025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00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05.03.2025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36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05.03.2025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48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05.03.2025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84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05.03.2025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518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05.03.2025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86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A8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CE06E-CD33-4E8D-BB2D-3C537C4FAFB6}" type="datetimeFigureOut">
              <a:rPr lang="ru-RU" smtClean="0"/>
              <a:pPr/>
              <a:t>05.03.2025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23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2AE1F56-FA4C-456D-AD17-F597535BE9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8247" y="123825"/>
            <a:ext cx="4877753" cy="6734175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AAE0BDE6-D7B9-4FD3-A01F-F489C68E0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6212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xmlns="" id="{5B1F3CBD-8D08-499F-BE54-1DF3C9FE8E21}"/>
              </a:ext>
            </a:extLst>
          </p:cNvPr>
          <p:cNvGrpSpPr/>
          <p:nvPr/>
        </p:nvGrpSpPr>
        <p:grpSpPr>
          <a:xfrm>
            <a:off x="161925" y="134577"/>
            <a:ext cx="4600575" cy="6723423"/>
            <a:chOff x="6116" y="0"/>
            <a:chExt cx="5216572" cy="6850381"/>
          </a:xfrm>
        </p:grpSpPr>
        <p:grpSp>
          <p:nvGrpSpPr>
            <p:cNvPr id="9" name="Группа 8">
              <a:extLst>
                <a:ext uri="{FF2B5EF4-FFF2-40B4-BE49-F238E27FC236}">
                  <a16:creationId xmlns:a16="http://schemas.microsoft.com/office/drawing/2014/main" xmlns="" id="{4A6F6DA5-6ACE-429E-B52A-AC44102F0184}"/>
                </a:ext>
              </a:extLst>
            </p:cNvPr>
            <p:cNvGrpSpPr/>
            <p:nvPr/>
          </p:nvGrpSpPr>
          <p:grpSpPr>
            <a:xfrm>
              <a:off x="6116" y="0"/>
              <a:ext cx="5216572" cy="6850381"/>
              <a:chOff x="6116" y="0"/>
              <a:chExt cx="5216572" cy="6850381"/>
            </a:xfrm>
          </p:grpSpPr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xmlns="" id="{09A0A77F-376C-47B9-BB79-353299E74E74}"/>
                  </a:ext>
                </a:extLst>
              </p:cNvPr>
              <p:cNvSpPr/>
              <p:nvPr/>
            </p:nvSpPr>
            <p:spPr>
              <a:xfrm>
                <a:off x="6116" y="0"/>
                <a:ext cx="5216572" cy="670480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8" name="Овал 7">
                <a:extLst>
                  <a:ext uri="{FF2B5EF4-FFF2-40B4-BE49-F238E27FC236}">
                    <a16:creationId xmlns:a16="http://schemas.microsoft.com/office/drawing/2014/main" xmlns="" id="{DCA030F4-92F2-48AB-8BB4-77C584043B72}"/>
                  </a:ext>
                </a:extLst>
              </p:cNvPr>
              <p:cNvSpPr/>
              <p:nvPr/>
            </p:nvSpPr>
            <p:spPr>
              <a:xfrm>
                <a:off x="2328387" y="6545581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25A8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100" dirty="0">
                    <a:solidFill>
                      <a:srgbClr val="25A872"/>
                    </a:solidFill>
                    <a:latin typeface="e-Ukraine" panose="00000500000000000000" pitchFamily="50" charset="-52"/>
                  </a:rPr>
                  <a:t>7</a:t>
                </a:r>
                <a:endParaRPr lang="ru-RU" sz="1400" dirty="0">
                  <a:solidFill>
                    <a:srgbClr val="25A872"/>
                  </a:solidFill>
                  <a:latin typeface="e-Ukraine" panose="00000500000000000000" pitchFamily="50" charset="-52"/>
                </a:endParaRPr>
              </a:p>
            </p:txBody>
          </p:sp>
        </p:grpSp>
        <p:sp>
          <p:nvSpPr>
            <p:cNvPr id="10" name="Rectangle 5">
              <a:extLst>
                <a:ext uri="{FF2B5EF4-FFF2-40B4-BE49-F238E27FC236}">
                  <a16:creationId xmlns:a16="http://schemas.microsoft.com/office/drawing/2014/main" xmlns="" id="{5E53E4E3-62F3-4903-B665-45BF57FD7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16" y="942350"/>
              <a:ext cx="4793934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2" name="Rectangle 7">
              <a:extLst>
                <a:ext uri="{FF2B5EF4-FFF2-40B4-BE49-F238E27FC236}">
                  <a16:creationId xmlns:a16="http://schemas.microsoft.com/office/drawing/2014/main" xmlns="" id="{7BCFA5DF-C4AC-4DCE-AA03-DBDC47E12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4950" y="682410"/>
              <a:ext cx="2114550" cy="3763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xmlns="" id="{911FB1A9-ED1C-4532-A3E7-013A57BBC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2313482"/>
              <a:ext cx="2710593" cy="3763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4" name="Rectangle 9">
              <a:extLst>
                <a:ext uri="{FF2B5EF4-FFF2-40B4-BE49-F238E27FC236}">
                  <a16:creationId xmlns:a16="http://schemas.microsoft.com/office/drawing/2014/main" xmlns="" id="{D4E2B7F5-5D62-456B-A005-E3F8F8A4B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4397029"/>
              <a:ext cx="2710593" cy="3763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xmlns="" id="{14F01F8F-7640-48D6-B1C7-915AD6E76DDF}"/>
                </a:ext>
              </a:extLst>
            </p:cNvPr>
            <p:cNvSpPr/>
            <p:nvPr/>
          </p:nvSpPr>
          <p:spPr>
            <a:xfrm>
              <a:off x="82316" y="6057476"/>
              <a:ext cx="479393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Офіційний веб-портал  Державної </a:t>
              </a:r>
              <a:r>
                <a:rPr lang="uk-UA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податков</a:t>
              </a:r>
              <a:r>
                <a:rPr lang="en-US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ої</a:t>
              </a: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  служби України: </a:t>
              </a:r>
              <a:r>
                <a:rPr lang="en-US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tax</a:t>
              </a:r>
              <a:r>
                <a:rPr lang="uk-UA" sz="800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.</a:t>
              </a:r>
              <a:r>
                <a:rPr lang="uk-UA" sz="800" b="1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gov.ua</a:t>
              </a:r>
              <a:endParaRPr lang="ru-RU" sz="3600" b="1" dirty="0">
                <a:latin typeface="e-Ukraine" panose="00000500000000000000" pitchFamily="50" charset="-52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Інформаційно-довідковий департамент ДПС: </a:t>
              </a:r>
              <a:r>
                <a:rPr lang="uk-UA" sz="800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0-800-501-007</a:t>
              </a:r>
              <a:endParaRPr lang="ru-RU" sz="3200" dirty="0">
                <a:effectLst/>
                <a:latin typeface="e-Ukraine" panose="000005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xmlns="" id="{BC9780A8-D912-46DD-A0E0-2400220A2B6E}"/>
                </a:ext>
              </a:extLst>
            </p:cNvPr>
            <p:cNvCxnSpPr/>
            <p:nvPr/>
          </p:nvCxnSpPr>
          <p:spPr>
            <a:xfrm>
              <a:off x="228600" y="6010275"/>
              <a:ext cx="4557713" cy="0"/>
            </a:xfrm>
            <a:prstGeom prst="line">
              <a:avLst/>
            </a:prstGeom>
            <a:ln w="28575">
              <a:solidFill>
                <a:srgbClr val="25A8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400674" y="1824948"/>
            <a:ext cx="3829050" cy="5232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1400" b="1" dirty="0" err="1">
                <a:latin typeface="e-Ukraine Light"/>
              </a:rPr>
              <a:t>Взаємодія</a:t>
            </a:r>
            <a:r>
              <a:rPr lang="ru-RU" sz="1400" b="1" dirty="0">
                <a:latin typeface="e-Ukraine Light"/>
              </a:rPr>
              <a:t> з ДПС </a:t>
            </a:r>
            <a:r>
              <a:rPr lang="ru-RU" sz="1400" b="1" dirty="0" err="1">
                <a:latin typeface="e-Ukraine Light"/>
              </a:rPr>
              <a:t>Києва</a:t>
            </a:r>
            <a:r>
              <a:rPr lang="ru-RU" sz="1400" b="1" dirty="0">
                <a:latin typeface="e-Ukraine Light"/>
              </a:rPr>
              <a:t>. Десять </a:t>
            </a:r>
            <a:r>
              <a:rPr lang="ru-RU" sz="1400" b="1" dirty="0" err="1">
                <a:latin typeface="e-Ukraine Light"/>
              </a:rPr>
              <a:t>корисних</a:t>
            </a:r>
            <a:r>
              <a:rPr lang="ru-RU" sz="1400" b="1" dirty="0">
                <a:latin typeface="e-Ukraine Light"/>
              </a:rPr>
              <a:t> </a:t>
            </a:r>
            <a:r>
              <a:rPr lang="ru-RU" sz="1400" b="1" dirty="0" err="1">
                <a:latin typeface="e-Ukraine Light"/>
              </a:rPr>
              <a:t>посилань</a:t>
            </a:r>
            <a:endParaRPr lang="ru-RU" sz="1400" b="1" dirty="0">
              <a:latin typeface="e-Ukraine Light"/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5048250" y="6399730"/>
            <a:ext cx="1066799" cy="33855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800" smtClean="0">
                <a:latin typeface="e-Ukraine Light" pitchFamily="50" charset="-52"/>
                <a:cs typeface="Arial" pitchFamily="34" charset="0"/>
              </a:rPr>
              <a:t>Березень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800" smtClean="0">
                <a:latin typeface="e-Ukraine Light" pitchFamily="50" charset="-52"/>
                <a:cs typeface="Arial" pitchFamily="34" charset="0"/>
              </a:rPr>
              <a:t> </a:t>
            </a:r>
            <a:r>
              <a:rPr lang="uk-UA" sz="800" dirty="0" smtClean="0">
                <a:latin typeface="e-Ukraine Light" pitchFamily="50" charset="-52"/>
                <a:cs typeface="Arial" pitchFamily="34" charset="0"/>
              </a:rPr>
              <a:t>2025</a:t>
            </a:r>
            <a:endParaRPr kumimoji="0" lang="uk-UA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115049" y="250783"/>
            <a:ext cx="314325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uk-UA" sz="1050" dirty="0" smtClean="0">
                <a:latin typeface="e-Ukraine Light" pitchFamily="50" charset="-52"/>
                <a:cs typeface="Arial" pitchFamily="34" charset="0"/>
              </a:rPr>
              <a:t>Головне управління ДПС у м. Києві </a:t>
            </a:r>
          </a:p>
        </p:txBody>
      </p:sp>
      <p:pic>
        <p:nvPicPr>
          <p:cNvPr id="22" name="Рисунок 1" descr="https://chart.googleapis.com/chart?cht=qr&amp;chl=https%3A%2F%2Ft.me%2Ftax_gov_ua&amp;chld=L|0&amp;chs=150">
            <a:extLst>
              <a:ext uri="{FF2B5EF4-FFF2-40B4-BE49-F238E27FC236}">
                <a16:creationId xmlns="" xmlns:a16="http://schemas.microsoft.com/office/drawing/2014/main" id="{AB68234D-4D6E-4D60-B461-52334D70C2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01" y="570639"/>
            <a:ext cx="842883" cy="861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Прямоугольник 22"/>
          <p:cNvSpPr/>
          <p:nvPr/>
        </p:nvSpPr>
        <p:spPr>
          <a:xfrm>
            <a:off x="1543050" y="581025"/>
            <a:ext cx="30003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ru-RU" sz="1200" dirty="0" smtClean="0">
                <a:solidFill>
                  <a:srgbClr val="333333"/>
                </a:solidFill>
                <a:latin typeface="e-Ukraine Light" panose="000004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канал ДПС «</a:t>
            </a:r>
            <a:r>
              <a:rPr lang="en-US" altLang="ru-RU" sz="1200" dirty="0" smtClean="0">
                <a:solidFill>
                  <a:srgbClr val="333333"/>
                </a:solidFill>
                <a:latin typeface="e-Ukraine Light" panose="000004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Telegram</a:t>
            </a:r>
            <a:r>
              <a:rPr lang="uk-UA" altLang="ru-RU" sz="1200" dirty="0" smtClean="0">
                <a:solidFill>
                  <a:srgbClr val="333333"/>
                </a:solidFill>
                <a:latin typeface="e-Ukraine Light" panose="000004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endParaRPr lang="ru-RU" altLang="ru-RU" sz="1200" dirty="0" smtClean="0">
              <a:latin typeface="e-Ukraine Light" panose="00000400000000000000" pitchFamily="50" charset="-52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2400" dirty="0">
              <a:latin typeface="e-Ukraine Light" panose="00000400000000000000" pitchFamily="50" charset="-52"/>
            </a:endParaRPr>
          </a:p>
        </p:txBody>
      </p:sp>
      <p:pic>
        <p:nvPicPr>
          <p:cNvPr id="24" name="Рисунок 7" descr="https://chart.googleapis.com/chart?cht=qr&amp;chl=https%3A%2F%2Fwww.youtube.com%2FTaxUkraine&amp;chld=L|0&amp;chs=150">
            <a:extLst>
              <a:ext uri="{FF2B5EF4-FFF2-40B4-BE49-F238E27FC236}">
                <a16:creationId xmlns="" xmlns:a16="http://schemas.microsoft.com/office/drawing/2014/main" id="{B988640C-7F4D-43BB-8D2B-B0AB4B4AD4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776" y="2245746"/>
            <a:ext cx="833358" cy="888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Прямоугольник 24"/>
          <p:cNvSpPr/>
          <p:nvPr/>
        </p:nvSpPr>
        <p:spPr>
          <a:xfrm>
            <a:off x="1571625" y="2219324"/>
            <a:ext cx="322897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ru-RU" sz="1200" dirty="0" smtClean="0">
                <a:solidFill>
                  <a:srgbClr val="333333"/>
                </a:solidFill>
                <a:latin typeface="e-Ukraine Light" panose="000004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сторінка ДПС на «</a:t>
            </a:r>
            <a:r>
              <a:rPr lang="en-US" altLang="ru-RU" sz="1200" dirty="0" err="1" smtClean="0">
                <a:solidFill>
                  <a:srgbClr val="333333"/>
                </a:solidFill>
                <a:latin typeface="e-Ukraine Light" panose="000004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Youtube</a:t>
            </a:r>
            <a:r>
              <a:rPr lang="uk-UA" altLang="ru-RU" sz="1200" dirty="0" smtClean="0">
                <a:solidFill>
                  <a:srgbClr val="333333"/>
                </a:solidFill>
                <a:latin typeface="e-Ukraine Light" panose="000004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altLang="ru-RU" sz="1200" dirty="0">
              <a:latin typeface="e-Ukraine Light" panose="00000400000000000000" pitchFamily="50" charset="-52"/>
            </a:endParaRPr>
          </a:p>
        </p:txBody>
      </p:sp>
      <p:pic>
        <p:nvPicPr>
          <p:cNvPr id="26" name="Рисунок 13" descr="https://chart.googleapis.com/chart?cht=qr&amp;chl=https%3A%2F%2Fwww.facebook.com%2FTaxUkraine%2F&amp;chld=L|0&amp;chs=150">
            <a:extLst>
              <a:ext uri="{FF2B5EF4-FFF2-40B4-BE49-F238E27FC236}">
                <a16:creationId xmlns="" xmlns:a16="http://schemas.microsoft.com/office/drawing/2014/main" id="{48F62E71-1AA9-48BD-99B8-0430C4FAB9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76" y="4173793"/>
            <a:ext cx="880983" cy="876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Прямоугольник 26"/>
          <p:cNvSpPr/>
          <p:nvPr/>
        </p:nvSpPr>
        <p:spPr>
          <a:xfrm>
            <a:off x="1504950" y="4057651"/>
            <a:ext cx="298132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altLang="ru-RU" sz="1200" dirty="0" smtClean="0">
                <a:solidFill>
                  <a:srgbClr val="333333"/>
                </a:solidFill>
                <a:latin typeface="e-Ukraine Light" panose="000004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сторінка ДПС на «</a:t>
            </a:r>
            <a:r>
              <a:rPr lang="en-US" altLang="ru-RU" sz="1200" dirty="0" err="1" smtClean="0">
                <a:solidFill>
                  <a:srgbClr val="333333"/>
                </a:solidFill>
                <a:latin typeface="e-Ukraine Light" panose="000004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Fac</a:t>
            </a:r>
            <a:r>
              <a:rPr lang="uk-UA" altLang="ru-RU" sz="1200" dirty="0" smtClean="0">
                <a:solidFill>
                  <a:srgbClr val="333333"/>
                </a:solidFill>
                <a:latin typeface="e-Ukraine Light" panose="000004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altLang="ru-RU" sz="1200" dirty="0" smtClean="0">
                <a:solidFill>
                  <a:srgbClr val="333333"/>
                </a:solidFill>
                <a:latin typeface="e-Ukraine Light" panose="000004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book</a:t>
            </a:r>
            <a:r>
              <a:rPr lang="uk-UA" altLang="ru-RU" sz="1200" dirty="0" smtClean="0">
                <a:solidFill>
                  <a:srgbClr val="333333"/>
                </a:solidFill>
                <a:latin typeface="e-Ukraine Light" panose="000004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38214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xmlns="" id="{77BE1E3B-BB62-4FEA-84E6-53708639754F}"/>
              </a:ext>
            </a:extLst>
          </p:cNvPr>
          <p:cNvGrpSpPr/>
          <p:nvPr/>
        </p:nvGrpSpPr>
        <p:grpSpPr>
          <a:xfrm>
            <a:off x="115376" y="190500"/>
            <a:ext cx="4890591" cy="6534150"/>
            <a:chOff x="83820" y="68581"/>
            <a:chExt cx="4793934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xmlns="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Овал 5">
              <a:extLst>
                <a:ext uri="{FF2B5EF4-FFF2-40B4-BE49-F238E27FC236}">
                  <a16:creationId xmlns:a16="http://schemas.microsoft.com/office/drawing/2014/main" xmlns="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rgbClr val="25A872"/>
                  </a:solidFill>
                  <a:latin typeface="e-Ukraine" panose="00000500000000000000" pitchFamily="50" charset="-52"/>
                </a:rPr>
                <a:t>1</a:t>
              </a:r>
              <a:endParaRPr lang="ru-RU" sz="14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192DF1A1-DE05-4849-B565-0A68A4DD5458}"/>
              </a:ext>
            </a:extLst>
          </p:cNvPr>
          <p:cNvGrpSpPr/>
          <p:nvPr/>
        </p:nvGrpSpPr>
        <p:grpSpPr>
          <a:xfrm>
            <a:off x="5229225" y="165733"/>
            <a:ext cx="4605996" cy="6568441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xmlns="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err="1" smtClean="0"/>
                <a:t>тРАВ</a:t>
              </a:r>
              <a:endParaRPr lang="ru-RU" dirty="0"/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xmlns="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rgbClr val="25A872"/>
                  </a:solidFill>
                  <a:latin typeface="e-Ukraine" panose="00000500000000000000" pitchFamily="50" charset="-52"/>
                </a:rPr>
                <a:t>6</a:t>
              </a:r>
              <a:endParaRPr lang="ru-RU" sz="14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AB020ADF-A26B-4DB1-A8F3-01CE965CB04E}"/>
              </a:ext>
            </a:extLst>
          </p:cNvPr>
          <p:cNvSpPr/>
          <p:nvPr/>
        </p:nvSpPr>
        <p:spPr>
          <a:xfrm>
            <a:off x="200024" y="255194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A93320C9-B67C-4431-A6A6-D9A5DA9531D3}"/>
              </a:ext>
            </a:extLst>
          </p:cNvPr>
          <p:cNvSpPr/>
          <p:nvPr/>
        </p:nvSpPr>
        <p:spPr>
          <a:xfrm>
            <a:off x="5127011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4900" y="209550"/>
            <a:ext cx="4890591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100" dirty="0" smtClean="0">
                <a:latin typeface="e-Ukraine Light" pitchFamily="50" charset="-52"/>
              </a:rPr>
              <a:t> </a:t>
            </a:r>
            <a:r>
              <a:rPr lang="uk-UA" sz="1050" dirty="0" smtClean="0">
                <a:latin typeface="e-Ukraine Light" pitchFamily="50" charset="-52"/>
              </a:rPr>
              <a:t>	</a:t>
            </a:r>
            <a:r>
              <a:rPr lang="ru-RU" sz="1600" dirty="0">
                <a:latin typeface="e-Ukraine Light" pitchFamily="50" charset="-52"/>
              </a:rPr>
              <a:t>  </a:t>
            </a:r>
            <a:endParaRPr lang="en-US" sz="1600" dirty="0" smtClean="0">
              <a:latin typeface="e-Ukraine Light" pitchFamily="50" charset="-52"/>
            </a:endParaRPr>
          </a:p>
          <a:p>
            <a:pPr algn="just"/>
            <a:r>
              <a:rPr lang="ru-RU" sz="1400" dirty="0" smtClean="0">
                <a:latin typeface="e-Ukraine Light" pitchFamily="50" charset="-52"/>
              </a:rPr>
              <a:t>Одним </a:t>
            </a:r>
            <a:r>
              <a:rPr lang="ru-RU" sz="1400" dirty="0" err="1">
                <a:latin typeface="e-Ukraine Light" pitchFamily="50" charset="-52"/>
              </a:rPr>
              <a:t>із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ключових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напрямів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роботи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столичної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податкової</a:t>
            </a:r>
            <a:r>
              <a:rPr lang="ru-RU" sz="1400" dirty="0">
                <a:latin typeface="e-Ukraine Light" pitchFamily="50" charset="-52"/>
              </a:rPr>
              <a:t> є </a:t>
            </a:r>
            <a:r>
              <a:rPr lang="ru-RU" sz="1400" dirty="0" err="1">
                <a:latin typeface="e-Ukraine Light" pitchFamily="50" charset="-52"/>
              </a:rPr>
              <a:t>забезпечення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якісного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зворотного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зв’язку</a:t>
            </a:r>
            <a:r>
              <a:rPr lang="ru-RU" sz="1400" dirty="0">
                <a:latin typeface="e-Ukraine Light" pitchFamily="50" charset="-52"/>
              </a:rPr>
              <a:t> з </a:t>
            </a:r>
            <a:r>
              <a:rPr lang="ru-RU" sz="1400" dirty="0" err="1">
                <a:latin typeface="e-Ukraine Light" pitchFamily="50" charset="-52"/>
              </a:rPr>
              <a:t>платниками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податків</a:t>
            </a:r>
            <a:r>
              <a:rPr lang="ru-RU" sz="1400" dirty="0">
                <a:latin typeface="e-Ukraine Light" pitchFamily="50" charset="-52"/>
              </a:rPr>
              <a:t> та </a:t>
            </a:r>
            <a:r>
              <a:rPr lang="ru-RU" sz="1400" dirty="0" err="1">
                <a:latin typeface="e-Ukraine Light" pitchFamily="50" charset="-52"/>
              </a:rPr>
              <a:t>оперативне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надання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актуальної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інформації</a:t>
            </a:r>
            <a:r>
              <a:rPr lang="ru-RU" sz="1400" dirty="0" smtClean="0">
                <a:latin typeface="e-Ukraine Light" pitchFamily="50" charset="-52"/>
              </a:rPr>
              <a:t>.</a:t>
            </a:r>
          </a:p>
          <a:p>
            <a:pPr algn="just"/>
            <a:endParaRPr lang="ru-RU" sz="1400" dirty="0">
              <a:latin typeface="e-Ukraine Light" pitchFamily="50" charset="-52"/>
            </a:endParaRPr>
          </a:p>
          <a:p>
            <a:pPr algn="just"/>
            <a:r>
              <a:rPr lang="ru-RU" sz="1400" dirty="0" err="1">
                <a:latin typeface="e-Ukraine Light" pitchFamily="50" charset="-52"/>
              </a:rPr>
              <a:t>Нагадуємо</a:t>
            </a:r>
            <a:r>
              <a:rPr lang="ru-RU" sz="1400" dirty="0">
                <a:latin typeface="e-Ukraine Light" pitchFamily="50" charset="-52"/>
              </a:rPr>
              <a:t>, </a:t>
            </a:r>
            <a:r>
              <a:rPr lang="ru-RU" sz="1400" dirty="0" err="1">
                <a:latin typeface="e-Ukraine Light" pitchFamily="50" charset="-52"/>
              </a:rPr>
              <a:t>що</a:t>
            </a:r>
            <a:r>
              <a:rPr lang="ru-RU" sz="1400" dirty="0">
                <a:latin typeface="e-Ukraine Light" pitchFamily="50" charset="-52"/>
              </a:rPr>
              <a:t> для </a:t>
            </a:r>
            <a:r>
              <a:rPr lang="ru-RU" sz="1400" dirty="0" err="1">
                <a:latin typeface="e-Ukraine Light" pitchFamily="50" charset="-52"/>
              </a:rPr>
              <a:t>отримання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актуальної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інформації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щодо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оподаткування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ви</a:t>
            </a:r>
            <a:r>
              <a:rPr lang="ru-RU" sz="1400" dirty="0">
                <a:latin typeface="e-Ukraine Light" pitchFamily="50" charset="-52"/>
              </a:rPr>
              <a:t> можете </a:t>
            </a:r>
            <a:r>
              <a:rPr lang="ru-RU" sz="1400" dirty="0" err="1">
                <a:latin typeface="e-Ukraine Light" pitchFamily="50" charset="-52"/>
              </a:rPr>
              <a:t>скористатися</a:t>
            </a:r>
            <a:r>
              <a:rPr lang="ru-RU" sz="1400" dirty="0">
                <a:latin typeface="e-Ukraine Light" pitchFamily="50" charset="-52"/>
              </a:rPr>
              <a:t> такими ресурсами як: </a:t>
            </a:r>
          </a:p>
          <a:p>
            <a:pPr algn="just"/>
            <a:endParaRPr lang="ru-RU" sz="1400" dirty="0">
              <a:latin typeface="e-Ukraine Light" pitchFamily="50" charset="-52"/>
            </a:endParaRPr>
          </a:p>
          <a:p>
            <a:pPr algn="just"/>
            <a:r>
              <a:rPr lang="ru-RU" sz="1400" dirty="0">
                <a:latin typeface="e-Ukraine Light" pitchFamily="50" charset="-52"/>
              </a:rPr>
              <a:t>1. </a:t>
            </a:r>
            <a:r>
              <a:rPr lang="ru-RU" sz="1400" dirty="0" err="1">
                <a:latin typeface="e-Ukraine Light" pitchFamily="50" charset="-52"/>
              </a:rPr>
              <a:t>Субсайт</a:t>
            </a:r>
            <a:r>
              <a:rPr lang="ru-RU" sz="1400" dirty="0">
                <a:latin typeface="e-Ukraine Light" pitchFamily="50" charset="-52"/>
              </a:rPr>
              <a:t> Головного </a:t>
            </a:r>
            <a:r>
              <a:rPr lang="ru-RU" sz="1400" dirty="0" err="1">
                <a:latin typeface="e-Ukraine Light" pitchFamily="50" charset="-52"/>
              </a:rPr>
              <a:t>управління</a:t>
            </a:r>
            <a:r>
              <a:rPr lang="ru-RU" sz="1400" dirty="0">
                <a:latin typeface="e-Ukraine Light" pitchFamily="50" charset="-52"/>
              </a:rPr>
              <a:t> ДПС у м. </a:t>
            </a:r>
            <a:r>
              <a:rPr lang="ru-RU" sz="1400" dirty="0" err="1">
                <a:latin typeface="e-Ukraine Light" pitchFamily="50" charset="-52"/>
              </a:rPr>
              <a:t>Києві</a:t>
            </a:r>
            <a:r>
              <a:rPr lang="ru-RU" sz="1400" dirty="0">
                <a:latin typeface="e-Ukraine Light" pitchFamily="50" charset="-52"/>
              </a:rPr>
              <a:t>.</a:t>
            </a:r>
          </a:p>
          <a:p>
            <a:pPr algn="just"/>
            <a:endParaRPr lang="ru-RU" sz="1400" dirty="0">
              <a:latin typeface="e-Ukraine Light" pitchFamily="50" charset="-52"/>
            </a:endParaRPr>
          </a:p>
          <a:p>
            <a:pPr algn="just"/>
            <a:r>
              <a:rPr lang="ru-RU" sz="1400" dirty="0">
                <a:latin typeface="e-Ukraine Light" pitchFamily="50" charset="-52"/>
              </a:rPr>
              <a:t>https://kyiv.tax.gov.ua/</a:t>
            </a:r>
          </a:p>
          <a:p>
            <a:pPr algn="just"/>
            <a:endParaRPr lang="ru-RU" sz="1400" dirty="0">
              <a:latin typeface="e-Ukraine Light" pitchFamily="50" charset="-52"/>
            </a:endParaRPr>
          </a:p>
          <a:p>
            <a:pPr algn="just"/>
            <a:r>
              <a:rPr lang="ru-RU" sz="1400" dirty="0">
                <a:latin typeface="e-Ukraine Light" pitchFamily="50" charset="-52"/>
              </a:rPr>
              <a:t>Тут </a:t>
            </a:r>
            <a:r>
              <a:rPr lang="ru-RU" sz="1400" dirty="0" err="1">
                <a:latin typeface="e-Ukraine Light" pitchFamily="50" charset="-52"/>
              </a:rPr>
              <a:t>ви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знайдете</a:t>
            </a:r>
            <a:r>
              <a:rPr lang="ru-RU" sz="1400" dirty="0">
                <a:latin typeface="e-Ukraine Light" pitchFamily="50" charset="-52"/>
              </a:rPr>
              <a:t>: </a:t>
            </a:r>
          </a:p>
          <a:p>
            <a:pPr algn="just"/>
            <a:endParaRPr lang="ru-RU" sz="1400" dirty="0">
              <a:latin typeface="e-Ukraine Light" pitchFamily="50" charset="-52"/>
            </a:endParaRPr>
          </a:p>
          <a:p>
            <a:pPr algn="just"/>
            <a:r>
              <a:rPr lang="ru-RU" sz="1400" dirty="0" err="1">
                <a:latin typeface="e-Ukraine Light" pitchFamily="50" charset="-52"/>
              </a:rPr>
              <a:t>актуальні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новини</a:t>
            </a:r>
            <a:r>
              <a:rPr lang="ru-RU" sz="1400" dirty="0">
                <a:latin typeface="e-Ukraine Light" pitchFamily="50" charset="-52"/>
              </a:rPr>
              <a:t> та </a:t>
            </a:r>
            <a:r>
              <a:rPr lang="ru-RU" sz="1400" dirty="0" err="1">
                <a:latin typeface="e-Ukraine Light" pitchFamily="50" charset="-52"/>
              </a:rPr>
              <a:t>анонси</a:t>
            </a:r>
            <a:r>
              <a:rPr lang="ru-RU" sz="1400" dirty="0">
                <a:latin typeface="e-Ukraine Light" pitchFamily="50" charset="-52"/>
              </a:rPr>
              <a:t>; </a:t>
            </a:r>
          </a:p>
          <a:p>
            <a:pPr algn="just"/>
            <a:endParaRPr lang="ru-RU" sz="1400" dirty="0">
              <a:latin typeface="e-Ukraine Light" pitchFamily="50" charset="-52"/>
            </a:endParaRPr>
          </a:p>
          <a:p>
            <a:pPr algn="just"/>
            <a:r>
              <a:rPr lang="ru-RU" sz="1400" dirty="0" err="1">
                <a:latin typeface="e-Ukraine Light" pitchFamily="50" charset="-52"/>
              </a:rPr>
              <a:t>роз’яснення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податкового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законодавства</a:t>
            </a:r>
            <a:r>
              <a:rPr lang="ru-RU" sz="1400" dirty="0">
                <a:latin typeface="e-Ukraine Light" pitchFamily="50" charset="-52"/>
              </a:rPr>
              <a:t>;</a:t>
            </a:r>
          </a:p>
          <a:p>
            <a:pPr algn="just"/>
            <a:endParaRPr lang="ru-RU" sz="1400" dirty="0">
              <a:latin typeface="e-Ukraine Light" pitchFamily="50" charset="-52"/>
            </a:endParaRPr>
          </a:p>
          <a:p>
            <a:pPr algn="just"/>
            <a:r>
              <a:rPr lang="ru-RU" sz="1400" dirty="0" err="1">
                <a:latin typeface="e-Ukraine Light" pitchFamily="50" charset="-52"/>
              </a:rPr>
              <a:t>контакти</a:t>
            </a:r>
            <a:r>
              <a:rPr lang="ru-RU" sz="1400" dirty="0">
                <a:latin typeface="e-Ukraine Light" pitchFamily="50" charset="-52"/>
              </a:rPr>
              <a:t>;</a:t>
            </a:r>
          </a:p>
          <a:p>
            <a:pPr algn="just"/>
            <a:endParaRPr lang="ru-RU" sz="1400" dirty="0">
              <a:latin typeface="e-Ukraine Light" pitchFamily="50" charset="-52"/>
            </a:endParaRPr>
          </a:p>
          <a:p>
            <a:pPr algn="just"/>
            <a:r>
              <a:rPr lang="ru-RU" sz="1400" dirty="0" err="1">
                <a:latin typeface="e-Ukraine Light" pitchFamily="50" charset="-52"/>
              </a:rPr>
              <a:t>інформацію</a:t>
            </a:r>
            <a:r>
              <a:rPr lang="ru-RU" sz="1400" dirty="0">
                <a:latin typeface="e-Ukraine Light" pitchFamily="50" charset="-52"/>
              </a:rPr>
              <a:t> про роботу </a:t>
            </a:r>
            <a:r>
              <a:rPr lang="ru-RU" sz="1400" dirty="0" err="1">
                <a:latin typeface="e-Ukraine Light" pitchFamily="50" charset="-52"/>
              </a:rPr>
              <a:t>податкової</a:t>
            </a:r>
            <a:r>
              <a:rPr lang="ru-RU" sz="1400" dirty="0">
                <a:latin typeface="e-Ukraine Light" pitchFamily="50" charset="-52"/>
              </a:rPr>
              <a:t>;</a:t>
            </a:r>
          </a:p>
          <a:p>
            <a:pPr algn="just"/>
            <a:endParaRPr lang="ru-RU" sz="1400" dirty="0">
              <a:latin typeface="e-Ukraine Light" pitchFamily="50" charset="-52"/>
            </a:endParaRPr>
          </a:p>
          <a:p>
            <a:pPr algn="just"/>
            <a:r>
              <a:rPr lang="ru-RU" sz="1400" dirty="0" err="1">
                <a:latin typeface="e-Ukraine Light" pitchFamily="50" charset="-52"/>
              </a:rPr>
              <a:t>адреси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ЦОПів</a:t>
            </a:r>
            <a:r>
              <a:rPr lang="ru-RU" sz="1400" dirty="0">
                <a:latin typeface="e-Ukraine Light" pitchFamily="50" charset="-52"/>
              </a:rPr>
              <a:t>.</a:t>
            </a:r>
          </a:p>
          <a:p>
            <a:pPr algn="just"/>
            <a:endParaRPr lang="ru-RU" sz="1400" dirty="0">
              <a:latin typeface="e-Ukraine Light" pitchFamily="50" charset="-52"/>
            </a:endParaRPr>
          </a:p>
          <a:p>
            <a:pPr algn="just"/>
            <a:r>
              <a:rPr lang="ru-RU" sz="1400" dirty="0" err="1">
                <a:latin typeface="e-Ukraine Light" pitchFamily="50" charset="-52"/>
              </a:rPr>
              <a:t>Запрошуємо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ознайомитися</a:t>
            </a:r>
            <a:r>
              <a:rPr lang="ru-RU" sz="1400" dirty="0">
                <a:latin typeface="e-Ukraine Light" pitchFamily="50" charset="-52"/>
              </a:rPr>
              <a:t> та </a:t>
            </a:r>
            <a:r>
              <a:rPr lang="ru-RU" sz="1400" dirty="0" err="1">
                <a:latin typeface="e-Ukraine Light" pitchFamily="50" charset="-52"/>
              </a:rPr>
              <a:t>користуватися</a:t>
            </a:r>
            <a:r>
              <a:rPr lang="ru-RU" sz="1400" dirty="0">
                <a:latin typeface="e-Ukraine Light" pitchFamily="50" charset="-52"/>
              </a:rPr>
              <a:t>!</a:t>
            </a:r>
          </a:p>
          <a:p>
            <a:pPr algn="just"/>
            <a:endParaRPr lang="ru-RU" sz="1400" dirty="0">
              <a:latin typeface="e-Ukraine Light" pitchFamily="50" charset="-52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295900" y="171452"/>
            <a:ext cx="4610099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1600" dirty="0" smtClean="0">
              <a:latin typeface="e-Ukraine Light" pitchFamily="50" charset="-52"/>
            </a:endParaRPr>
          </a:p>
          <a:p>
            <a:r>
              <a:rPr lang="ru-RU" sz="1400" dirty="0" err="1">
                <a:latin typeface="e-Ukraine Light" pitchFamily="50" charset="-52"/>
              </a:rPr>
              <a:t>Адреси</a:t>
            </a:r>
            <a:r>
              <a:rPr lang="ru-RU" sz="1400" dirty="0">
                <a:latin typeface="e-Ukraine Light" pitchFamily="50" charset="-52"/>
              </a:rPr>
              <a:t> та </a:t>
            </a:r>
            <a:r>
              <a:rPr lang="ru-RU" sz="1400" dirty="0" err="1">
                <a:latin typeface="e-Ukraine Light" pitchFamily="50" charset="-52"/>
              </a:rPr>
              <a:t>контактні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номери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телефонів</a:t>
            </a:r>
            <a:r>
              <a:rPr lang="ru-RU" sz="1400" dirty="0">
                <a:latin typeface="e-Ukraine Light" pitchFamily="50" charset="-52"/>
              </a:rPr>
              <a:t> ЦОП </a:t>
            </a:r>
            <a:r>
              <a:rPr lang="ru-RU" sz="1400" dirty="0" err="1">
                <a:latin typeface="e-Ukraine Light" pitchFamily="50" charset="-52"/>
              </a:rPr>
              <a:t>можна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переглянути</a:t>
            </a:r>
            <a:r>
              <a:rPr lang="ru-RU" sz="1400" dirty="0">
                <a:latin typeface="e-Ukraine Light" pitchFamily="50" charset="-52"/>
              </a:rPr>
              <a:t> тут:   https://kyiv.tax.gov.ua/okremi-storinki/arhiv2/852462.html. </a:t>
            </a:r>
          </a:p>
          <a:p>
            <a:pPr algn="just"/>
            <a:endParaRPr lang="uk-UA" sz="1400" dirty="0" smtClean="0">
              <a:latin typeface="e-Ukraine Light" pitchFamily="50" charset="-52"/>
            </a:endParaRPr>
          </a:p>
          <a:p>
            <a:pPr algn="just"/>
            <a:r>
              <a:rPr lang="ru-RU" sz="1400" dirty="0" err="1" smtClean="0">
                <a:latin typeface="e-Ukraine Light" pitchFamily="50" charset="-52"/>
              </a:rPr>
              <a:t>Звертайтеся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>
                <a:latin typeface="e-Ukraine Light" pitchFamily="50" charset="-52"/>
              </a:rPr>
              <a:t>за </a:t>
            </a:r>
            <a:r>
              <a:rPr lang="ru-RU" sz="1400" dirty="0" err="1">
                <a:latin typeface="e-Ukraine Light" pitchFamily="50" charset="-52"/>
              </a:rPr>
              <a:t>консультацією</a:t>
            </a:r>
            <a:r>
              <a:rPr lang="ru-RU" sz="1400" dirty="0">
                <a:latin typeface="e-Ukraine Light" pitchFamily="50" charset="-52"/>
              </a:rPr>
              <a:t> та </a:t>
            </a:r>
            <a:r>
              <a:rPr lang="ru-RU" sz="1400" dirty="0" err="1">
                <a:latin typeface="e-Ukraine Light" pitchFamily="50" charset="-52"/>
              </a:rPr>
              <a:t>отримайте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сервісні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послуги</a:t>
            </a:r>
            <a:r>
              <a:rPr lang="ru-RU" sz="1400" dirty="0">
                <a:latin typeface="e-Ukraine Light" pitchFamily="50" charset="-52"/>
              </a:rPr>
              <a:t>: </a:t>
            </a:r>
            <a:r>
              <a:rPr lang="ru-RU" sz="1400" dirty="0" err="1">
                <a:latin typeface="e-Ukraine Light" pitchFamily="50" charset="-52"/>
              </a:rPr>
              <a:t>якісно</a:t>
            </a:r>
            <a:r>
              <a:rPr lang="ru-RU" sz="1400" dirty="0">
                <a:latin typeface="e-Ukraine Light" pitchFamily="50" charset="-52"/>
              </a:rPr>
              <a:t>, </a:t>
            </a:r>
            <a:r>
              <a:rPr lang="ru-RU" sz="1400" dirty="0" err="1">
                <a:latin typeface="e-Ukraine Light" pitchFamily="50" charset="-52"/>
              </a:rPr>
              <a:t>швидко</a:t>
            </a:r>
            <a:r>
              <a:rPr lang="ru-RU" sz="1400" dirty="0">
                <a:latin typeface="e-Ukraine Light" pitchFamily="50" charset="-52"/>
              </a:rPr>
              <a:t>, </a:t>
            </a:r>
            <a:r>
              <a:rPr lang="ru-RU" sz="1400" dirty="0" err="1">
                <a:latin typeface="e-Ukraine Light" pitchFamily="50" charset="-52"/>
              </a:rPr>
              <a:t>зручно</a:t>
            </a:r>
            <a:r>
              <a:rPr lang="ru-RU" sz="1400" dirty="0">
                <a:latin typeface="e-Ukraine Light" pitchFamily="50" charset="-52"/>
              </a:rPr>
              <a:t>. </a:t>
            </a:r>
          </a:p>
          <a:p>
            <a:pPr algn="just"/>
            <a:endParaRPr lang="ru-RU" sz="1400" dirty="0">
              <a:latin typeface="e-Ukraine Light" pitchFamily="50" charset="-52"/>
            </a:endParaRPr>
          </a:p>
          <a:p>
            <a:pPr algn="just"/>
            <a:r>
              <a:rPr lang="ru-RU" sz="1400" dirty="0">
                <a:latin typeface="e-Ukraine Light" pitchFamily="50" charset="-52"/>
              </a:rPr>
              <a:t>ДПС </a:t>
            </a:r>
            <a:r>
              <a:rPr lang="ru-RU" sz="1400" dirty="0" err="1">
                <a:latin typeface="e-Ukraine Light" pitchFamily="50" charset="-52"/>
              </a:rPr>
              <a:t>Києва</a:t>
            </a:r>
            <a:r>
              <a:rPr lang="ru-RU" sz="1400" dirty="0">
                <a:latin typeface="e-Ukraine Light" pitchFamily="50" charset="-52"/>
              </a:rPr>
              <a:t> регулярно </a:t>
            </a:r>
            <a:r>
              <a:rPr lang="ru-RU" sz="1400" dirty="0" err="1">
                <a:latin typeface="e-Ukraine Light" pitchFamily="50" charset="-52"/>
              </a:rPr>
              <a:t>проводяться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тематичні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семінари</a:t>
            </a:r>
            <a:r>
              <a:rPr lang="ru-RU" sz="1400" dirty="0">
                <a:latin typeface="e-Ukraine Light" pitchFamily="50" charset="-52"/>
              </a:rPr>
              <a:t>, </a:t>
            </a:r>
            <a:r>
              <a:rPr lang="ru-RU" sz="1400" dirty="0" err="1">
                <a:latin typeface="e-Ukraine Light" pitchFamily="50" charset="-52"/>
              </a:rPr>
              <a:t>вебінари</a:t>
            </a:r>
            <a:r>
              <a:rPr lang="ru-RU" sz="1400" dirty="0">
                <a:latin typeface="e-Ukraine Light" pitchFamily="50" charset="-52"/>
              </a:rPr>
              <a:t>, </a:t>
            </a:r>
            <a:r>
              <a:rPr lang="ru-RU" sz="1400" dirty="0" err="1">
                <a:latin typeface="e-Ukraine Light" pitchFamily="50" charset="-52"/>
              </a:rPr>
              <a:t>зустрічі</a:t>
            </a:r>
            <a:r>
              <a:rPr lang="ru-RU" sz="1400" dirty="0">
                <a:latin typeface="e-Ukraine Light" pitchFamily="50" charset="-52"/>
              </a:rPr>
              <a:t>, </a:t>
            </a:r>
            <a:r>
              <a:rPr lang="ru-RU" sz="1400" dirty="0" err="1">
                <a:latin typeface="e-Ukraine Light" pitchFamily="50" charset="-52"/>
              </a:rPr>
              <a:t>засідання</a:t>
            </a:r>
            <a:r>
              <a:rPr lang="ru-RU" sz="1400" dirty="0">
                <a:latin typeface="e-Ukraine Light" pitchFamily="50" charset="-52"/>
              </a:rPr>
              <a:t> «круглого столу», </a:t>
            </a:r>
            <a:r>
              <a:rPr lang="ru-RU" sz="1400" dirty="0" err="1">
                <a:latin typeface="e-Ukraine Light" pitchFamily="50" charset="-52"/>
              </a:rPr>
              <a:t>сеанси</a:t>
            </a:r>
            <a:r>
              <a:rPr lang="ru-RU" sz="1400" dirty="0">
                <a:latin typeface="e-Ukraine Light" pitchFamily="50" charset="-52"/>
              </a:rPr>
              <a:t> «</a:t>
            </a:r>
            <a:r>
              <a:rPr lang="ru-RU" sz="1400" dirty="0" err="1">
                <a:latin typeface="e-Ukraine Light" pitchFamily="50" charset="-52"/>
              </a:rPr>
              <a:t>гарячих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ліній</a:t>
            </a:r>
            <a:r>
              <a:rPr lang="ru-RU" sz="1400" dirty="0">
                <a:latin typeface="e-Ukraine Light" pitchFamily="50" charset="-52"/>
              </a:rPr>
              <a:t>».</a:t>
            </a:r>
          </a:p>
          <a:p>
            <a:pPr algn="just"/>
            <a:endParaRPr lang="ru-RU" sz="1400" dirty="0">
              <a:latin typeface="e-Ukraine Light" pitchFamily="50" charset="-52"/>
            </a:endParaRPr>
          </a:p>
          <a:p>
            <a:pPr algn="just"/>
            <a:r>
              <a:rPr lang="ru-RU" sz="1400" dirty="0" err="1">
                <a:latin typeface="e-Ukraine Light" pitchFamily="50" charset="-52"/>
              </a:rPr>
              <a:t>Працюємо</a:t>
            </a:r>
            <a:r>
              <a:rPr lang="ru-RU" sz="1400" dirty="0">
                <a:latin typeface="e-Ukraine Light" pitchFamily="50" charset="-52"/>
              </a:rPr>
              <a:t> та </a:t>
            </a:r>
            <a:r>
              <a:rPr lang="ru-RU" sz="1400" dirty="0" err="1">
                <a:latin typeface="e-Ukraine Light" pitchFamily="50" charset="-52"/>
              </a:rPr>
              <a:t>створюємо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належний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рівень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інформаційної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підтримки</a:t>
            </a:r>
            <a:r>
              <a:rPr lang="ru-RU" sz="1400" dirty="0">
                <a:latin typeface="e-Ukraine Light" pitchFamily="50" charset="-52"/>
              </a:rPr>
              <a:t> для </a:t>
            </a:r>
            <a:r>
              <a:rPr lang="ru-RU" sz="1400" dirty="0" err="1">
                <a:latin typeface="e-Ukraine Light" pitchFamily="50" charset="-52"/>
              </a:rPr>
              <a:t>платників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податків</a:t>
            </a:r>
            <a:r>
              <a:rPr lang="ru-RU" sz="1400" dirty="0">
                <a:latin typeface="e-Ukraine Light" pitchFamily="50" charset="-52"/>
              </a:rPr>
              <a:t>. </a:t>
            </a:r>
            <a:endParaRPr lang="en-US" sz="1400" dirty="0">
              <a:latin typeface="e-Ukraine Light" pitchFamily="50" charset="-52"/>
            </a:endParaRPr>
          </a:p>
          <a:p>
            <a:pPr algn="just"/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uk-UA" sz="1600" dirty="0" smtClean="0">
                <a:latin typeface="e-Ukraine Light" pitchFamily="50" charset="-52"/>
              </a:rPr>
              <a:t> </a:t>
            </a:r>
            <a:endParaRPr lang="uk-UA" sz="1600" dirty="0" smtClean="0">
              <a:latin typeface="e-Ukraine Light" pitchFamily="50" charset="-52"/>
            </a:endParaRPr>
          </a:p>
          <a:p>
            <a:pPr algn="ctr"/>
            <a:endParaRPr lang="uk-UA" sz="1600" dirty="0" smtClean="0">
              <a:latin typeface="e-Ukraine Light" pitchFamily="50" charset="-52"/>
            </a:endParaRPr>
          </a:p>
          <a:p>
            <a:pPr algn="ctr"/>
            <a:endParaRPr lang="uk-UA" sz="1600" dirty="0" smtClean="0">
              <a:latin typeface="e-Ukraine Light" pitchFamily="50" charset="-52"/>
            </a:endParaRPr>
          </a:p>
          <a:p>
            <a:pPr algn="ctr"/>
            <a:endParaRPr lang="uk-UA" sz="1600" dirty="0" smtClean="0">
              <a:latin typeface="e-Ukraine Light" pitchFamily="50" charset="-52"/>
            </a:endParaRPr>
          </a:p>
        </p:txBody>
      </p:sp>
      <p:sp>
        <p:nvSpPr>
          <p:cNvPr id="13" name="Блок-схема: узел 12"/>
          <p:cNvSpPr/>
          <p:nvPr/>
        </p:nvSpPr>
        <p:spPr>
          <a:xfrm>
            <a:off x="5343526" y="3910384"/>
            <a:ext cx="1714500" cy="159506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Блок-схема: узел 13"/>
          <p:cNvSpPr/>
          <p:nvPr/>
        </p:nvSpPr>
        <p:spPr>
          <a:xfrm>
            <a:off x="6915149" y="3914775"/>
            <a:ext cx="1628775" cy="1676400"/>
          </a:xfrm>
          <a:prstGeom prst="flowChartConnector">
            <a:avLst/>
          </a:prstGeom>
          <a:solidFill>
            <a:srgbClr val="25A87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Блок-схема: узел 14"/>
          <p:cNvSpPr/>
          <p:nvPr/>
        </p:nvSpPr>
        <p:spPr>
          <a:xfrm>
            <a:off x="5497424" y="5000689"/>
            <a:ext cx="1600200" cy="1676400"/>
          </a:xfrm>
          <a:prstGeom prst="flowChartConnector">
            <a:avLst/>
          </a:prstGeom>
          <a:solidFill>
            <a:srgbClr val="25A87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Блок-схема: узел 16"/>
          <p:cNvSpPr/>
          <p:nvPr/>
        </p:nvSpPr>
        <p:spPr>
          <a:xfrm>
            <a:off x="6887598" y="4791074"/>
            <a:ext cx="1683875" cy="1676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221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xmlns="" id="{77BE1E3B-BB62-4FEA-84E6-53708639754F}"/>
              </a:ext>
            </a:extLst>
          </p:cNvPr>
          <p:cNvGrpSpPr/>
          <p:nvPr/>
        </p:nvGrpSpPr>
        <p:grpSpPr>
          <a:xfrm>
            <a:off x="147637" y="118444"/>
            <a:ext cx="4733925" cy="6377606"/>
            <a:chOff x="120796" y="142734"/>
            <a:chExt cx="4719982" cy="6746372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xmlns="" id="{63EC6337-995B-4F4C-BFBF-1A1915547AE5}"/>
                </a:ext>
              </a:extLst>
            </p:cNvPr>
            <p:cNvSpPr/>
            <p:nvPr/>
          </p:nvSpPr>
          <p:spPr>
            <a:xfrm>
              <a:off x="120796" y="142734"/>
              <a:ext cx="4719982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" name="Овал 5">
              <a:extLst>
                <a:ext uri="{FF2B5EF4-FFF2-40B4-BE49-F238E27FC236}">
                  <a16:creationId xmlns:a16="http://schemas.microsoft.com/office/drawing/2014/main" xmlns="" id="{BD827EDD-702C-4BE7-8040-21D8CC6FF8C0}"/>
                </a:ext>
              </a:extLst>
            </p:cNvPr>
            <p:cNvSpPr/>
            <p:nvPr/>
          </p:nvSpPr>
          <p:spPr>
            <a:xfrm>
              <a:off x="2328387" y="6584306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rgbClr val="25A872"/>
                  </a:solidFill>
                  <a:latin typeface="e-Ukraine" panose="00000500000000000000" pitchFamily="50" charset="-52"/>
                </a:rPr>
                <a:t>3</a:t>
              </a:r>
              <a:endParaRPr lang="ru-RU" sz="14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192DF1A1-DE05-4849-B565-0A68A4DD5458}"/>
              </a:ext>
            </a:extLst>
          </p:cNvPr>
          <p:cNvGrpSpPr/>
          <p:nvPr/>
        </p:nvGrpSpPr>
        <p:grpSpPr>
          <a:xfrm>
            <a:off x="5028878" y="138486"/>
            <a:ext cx="4787316" cy="6290890"/>
            <a:chOff x="268044" y="105978"/>
            <a:chExt cx="4613231" cy="6744403"/>
          </a:xfrm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xmlns="" id="{98C4D4A9-1179-41C5-BA9A-90E6A97494E2}"/>
                </a:ext>
              </a:extLst>
            </p:cNvPr>
            <p:cNvSpPr/>
            <p:nvPr/>
          </p:nvSpPr>
          <p:spPr>
            <a:xfrm>
              <a:off x="268044" y="105978"/>
              <a:ext cx="4613231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xmlns="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rgbClr val="25A872"/>
                  </a:solidFill>
                  <a:latin typeface="e-Ukraine" panose="00000500000000000000" pitchFamily="50" charset="-52"/>
                </a:rPr>
                <a:t>4</a:t>
              </a:r>
              <a:endParaRPr lang="ru-RU" sz="14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20E9D96F-3DE8-4417-9595-2A67DB70D5D3}"/>
              </a:ext>
            </a:extLst>
          </p:cNvPr>
          <p:cNvSpPr/>
          <p:nvPr/>
        </p:nvSpPr>
        <p:spPr>
          <a:xfrm>
            <a:off x="200024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B6365EE5-61B6-4672-AA2C-19B58DE21C70}"/>
              </a:ext>
            </a:extLst>
          </p:cNvPr>
          <p:cNvSpPr/>
          <p:nvPr/>
        </p:nvSpPr>
        <p:spPr>
          <a:xfrm>
            <a:off x="5127011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uk-UA" sz="1200" dirty="0" smtClean="0">
                <a:solidFill>
                  <a:srgbClr val="333333"/>
                </a:solidFill>
                <a:latin typeface="e-Ukraine Light" panose="000004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5048250" y="720448"/>
            <a:ext cx="4767944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1400" dirty="0" smtClean="0">
                <a:latin typeface="e-Ukraine" pitchFamily="50" charset="-52"/>
              </a:rPr>
              <a:t> </a:t>
            </a:r>
            <a:endParaRPr lang="ru-RU" sz="1000" dirty="0" smtClean="0">
              <a:latin typeface="e-Ukraine Light" pitchFamily="50" charset="-52"/>
            </a:endParaRPr>
          </a:p>
          <a:p>
            <a:pPr algn="just"/>
            <a:endParaRPr lang="ru-RU" sz="1200" dirty="0" smtClean="0">
              <a:latin typeface="e-Ukraine Light" pitchFamily="50" charset="-52"/>
            </a:endParaRPr>
          </a:p>
          <a:p>
            <a:pPr algn="just"/>
            <a:endParaRPr lang="ru-RU" sz="1200" dirty="0" smtClean="0">
              <a:latin typeface="e-Ukraine Light" pitchFamily="50" charset="-52"/>
            </a:endParaRPr>
          </a:p>
          <a:p>
            <a:pPr algn="just"/>
            <a:endParaRPr lang="ru-RU" sz="1200" dirty="0">
              <a:latin typeface="e-Ukraine Light" pitchFamily="50" charset="-52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9076" y="138485"/>
            <a:ext cx="4591049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e-Ukraine Light" pitchFamily="50" charset="-52"/>
              </a:rPr>
              <a:t>  	</a:t>
            </a:r>
            <a:endParaRPr lang="en-US" sz="1600" dirty="0" smtClean="0">
              <a:latin typeface="e-Ukraine Light" pitchFamily="50" charset="-52"/>
            </a:endParaRPr>
          </a:p>
          <a:p>
            <a:pPr algn="just"/>
            <a:r>
              <a:rPr lang="ru-RU" sz="1400" dirty="0">
                <a:latin typeface="e-Ukraine Light" pitchFamily="50" charset="-52"/>
              </a:rPr>
              <a:t>Тут </a:t>
            </a:r>
            <a:r>
              <a:rPr lang="ru-RU" sz="1400" dirty="0" err="1">
                <a:latin typeface="e-Ukraine Light" pitchFamily="50" charset="-52"/>
              </a:rPr>
              <a:t>ви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отримаєте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оперативні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усні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консультації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від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фахівців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профільних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підрозділів</a:t>
            </a:r>
            <a:r>
              <a:rPr lang="ru-RU" sz="1400" dirty="0">
                <a:latin typeface="e-Ukraine Light" pitchFamily="50" charset="-52"/>
              </a:rPr>
              <a:t>.</a:t>
            </a:r>
          </a:p>
          <a:p>
            <a:pPr algn="just"/>
            <a:endParaRPr lang="ru-RU" sz="1400" dirty="0">
              <a:latin typeface="e-Ukraine Light" pitchFamily="50" charset="-52"/>
            </a:endParaRPr>
          </a:p>
          <a:p>
            <a:pPr algn="just"/>
            <a:r>
              <a:rPr lang="ru-RU" sz="1400" dirty="0" err="1">
                <a:latin typeface="e-Ukraine Light" pitchFamily="50" charset="-52"/>
              </a:rPr>
              <a:t>Звертайтеся</a:t>
            </a:r>
            <a:r>
              <a:rPr lang="ru-RU" sz="1400" dirty="0">
                <a:latin typeface="e-Ukraine Light" pitchFamily="50" charset="-52"/>
              </a:rPr>
              <a:t>, ми </a:t>
            </a:r>
            <a:r>
              <a:rPr lang="ru-RU" sz="1400" dirty="0" err="1">
                <a:latin typeface="e-Ukraine Light" pitchFamily="50" charset="-52"/>
              </a:rPr>
              <a:t>завжди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готові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допомогти</a:t>
            </a:r>
            <a:r>
              <a:rPr lang="ru-RU" sz="1400" dirty="0">
                <a:latin typeface="e-Ukraine Light" pitchFamily="50" charset="-52"/>
              </a:rPr>
              <a:t>! </a:t>
            </a:r>
          </a:p>
          <a:p>
            <a:pPr algn="just"/>
            <a:endParaRPr lang="ru-RU" sz="1400" dirty="0">
              <a:latin typeface="e-Ukraine Light" pitchFamily="50" charset="-52"/>
            </a:endParaRPr>
          </a:p>
          <a:p>
            <a:pPr algn="just"/>
            <a:r>
              <a:rPr lang="ru-RU" sz="1400" dirty="0" smtClean="0">
                <a:latin typeface="e-Ukraine Light" pitchFamily="50" charset="-52"/>
              </a:rPr>
              <a:t>5</a:t>
            </a:r>
            <a:r>
              <a:rPr lang="ru-RU" sz="1400" dirty="0">
                <a:latin typeface="e-Ukraine Light" pitchFamily="50" charset="-52"/>
              </a:rPr>
              <a:t>. </a:t>
            </a:r>
            <a:r>
              <a:rPr lang="ru-RU" sz="1400" dirty="0" err="1">
                <a:latin typeface="e-Ukraine Light" pitchFamily="50" charset="-52"/>
              </a:rPr>
              <a:t>Електронний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кабінет</a:t>
            </a:r>
            <a:r>
              <a:rPr lang="ru-RU" sz="1400" dirty="0">
                <a:latin typeface="e-Ukraine Light" pitchFamily="50" charset="-52"/>
              </a:rPr>
              <a:t>. </a:t>
            </a:r>
          </a:p>
          <a:p>
            <a:pPr algn="just"/>
            <a:endParaRPr lang="ru-RU" sz="1400" dirty="0">
              <a:latin typeface="e-Ukraine Light" pitchFamily="50" charset="-52"/>
            </a:endParaRPr>
          </a:p>
          <a:p>
            <a:pPr algn="just"/>
            <a:r>
              <a:rPr lang="ru-RU" sz="1400" dirty="0">
                <a:latin typeface="e-Ukraine Light" pitchFamily="50" charset="-52"/>
              </a:rPr>
              <a:t>https://cabinet.tax.gov.ua/</a:t>
            </a:r>
          </a:p>
          <a:p>
            <a:pPr algn="just"/>
            <a:endParaRPr lang="ru-RU" sz="1400" dirty="0">
              <a:latin typeface="e-Ukraine Light" pitchFamily="50" charset="-52"/>
            </a:endParaRPr>
          </a:p>
          <a:p>
            <a:pPr algn="just"/>
            <a:r>
              <a:rPr lang="ru-RU" sz="1400" dirty="0">
                <a:latin typeface="e-Ukraine Light" pitchFamily="50" charset="-52"/>
              </a:rPr>
              <a:t>За </a:t>
            </a:r>
            <a:r>
              <a:rPr lang="ru-RU" sz="1400" dirty="0" err="1">
                <a:latin typeface="e-Ukraine Light" pitchFamily="50" charset="-52"/>
              </a:rPr>
              <a:t>допомогою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Електронного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кабінету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ви</a:t>
            </a:r>
            <a:r>
              <a:rPr lang="ru-RU" sz="1400" dirty="0">
                <a:latin typeface="e-Ukraine Light" pitchFamily="50" charset="-52"/>
              </a:rPr>
              <a:t> можете:</a:t>
            </a:r>
          </a:p>
          <a:p>
            <a:pPr algn="just"/>
            <a:endParaRPr lang="ru-RU" sz="1400" dirty="0">
              <a:latin typeface="e-Ukraine Light" pitchFamily="50" charset="-52"/>
            </a:endParaRPr>
          </a:p>
          <a:p>
            <a:pPr algn="just"/>
            <a:r>
              <a:rPr lang="ru-RU" sz="1400" dirty="0" err="1">
                <a:latin typeface="e-Ukraine Light" pitchFamily="50" charset="-52"/>
              </a:rPr>
              <a:t>листуватися</a:t>
            </a:r>
            <a:r>
              <a:rPr lang="ru-RU" sz="1400" dirty="0">
                <a:latin typeface="e-Ukraine Light" pitchFamily="50" charset="-52"/>
              </a:rPr>
              <a:t> з </a:t>
            </a:r>
            <a:r>
              <a:rPr lang="ru-RU" sz="1400" dirty="0" err="1">
                <a:latin typeface="e-Ukraine Light" pitchFamily="50" charset="-52"/>
              </a:rPr>
              <a:t>податковою</a:t>
            </a:r>
            <a:r>
              <a:rPr lang="ru-RU" sz="1400" dirty="0">
                <a:latin typeface="e-Ukraine Light" pitchFamily="50" charset="-52"/>
              </a:rPr>
              <a:t>;</a:t>
            </a:r>
          </a:p>
          <a:p>
            <a:pPr algn="just"/>
            <a:endParaRPr lang="ru-RU" sz="1400" dirty="0">
              <a:latin typeface="e-Ukraine Light" pitchFamily="50" charset="-52"/>
            </a:endParaRPr>
          </a:p>
          <a:p>
            <a:pPr algn="just"/>
            <a:r>
              <a:rPr lang="ru-RU" sz="1400" dirty="0" err="1">
                <a:latin typeface="e-Ukraine Light" pitchFamily="50" charset="-52"/>
              </a:rPr>
              <a:t>подавати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податкову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звітність</a:t>
            </a:r>
            <a:r>
              <a:rPr lang="ru-RU" sz="1400" dirty="0">
                <a:latin typeface="e-Ukraine Light" pitchFamily="50" charset="-52"/>
              </a:rPr>
              <a:t> онлайн;</a:t>
            </a:r>
          </a:p>
          <a:p>
            <a:pPr algn="just"/>
            <a:endParaRPr lang="ru-RU" sz="1400" dirty="0">
              <a:latin typeface="e-Ukraine Light" pitchFamily="50" charset="-52"/>
            </a:endParaRPr>
          </a:p>
          <a:p>
            <a:pPr algn="just"/>
            <a:r>
              <a:rPr lang="ru-RU" sz="1400" dirty="0" err="1">
                <a:latin typeface="e-Ukraine Light" pitchFamily="50" charset="-52"/>
              </a:rPr>
              <a:t>сплачувати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податки</a:t>
            </a:r>
            <a:r>
              <a:rPr lang="ru-RU" sz="1400" dirty="0">
                <a:latin typeface="e-Ukraine Light" pitchFamily="50" charset="-52"/>
              </a:rPr>
              <a:t>;</a:t>
            </a:r>
          </a:p>
          <a:p>
            <a:pPr algn="just"/>
            <a:endParaRPr lang="ru-RU" sz="1400" dirty="0">
              <a:latin typeface="e-Ukraine Light" pitchFamily="50" charset="-52"/>
            </a:endParaRPr>
          </a:p>
          <a:p>
            <a:pPr algn="just"/>
            <a:r>
              <a:rPr lang="ru-RU" sz="1400" dirty="0" err="1">
                <a:latin typeface="e-Ukraine Light" pitchFamily="50" charset="-52"/>
              </a:rPr>
              <a:t>отримувати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інформацію</a:t>
            </a:r>
            <a:r>
              <a:rPr lang="ru-RU" sz="1400" dirty="0">
                <a:latin typeface="e-Ukraine Light" pitchFamily="50" charset="-52"/>
              </a:rPr>
              <a:t> про стан </a:t>
            </a:r>
            <a:r>
              <a:rPr lang="ru-RU" sz="1400" dirty="0" err="1">
                <a:latin typeface="e-Ukraine Light" pitchFamily="50" charset="-52"/>
              </a:rPr>
              <a:t>розрахунків</a:t>
            </a:r>
            <a:r>
              <a:rPr lang="ru-RU" sz="1400" dirty="0">
                <a:latin typeface="e-Ukraine Light" pitchFamily="50" charset="-52"/>
              </a:rPr>
              <a:t> з бюджетом;</a:t>
            </a:r>
          </a:p>
          <a:p>
            <a:pPr algn="just"/>
            <a:endParaRPr lang="ru-RU" sz="1400" dirty="0">
              <a:latin typeface="e-Ukraine Light" pitchFamily="50" charset="-52"/>
            </a:endParaRPr>
          </a:p>
          <a:p>
            <a:pPr algn="just"/>
            <a:r>
              <a:rPr lang="ru-RU" sz="1400" dirty="0" err="1">
                <a:latin typeface="e-Ukraine Light" pitchFamily="50" charset="-52"/>
              </a:rPr>
              <a:t>замовляти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довідки</a:t>
            </a:r>
            <a:r>
              <a:rPr lang="ru-RU" sz="1400" dirty="0">
                <a:latin typeface="e-Ukraine Light" pitchFamily="50" charset="-52"/>
              </a:rPr>
              <a:t> та </a:t>
            </a:r>
            <a:r>
              <a:rPr lang="ru-RU" sz="1400" dirty="0" err="1">
                <a:latin typeface="e-Ukraine Light" pitchFamily="50" charset="-52"/>
              </a:rPr>
              <a:t>інші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документи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тощо</a:t>
            </a:r>
            <a:r>
              <a:rPr lang="ru-RU" sz="1400" dirty="0">
                <a:latin typeface="e-Ukraine Light" pitchFamily="50" charset="-52"/>
              </a:rPr>
              <a:t>. </a:t>
            </a:r>
            <a:endParaRPr lang="ru-RU" sz="1400" dirty="0" smtClean="0">
              <a:latin typeface="e-Ukraine Light" pitchFamily="50" charset="-52"/>
            </a:endParaRPr>
          </a:p>
          <a:p>
            <a:pPr algn="just"/>
            <a:endParaRPr lang="ru-RU" sz="1400" dirty="0" smtClean="0">
              <a:latin typeface="e-Ukraine Light" pitchFamily="50" charset="-52"/>
            </a:endParaRPr>
          </a:p>
          <a:p>
            <a:pPr algn="just"/>
            <a:r>
              <a:rPr lang="ru-RU" sz="1400" dirty="0" smtClean="0">
                <a:latin typeface="e-Ukraine Light" pitchFamily="50" charset="-52"/>
              </a:rPr>
              <a:t>6</a:t>
            </a:r>
            <a:r>
              <a:rPr lang="ru-RU" sz="1400" dirty="0">
                <a:latin typeface="e-Ukraine Light" pitchFamily="50" charset="-52"/>
              </a:rPr>
              <a:t>. </a:t>
            </a:r>
            <a:r>
              <a:rPr lang="ru-RU" sz="1400" dirty="0" err="1">
                <a:latin typeface="e-Ukraine Light" pitchFamily="50" charset="-52"/>
              </a:rPr>
              <a:t>Мобільний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застосунок</a:t>
            </a:r>
            <a:r>
              <a:rPr lang="ru-RU" sz="1400" dirty="0">
                <a:latin typeface="e-Ukraine Light" pitchFamily="50" charset="-52"/>
              </a:rPr>
              <a:t> «Моя </a:t>
            </a:r>
            <a:r>
              <a:rPr lang="ru-RU" sz="1400" dirty="0" err="1">
                <a:latin typeface="e-Ukraine Light" pitchFamily="50" charset="-52"/>
              </a:rPr>
              <a:t>податкова</a:t>
            </a:r>
            <a:r>
              <a:rPr lang="ru-RU" sz="1400" dirty="0">
                <a:latin typeface="e-Ukraine Light" pitchFamily="50" charset="-52"/>
              </a:rPr>
              <a:t>».</a:t>
            </a:r>
          </a:p>
          <a:p>
            <a:pPr algn="just"/>
            <a:endParaRPr lang="ru-RU" sz="1400" dirty="0">
              <a:latin typeface="e-Ukraine Light" pitchFamily="50" charset="-52"/>
            </a:endParaRPr>
          </a:p>
          <a:p>
            <a:pPr algn="just"/>
            <a:r>
              <a:rPr lang="ru-RU" sz="1400" dirty="0">
                <a:latin typeface="e-Ukraine Light" pitchFamily="50" charset="-52"/>
              </a:rPr>
              <a:t>https://tax.gov.ua/mobilniy-zastosunok-moya-podatkova/ </a:t>
            </a:r>
          </a:p>
          <a:p>
            <a:pPr algn="just"/>
            <a:endParaRPr lang="ru-RU" sz="1400" dirty="0">
              <a:latin typeface="e-Ukraine Light" pitchFamily="50" charset="-52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172075" y="133350"/>
            <a:ext cx="4552949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400" dirty="0" smtClean="0">
              <a:latin typeface="e-Ukraine Light" pitchFamily="50" charset="-52"/>
            </a:endParaRPr>
          </a:p>
          <a:p>
            <a:pPr algn="just"/>
            <a:r>
              <a:rPr lang="ru-RU" sz="1400" dirty="0" err="1">
                <a:latin typeface="e-Ukraine Light" pitchFamily="50" charset="-52"/>
              </a:rPr>
              <a:t>Завдяки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цьому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застосунку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ви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зможете</a:t>
            </a:r>
            <a:r>
              <a:rPr lang="ru-RU" sz="1400" dirty="0">
                <a:latin typeface="e-Ukraine Light" pitchFamily="50" charset="-52"/>
              </a:rPr>
              <a:t> легко та </a:t>
            </a:r>
            <a:r>
              <a:rPr lang="ru-RU" sz="1400" dirty="0" err="1">
                <a:latin typeface="e-Ukraine Light" pitchFamily="50" charset="-52"/>
              </a:rPr>
              <a:t>швидко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отримувати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необхідну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інформацію</a:t>
            </a:r>
            <a:r>
              <a:rPr lang="ru-RU" sz="1400" dirty="0">
                <a:latin typeface="e-Ukraine Light" pitchFamily="50" charset="-52"/>
              </a:rPr>
              <a:t>, </a:t>
            </a:r>
            <a:r>
              <a:rPr lang="ru-RU" sz="1400" dirty="0" err="1">
                <a:latin typeface="e-Ukraine Light" pitchFamily="50" charset="-52"/>
              </a:rPr>
              <a:t>подавати</a:t>
            </a:r>
            <a:r>
              <a:rPr lang="ru-RU" sz="1400" dirty="0">
                <a:latin typeface="e-Ukraine Light" pitchFamily="50" charset="-52"/>
              </a:rPr>
              <a:t> заяви та </a:t>
            </a:r>
            <a:r>
              <a:rPr lang="ru-RU" sz="1400" dirty="0" err="1">
                <a:latin typeface="e-Ukraine Light" pitchFamily="50" charset="-52"/>
              </a:rPr>
              <a:t>декларації</a:t>
            </a:r>
            <a:r>
              <a:rPr lang="ru-RU" sz="1400" dirty="0">
                <a:latin typeface="e-Ukraine Light" pitchFamily="50" charset="-52"/>
              </a:rPr>
              <a:t>, </a:t>
            </a:r>
            <a:r>
              <a:rPr lang="ru-RU" sz="1400" dirty="0" err="1">
                <a:latin typeface="e-Ukraine Light" pitchFamily="50" charset="-52"/>
              </a:rPr>
              <a:t>сплачувати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податки</a:t>
            </a:r>
            <a:r>
              <a:rPr lang="ru-RU" sz="1400" dirty="0">
                <a:latin typeface="e-Ukraine Light" pitchFamily="50" charset="-52"/>
              </a:rPr>
              <a:t>. </a:t>
            </a:r>
            <a:endParaRPr lang="ru-RU" sz="1400" dirty="0" smtClean="0">
              <a:latin typeface="e-Ukraine Light" pitchFamily="50" charset="-52"/>
            </a:endParaRPr>
          </a:p>
          <a:p>
            <a:pPr algn="just"/>
            <a:r>
              <a:rPr lang="ru-RU" sz="1400" dirty="0">
                <a:latin typeface="e-Ukraine Light" pitchFamily="50" charset="-52"/>
              </a:rPr>
              <a:t> </a:t>
            </a:r>
          </a:p>
          <a:p>
            <a:pPr algn="just"/>
            <a:r>
              <a:rPr lang="ru-RU" sz="1400" dirty="0" smtClean="0">
                <a:latin typeface="e-Ukraine Light" pitchFamily="50" charset="-52"/>
              </a:rPr>
              <a:t>7</a:t>
            </a:r>
            <a:r>
              <a:rPr lang="ru-RU" sz="1400" dirty="0">
                <a:latin typeface="e-Ukraine Light" pitchFamily="50" charset="-52"/>
              </a:rPr>
              <a:t>. </a:t>
            </a:r>
            <a:r>
              <a:rPr lang="ru-RU" sz="1400" dirty="0" err="1">
                <a:latin typeface="e-Ukraine Light" pitchFamily="50" charset="-52"/>
              </a:rPr>
              <a:t>Консультаційний</a:t>
            </a:r>
            <a:r>
              <a:rPr lang="ru-RU" sz="1400" dirty="0">
                <a:latin typeface="e-Ukraine Light" pitchFamily="50" charset="-52"/>
              </a:rPr>
              <a:t> центр з </a:t>
            </a:r>
            <a:r>
              <a:rPr lang="ru-RU" sz="1400" dirty="0" err="1">
                <a:latin typeface="e-Ukraine Light" pitchFamily="50" charset="-52"/>
              </a:rPr>
              <a:t>питань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роботи</a:t>
            </a:r>
            <a:r>
              <a:rPr lang="ru-RU" sz="1400" dirty="0">
                <a:latin typeface="e-Ukraine Light" pitchFamily="50" charset="-52"/>
              </a:rPr>
              <a:t> СМКОР.</a:t>
            </a:r>
          </a:p>
          <a:p>
            <a:pPr algn="just"/>
            <a:endParaRPr lang="ru-RU" sz="1400" dirty="0">
              <a:latin typeface="e-Ukraine Light" pitchFamily="50" charset="-52"/>
            </a:endParaRPr>
          </a:p>
          <a:p>
            <a:pPr algn="just"/>
            <a:r>
              <a:rPr lang="en-US" sz="1400" dirty="0">
                <a:latin typeface="e-Ukraine Light" pitchFamily="50" charset="-52"/>
              </a:rPr>
              <a:t>https://kyiv.tax.gov.ua/media-ark/news-ark/868116.html </a:t>
            </a:r>
          </a:p>
          <a:p>
            <a:pPr algn="just"/>
            <a:endParaRPr lang="en-US" sz="1400" dirty="0">
              <a:latin typeface="e-Ukraine Light" pitchFamily="50" charset="-52"/>
            </a:endParaRPr>
          </a:p>
          <a:p>
            <a:pPr algn="just"/>
            <a:r>
              <a:rPr lang="ru-RU" sz="1400" dirty="0">
                <a:latin typeface="e-Ukraine Light" pitchFamily="50" charset="-52"/>
              </a:rPr>
              <a:t>Тут </a:t>
            </a:r>
            <a:r>
              <a:rPr lang="ru-RU" sz="1400" dirty="0" err="1">
                <a:latin typeface="e-Ukraine Light" pitchFamily="50" charset="-52"/>
              </a:rPr>
              <a:t>платникам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надається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інформаційна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підтримка</a:t>
            </a:r>
            <a:r>
              <a:rPr lang="ru-RU" sz="1400" dirty="0">
                <a:latin typeface="e-Ukraine Light" pitchFamily="50" charset="-52"/>
              </a:rPr>
              <a:t> з </a:t>
            </a:r>
            <a:r>
              <a:rPr lang="ru-RU" sz="1400" dirty="0" err="1">
                <a:latin typeface="e-Ukraine Light" pitchFamily="50" charset="-52"/>
              </a:rPr>
              <a:t>актуальних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питань</a:t>
            </a:r>
            <a:r>
              <a:rPr lang="ru-RU" sz="1400" dirty="0">
                <a:latin typeface="e-Ukraine Light" pitchFamily="50" charset="-52"/>
              </a:rPr>
              <a:t>, </a:t>
            </a:r>
            <a:r>
              <a:rPr lang="ru-RU" sz="1400" dirty="0" err="1">
                <a:latin typeface="e-Ukraine Light" pitchFamily="50" charset="-52"/>
              </a:rPr>
              <a:t>зокрема</a:t>
            </a:r>
            <a:r>
              <a:rPr lang="ru-RU" sz="1400" dirty="0">
                <a:latin typeface="e-Ukraine Light" pitchFamily="50" charset="-52"/>
              </a:rPr>
              <a:t>, </a:t>
            </a:r>
            <a:r>
              <a:rPr lang="ru-RU" sz="1400" dirty="0" err="1">
                <a:latin typeface="e-Ukraine Light" pitchFamily="50" charset="-52"/>
              </a:rPr>
              <a:t>щодо</a:t>
            </a:r>
            <a:r>
              <a:rPr lang="ru-RU" sz="1400" dirty="0">
                <a:latin typeface="e-Ukraine Light" pitchFamily="50" charset="-52"/>
              </a:rPr>
              <a:t>: </a:t>
            </a:r>
          </a:p>
          <a:p>
            <a:pPr algn="just"/>
            <a:endParaRPr lang="ru-RU" sz="1400" dirty="0">
              <a:latin typeface="e-Ukraine Light" pitchFamily="50" charset="-52"/>
            </a:endParaRPr>
          </a:p>
          <a:p>
            <a:pPr algn="just"/>
            <a:r>
              <a:rPr lang="ru-RU" sz="1400" dirty="0" err="1">
                <a:latin typeface="e-Ukraine Light" pitchFamily="50" charset="-52"/>
              </a:rPr>
              <a:t>зупинення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реєстрації</a:t>
            </a:r>
            <a:r>
              <a:rPr lang="ru-RU" sz="1400" dirty="0">
                <a:latin typeface="e-Ukraine Light" pitchFamily="50" charset="-52"/>
              </a:rPr>
              <a:t> ПН/РК; </a:t>
            </a:r>
          </a:p>
          <a:p>
            <a:pPr algn="just"/>
            <a:endParaRPr lang="ru-RU" sz="1400" dirty="0">
              <a:latin typeface="e-Ukraine Light" pitchFamily="50" charset="-52"/>
            </a:endParaRPr>
          </a:p>
          <a:p>
            <a:pPr algn="just"/>
            <a:r>
              <a:rPr lang="ru-RU" sz="1400" dirty="0" err="1">
                <a:latin typeface="e-Ukraine Light" pitchFamily="50" charset="-52"/>
              </a:rPr>
              <a:t>критеріїв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ризиковості</a:t>
            </a:r>
            <a:r>
              <a:rPr lang="ru-RU" sz="1400" dirty="0">
                <a:latin typeface="e-Ukraine Light" pitchFamily="50" charset="-52"/>
              </a:rPr>
              <a:t>; </a:t>
            </a:r>
          </a:p>
          <a:p>
            <a:pPr algn="just"/>
            <a:endParaRPr lang="ru-RU" sz="1400" dirty="0">
              <a:latin typeface="e-Ukraine Light" pitchFamily="50" charset="-52"/>
            </a:endParaRPr>
          </a:p>
          <a:p>
            <a:pPr algn="just"/>
            <a:r>
              <a:rPr lang="ru-RU" sz="1400" dirty="0" err="1">
                <a:latin typeface="e-Ukraine Light" pitchFamily="50" charset="-52"/>
              </a:rPr>
              <a:t>заповнення</a:t>
            </a:r>
            <a:r>
              <a:rPr lang="ru-RU" sz="1400" dirty="0">
                <a:latin typeface="e-Ukraine Light" pitchFamily="50" charset="-52"/>
              </a:rPr>
              <a:t> таблиці даних платника </a:t>
            </a:r>
            <a:r>
              <a:rPr lang="ru-RU" sz="1400" dirty="0" err="1">
                <a:latin typeface="e-Ukraine Light" pitchFamily="50" charset="-52"/>
              </a:rPr>
              <a:t>тощо</a:t>
            </a:r>
            <a:r>
              <a:rPr lang="ru-RU" sz="1400" dirty="0">
                <a:latin typeface="e-Ukraine Light" pitchFamily="50" charset="-52"/>
              </a:rPr>
              <a:t>. </a:t>
            </a:r>
          </a:p>
          <a:p>
            <a:pPr algn="just"/>
            <a:endParaRPr lang="ru-RU" sz="1400" dirty="0">
              <a:latin typeface="e-Ukraine Light" pitchFamily="50" charset="-52"/>
            </a:endParaRPr>
          </a:p>
          <a:p>
            <a:pPr algn="just"/>
            <a:r>
              <a:rPr lang="ru-RU" sz="1400" dirty="0">
                <a:latin typeface="e-Ukraine Light" pitchFamily="50" charset="-52"/>
              </a:rPr>
              <a:t>8. </a:t>
            </a:r>
            <a:r>
              <a:rPr lang="ru-RU" sz="1400" dirty="0" err="1">
                <a:latin typeface="e-Ukraine Light" pitchFamily="50" charset="-52"/>
              </a:rPr>
              <a:t>Консультаційний</a:t>
            </a:r>
            <a:r>
              <a:rPr lang="ru-RU" sz="1400" dirty="0">
                <a:latin typeface="e-Ukraine Light" pitchFamily="50" charset="-52"/>
              </a:rPr>
              <a:t> центр </a:t>
            </a:r>
            <a:r>
              <a:rPr lang="ru-RU" sz="1400" dirty="0" err="1">
                <a:latin typeface="e-Ukraine Light" pitchFamily="50" charset="-52"/>
              </a:rPr>
              <a:t>щодо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особливостей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реєстрації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платником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єдиного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податку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четвертої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групи</a:t>
            </a:r>
            <a:r>
              <a:rPr lang="ru-RU" sz="1400" dirty="0">
                <a:latin typeface="e-Ukraine Light" pitchFamily="50" charset="-52"/>
              </a:rPr>
              <a:t>.</a:t>
            </a:r>
          </a:p>
          <a:p>
            <a:pPr algn="just"/>
            <a:endParaRPr lang="ru-RU" sz="1400" dirty="0">
              <a:latin typeface="e-Ukraine Light" pitchFamily="50" charset="-52"/>
            </a:endParaRPr>
          </a:p>
          <a:p>
            <a:pPr algn="just"/>
            <a:r>
              <a:rPr lang="en-US" sz="1400" dirty="0">
                <a:latin typeface="e-Ukraine Light" pitchFamily="50" charset="-52"/>
              </a:rPr>
              <a:t>https://kyiv.tax.gov.ua/media-ark/news-ark/873223.html </a:t>
            </a:r>
          </a:p>
          <a:p>
            <a:pPr algn="just"/>
            <a:endParaRPr lang="en-US" sz="1400" dirty="0">
              <a:latin typeface="e-Ukraine Light" pitchFamily="50" charset="-52"/>
            </a:endParaRPr>
          </a:p>
          <a:p>
            <a:pPr algn="just"/>
            <a:r>
              <a:rPr lang="ru-RU" sz="1400" dirty="0">
                <a:latin typeface="e-Ukraine Light" pitchFamily="50" charset="-52"/>
              </a:rPr>
              <a:t>Тут </a:t>
            </a:r>
            <a:r>
              <a:rPr lang="ru-RU" sz="1400" dirty="0" err="1">
                <a:latin typeface="e-Ukraine Light" pitchFamily="50" charset="-52"/>
              </a:rPr>
              <a:t>ви</a:t>
            </a:r>
            <a:r>
              <a:rPr lang="ru-RU" sz="1400" dirty="0">
                <a:latin typeface="e-Ukraine Light" pitchFamily="50" charset="-52"/>
              </a:rPr>
              <a:t> можете </a:t>
            </a:r>
            <a:r>
              <a:rPr lang="ru-RU" sz="1400" dirty="0" err="1">
                <a:latin typeface="e-Ukraine Light" pitchFamily="50" charset="-52"/>
              </a:rPr>
              <a:t>отримати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відповіді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щодо</a:t>
            </a:r>
            <a:r>
              <a:rPr lang="ru-RU" sz="1400" dirty="0">
                <a:latin typeface="e-Ukraine Light" pitchFamily="50" charset="-52"/>
              </a:rPr>
              <a:t>:</a:t>
            </a:r>
          </a:p>
          <a:p>
            <a:pPr algn="just"/>
            <a:endParaRPr lang="ru-RU" sz="1400" dirty="0">
              <a:latin typeface="e-Ukraine Light" pitchFamily="50" charset="-52"/>
            </a:endParaRPr>
          </a:p>
          <a:p>
            <a:pPr algn="just"/>
            <a:r>
              <a:rPr lang="ru-RU" sz="1400" dirty="0">
                <a:latin typeface="e-Ukraine Light" pitchFamily="50" charset="-52"/>
              </a:rPr>
              <a:t>умов та порядку </a:t>
            </a:r>
            <a:r>
              <a:rPr lang="ru-RU" sz="1400" dirty="0" err="1">
                <a:latin typeface="e-Ukraine Light" pitchFamily="50" charset="-52"/>
              </a:rPr>
              <a:t>реєстрації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платником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єдиного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податку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четвертої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групи</a:t>
            </a:r>
            <a:r>
              <a:rPr lang="ru-RU" sz="1400" dirty="0">
                <a:latin typeface="e-Ukraine Light" pitchFamily="50" charset="-52"/>
              </a:rPr>
              <a:t>;</a:t>
            </a:r>
          </a:p>
          <a:p>
            <a:pPr algn="just"/>
            <a:endParaRPr lang="ru-RU" sz="1400" dirty="0">
              <a:latin typeface="e-Ukraine Light" pitchFamily="50" charset="-52"/>
            </a:endParaRPr>
          </a:p>
          <a:p>
            <a:pPr algn="just"/>
            <a:r>
              <a:rPr lang="ru-RU" sz="1400" dirty="0" smtClean="0">
                <a:latin typeface="e-Ukraine Light" pitchFamily="50" charset="-52"/>
              </a:rPr>
              <a:t> </a:t>
            </a:r>
            <a:endParaRPr lang="ru-RU" sz="1400" dirty="0">
              <a:latin typeface="e-Ukraine Light" pitchFamily="50" charset="-52"/>
            </a:endParaRPr>
          </a:p>
          <a:p>
            <a:pPr algn="just"/>
            <a:endParaRPr lang="ru-RU" sz="1600" dirty="0">
              <a:latin typeface="e-Ukraine Light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61763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xmlns="" id="{77BE1E3B-BB62-4FEA-84E6-53708639754F}"/>
              </a:ext>
            </a:extLst>
          </p:cNvPr>
          <p:cNvGrpSpPr/>
          <p:nvPr/>
        </p:nvGrpSpPr>
        <p:grpSpPr>
          <a:xfrm>
            <a:off x="143123" y="152031"/>
            <a:ext cx="4811078" cy="6705969"/>
            <a:chOff x="83820" y="2099"/>
            <a:chExt cx="4793934" cy="6848282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xmlns="" id="{63EC6337-995B-4F4C-BFBF-1A1915547AE5}"/>
                </a:ext>
              </a:extLst>
            </p:cNvPr>
            <p:cNvSpPr/>
            <p:nvPr/>
          </p:nvSpPr>
          <p:spPr>
            <a:xfrm>
              <a:off x="83820" y="2099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Овал 5">
              <a:extLst>
                <a:ext uri="{FF2B5EF4-FFF2-40B4-BE49-F238E27FC236}">
                  <a16:creationId xmlns:a16="http://schemas.microsoft.com/office/drawing/2014/main" xmlns="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rgbClr val="25A872"/>
                  </a:solidFill>
                  <a:latin typeface="e-Ukraine" panose="00000500000000000000" pitchFamily="50" charset="-52"/>
                </a:rPr>
                <a:t>5</a:t>
              </a:r>
              <a:endParaRPr lang="ru-RU" sz="14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192DF1A1-DE05-4849-B565-0A68A4DD5458}"/>
              </a:ext>
            </a:extLst>
          </p:cNvPr>
          <p:cNvGrpSpPr/>
          <p:nvPr/>
        </p:nvGrpSpPr>
        <p:grpSpPr>
          <a:xfrm>
            <a:off x="5076290" y="161644"/>
            <a:ext cx="4692492" cy="6668750"/>
            <a:chOff x="82856" y="63915"/>
            <a:chExt cx="4793934" cy="6819219"/>
          </a:xfrm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xmlns="" id="{98C4D4A9-1179-41C5-BA9A-90E6A97494E2}"/>
                </a:ext>
              </a:extLst>
            </p:cNvPr>
            <p:cNvSpPr/>
            <p:nvPr/>
          </p:nvSpPr>
          <p:spPr>
            <a:xfrm>
              <a:off x="82856" y="63915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xmlns="" id="{72F46394-038E-4BE7-991A-5920F8DE961D}"/>
                </a:ext>
              </a:extLst>
            </p:cNvPr>
            <p:cNvSpPr/>
            <p:nvPr/>
          </p:nvSpPr>
          <p:spPr>
            <a:xfrm>
              <a:off x="2327423" y="6578334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rgbClr val="25A872"/>
                  </a:solidFill>
                  <a:latin typeface="e-Ukraine" panose="00000500000000000000" pitchFamily="50" charset="-52"/>
                </a:rPr>
                <a:t>2</a:t>
              </a:r>
              <a:endParaRPr lang="ru-RU" sz="14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FAF92371-AAAD-4CE7-9946-D3225F950A0A}"/>
              </a:ext>
            </a:extLst>
          </p:cNvPr>
          <p:cNvSpPr/>
          <p:nvPr/>
        </p:nvSpPr>
        <p:spPr>
          <a:xfrm>
            <a:off x="200024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5E3BEA56-B2F6-43C2-8AE0-D93D94EA7E9A}"/>
              </a:ext>
            </a:extLst>
          </p:cNvPr>
          <p:cNvSpPr/>
          <p:nvPr/>
        </p:nvSpPr>
        <p:spPr>
          <a:xfrm>
            <a:off x="5076290" y="445690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076291" y="1"/>
            <a:ext cx="4692491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uk-UA" sz="1200" dirty="0" smtClean="0">
              <a:latin typeface="e-Ukraine Light" pitchFamily="50" charset="-52"/>
            </a:endParaRPr>
          </a:p>
          <a:p>
            <a:pPr algn="just"/>
            <a:endParaRPr lang="en-US" sz="1600" dirty="0" smtClean="0">
              <a:latin typeface="e-Ukraine Light" pitchFamily="50" charset="-52"/>
            </a:endParaRPr>
          </a:p>
          <a:p>
            <a:pPr algn="just"/>
            <a:r>
              <a:rPr lang="ru-RU" sz="1400" dirty="0">
                <a:latin typeface="e-Ukraine Light" pitchFamily="50" charset="-52"/>
              </a:rPr>
              <a:t>2. </a:t>
            </a:r>
            <a:r>
              <a:rPr lang="ru-RU" sz="1400" dirty="0" err="1">
                <a:latin typeface="e-Ukraine Light" pitchFamily="50" charset="-52"/>
              </a:rPr>
              <a:t>Сторінка</a:t>
            </a:r>
            <a:r>
              <a:rPr lang="ru-RU" sz="1400" dirty="0">
                <a:latin typeface="e-Ukraine Light" pitchFamily="50" charset="-52"/>
              </a:rPr>
              <a:t> у </a:t>
            </a:r>
            <a:r>
              <a:rPr lang="ru-RU" sz="1400" dirty="0" err="1">
                <a:latin typeface="e-Ukraine Light" pitchFamily="50" charset="-52"/>
              </a:rPr>
              <a:t>Facebook</a:t>
            </a:r>
            <a:r>
              <a:rPr lang="ru-RU" sz="1400" dirty="0">
                <a:latin typeface="e-Ukraine Light" pitchFamily="50" charset="-52"/>
              </a:rPr>
              <a:t>. </a:t>
            </a:r>
          </a:p>
          <a:p>
            <a:pPr algn="just"/>
            <a:endParaRPr lang="ru-RU" sz="1400" dirty="0">
              <a:latin typeface="e-Ukraine Light" pitchFamily="50" charset="-52"/>
            </a:endParaRPr>
          </a:p>
          <a:p>
            <a:pPr algn="just"/>
            <a:r>
              <a:rPr lang="ru-RU" sz="1400" dirty="0">
                <a:latin typeface="e-Ukraine Light" pitchFamily="50" charset="-52"/>
              </a:rPr>
              <a:t>https://www.facebook.com/tax.kyiv </a:t>
            </a:r>
          </a:p>
          <a:p>
            <a:pPr algn="just"/>
            <a:endParaRPr lang="ru-RU" sz="1400" dirty="0">
              <a:latin typeface="e-Ukraine Light" pitchFamily="50" charset="-52"/>
            </a:endParaRPr>
          </a:p>
          <a:p>
            <a:pPr algn="just"/>
            <a:r>
              <a:rPr lang="ru-RU" sz="1400" dirty="0">
                <a:latin typeface="e-Ukraine Light" pitchFamily="50" charset="-52"/>
              </a:rPr>
              <a:t>Тут </a:t>
            </a:r>
            <a:r>
              <a:rPr lang="ru-RU" sz="1400" dirty="0" err="1">
                <a:latin typeface="e-Ukraine Light" pitchFamily="50" charset="-52"/>
              </a:rPr>
              <a:t>ви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зможете</a:t>
            </a:r>
            <a:r>
              <a:rPr lang="ru-RU" sz="1400" dirty="0">
                <a:latin typeface="e-Ukraine Light" pitchFamily="50" charset="-52"/>
              </a:rPr>
              <a:t>:</a:t>
            </a:r>
          </a:p>
          <a:p>
            <a:pPr algn="just"/>
            <a:endParaRPr lang="ru-RU" sz="1400" dirty="0">
              <a:latin typeface="e-Ukraine Light" pitchFamily="50" charset="-52"/>
            </a:endParaRPr>
          </a:p>
          <a:p>
            <a:pPr algn="just"/>
            <a:r>
              <a:rPr lang="ru-RU" sz="1400" dirty="0" err="1">
                <a:latin typeface="e-Ukraine Light" pitchFamily="50" charset="-52"/>
              </a:rPr>
              <a:t>дізнатися</a:t>
            </a:r>
            <a:r>
              <a:rPr lang="ru-RU" sz="1400" dirty="0">
                <a:latin typeface="e-Ukraine Light" pitchFamily="50" charset="-52"/>
              </a:rPr>
              <a:t> про </a:t>
            </a:r>
            <a:r>
              <a:rPr lang="ru-RU" sz="1400" dirty="0" err="1">
                <a:latin typeface="e-Ukraine Light" pitchFamily="50" charset="-52"/>
              </a:rPr>
              <a:t>новини</a:t>
            </a:r>
            <a:r>
              <a:rPr lang="ru-RU" sz="1400" dirty="0">
                <a:latin typeface="e-Ukraine Light" pitchFamily="50" charset="-52"/>
              </a:rPr>
              <a:t> та </a:t>
            </a:r>
            <a:r>
              <a:rPr lang="ru-RU" sz="1400" dirty="0" err="1">
                <a:latin typeface="e-Ukraine Light" pitchFamily="50" charset="-52"/>
              </a:rPr>
              <a:t>зміни</a:t>
            </a:r>
            <a:r>
              <a:rPr lang="ru-RU" sz="1400" dirty="0">
                <a:latin typeface="e-Ukraine Light" pitchFamily="50" charset="-52"/>
              </a:rPr>
              <a:t> у </a:t>
            </a:r>
            <a:r>
              <a:rPr lang="ru-RU" sz="1400" dirty="0" err="1">
                <a:latin typeface="e-Ukraine Light" pitchFamily="50" charset="-52"/>
              </a:rPr>
              <a:t>податковому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законодавстві</a:t>
            </a:r>
            <a:r>
              <a:rPr lang="ru-RU" sz="1400" dirty="0">
                <a:latin typeface="e-Ukraine Light" pitchFamily="50" charset="-52"/>
              </a:rPr>
              <a:t>;</a:t>
            </a:r>
          </a:p>
          <a:p>
            <a:pPr algn="just"/>
            <a:endParaRPr lang="ru-RU" sz="1400" dirty="0">
              <a:latin typeface="e-Ukraine Light" pitchFamily="50" charset="-52"/>
            </a:endParaRPr>
          </a:p>
          <a:p>
            <a:pPr algn="just"/>
            <a:r>
              <a:rPr lang="ru-RU" sz="1400" dirty="0" err="1">
                <a:latin typeface="e-Ukraine Light" pitchFamily="50" charset="-52"/>
              </a:rPr>
              <a:t>переглянути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анонси</a:t>
            </a:r>
            <a:r>
              <a:rPr lang="ru-RU" sz="1400" dirty="0">
                <a:latin typeface="e-Ukraine Light" pitchFamily="50" charset="-52"/>
              </a:rPr>
              <a:t> та </a:t>
            </a:r>
            <a:r>
              <a:rPr lang="ru-RU" sz="1400" dirty="0" err="1">
                <a:latin typeface="e-Ukraine Light" pitchFamily="50" charset="-52"/>
              </a:rPr>
              <a:t>зареєструватися</a:t>
            </a:r>
            <a:r>
              <a:rPr lang="ru-RU" sz="1400" dirty="0">
                <a:latin typeface="e-Ukraine Light" pitchFamily="50" charset="-52"/>
              </a:rPr>
              <a:t> на заходи;</a:t>
            </a:r>
          </a:p>
          <a:p>
            <a:pPr algn="just"/>
            <a:endParaRPr lang="ru-RU" sz="1400" dirty="0">
              <a:latin typeface="e-Ukraine Light" pitchFamily="50" charset="-52"/>
            </a:endParaRPr>
          </a:p>
          <a:p>
            <a:pPr algn="just"/>
            <a:r>
              <a:rPr lang="ru-RU" sz="1400" dirty="0" err="1">
                <a:latin typeface="e-Ukraine Light" pitchFamily="50" charset="-52"/>
              </a:rPr>
              <a:t>залишити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відгуки</a:t>
            </a:r>
            <a:r>
              <a:rPr lang="ru-RU" sz="1400" dirty="0">
                <a:latin typeface="e-Ukraine Light" pitchFamily="50" charset="-52"/>
              </a:rPr>
              <a:t> та </a:t>
            </a:r>
            <a:r>
              <a:rPr lang="ru-RU" sz="1400" dirty="0" err="1">
                <a:latin typeface="e-Ukraine Light" pitchFamily="50" charset="-52"/>
              </a:rPr>
              <a:t>коментарі</a:t>
            </a:r>
            <a:r>
              <a:rPr lang="ru-RU" sz="1400" dirty="0">
                <a:latin typeface="e-Ukraine Light" pitchFamily="50" charset="-52"/>
              </a:rPr>
              <a:t>.</a:t>
            </a:r>
          </a:p>
          <a:p>
            <a:pPr algn="just"/>
            <a:endParaRPr lang="ru-RU" sz="1400" dirty="0">
              <a:latin typeface="e-Ukraine Light" pitchFamily="50" charset="-52"/>
            </a:endParaRPr>
          </a:p>
          <a:p>
            <a:pPr algn="just"/>
            <a:r>
              <a:rPr lang="ru-RU" sz="1400" dirty="0" err="1">
                <a:latin typeface="e-Ukraine Light" pitchFamily="50" charset="-52"/>
              </a:rPr>
              <a:t>Підписуйтеся</a:t>
            </a:r>
            <a:r>
              <a:rPr lang="ru-RU" sz="1400" dirty="0">
                <a:latin typeface="e-Ukraine Light" pitchFamily="50" charset="-52"/>
              </a:rPr>
              <a:t> та </a:t>
            </a:r>
            <a:r>
              <a:rPr lang="ru-RU" sz="1400" dirty="0" err="1">
                <a:latin typeface="e-Ukraine Light" pitchFamily="50" charset="-52"/>
              </a:rPr>
              <a:t>долучайте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друзів</a:t>
            </a:r>
            <a:r>
              <a:rPr lang="ru-RU" sz="1400" dirty="0">
                <a:latin typeface="e-Ukraine Light" pitchFamily="50" charset="-52"/>
              </a:rPr>
              <a:t>! </a:t>
            </a:r>
            <a:endParaRPr lang="ru-RU" sz="1400" dirty="0" smtClean="0">
              <a:latin typeface="e-Ukraine Light" pitchFamily="50" charset="-52"/>
            </a:endParaRPr>
          </a:p>
          <a:p>
            <a:pPr algn="just"/>
            <a:r>
              <a:rPr lang="en-US" sz="1400" dirty="0">
                <a:latin typeface="e-Ukraine Light" pitchFamily="50" charset="-52"/>
              </a:rPr>
              <a:t> </a:t>
            </a:r>
            <a:endParaRPr lang="uk-UA" sz="1400" dirty="0">
              <a:latin typeface="e-Ukraine Light" pitchFamily="50" charset="-52"/>
            </a:endParaRPr>
          </a:p>
          <a:p>
            <a:pPr algn="just"/>
            <a:r>
              <a:rPr lang="en-US" sz="1400" dirty="0" smtClean="0">
                <a:latin typeface="e-Ukraine Light" pitchFamily="50" charset="-52"/>
              </a:rPr>
              <a:t>3</a:t>
            </a:r>
            <a:r>
              <a:rPr lang="en-US" sz="1400" dirty="0">
                <a:latin typeface="e-Ukraine Light" pitchFamily="50" charset="-52"/>
              </a:rPr>
              <a:t>. YouTube-</a:t>
            </a:r>
            <a:r>
              <a:rPr lang="ru-RU" sz="1400" dirty="0">
                <a:latin typeface="e-Ukraine Light" pitchFamily="50" charset="-52"/>
              </a:rPr>
              <a:t>канал. </a:t>
            </a:r>
          </a:p>
          <a:p>
            <a:pPr algn="just"/>
            <a:endParaRPr lang="ru-RU" sz="1400" dirty="0">
              <a:latin typeface="e-Ukraine Light" pitchFamily="50" charset="-52"/>
            </a:endParaRPr>
          </a:p>
          <a:p>
            <a:pPr algn="just"/>
            <a:r>
              <a:rPr lang="en-US" sz="1400" dirty="0">
                <a:latin typeface="e-Ukraine Light" pitchFamily="50" charset="-52"/>
              </a:rPr>
              <a:t>https://bit.ly/3ROIih9 </a:t>
            </a:r>
          </a:p>
          <a:p>
            <a:pPr algn="just"/>
            <a:endParaRPr lang="en-US" sz="1400" dirty="0">
              <a:latin typeface="e-Ukraine Light" pitchFamily="50" charset="-52"/>
            </a:endParaRPr>
          </a:p>
          <a:p>
            <a:pPr algn="just"/>
            <a:r>
              <a:rPr lang="ru-RU" sz="1400" dirty="0">
                <a:latin typeface="e-Ukraine Light" pitchFamily="50" charset="-52"/>
              </a:rPr>
              <a:t>Тут </a:t>
            </a:r>
            <a:r>
              <a:rPr lang="ru-RU" sz="1400" dirty="0" err="1">
                <a:latin typeface="e-Ukraine Light" pitchFamily="50" charset="-52"/>
              </a:rPr>
              <a:t>ви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знайдете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відеороз’яснення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від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фахівців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столичної</a:t>
            </a:r>
            <a:r>
              <a:rPr lang="ru-RU" sz="1400" dirty="0">
                <a:latin typeface="e-Ukraine Light" pitchFamily="50" charset="-52"/>
              </a:rPr>
              <a:t> ДПС.</a:t>
            </a:r>
          </a:p>
          <a:p>
            <a:pPr algn="just"/>
            <a:endParaRPr lang="ru-RU" sz="1400" dirty="0">
              <a:latin typeface="e-Ukraine Light" pitchFamily="50" charset="-52"/>
            </a:endParaRPr>
          </a:p>
          <a:p>
            <a:pPr algn="just"/>
            <a:r>
              <a:rPr lang="ru-RU" sz="1400" dirty="0" err="1">
                <a:latin typeface="e-Ukraine Light" pitchFamily="50" charset="-52"/>
              </a:rPr>
              <a:t>Запрошуємо</a:t>
            </a:r>
            <a:r>
              <a:rPr lang="ru-RU" sz="1400" dirty="0">
                <a:latin typeface="e-Ukraine Light" pitchFamily="50" charset="-52"/>
              </a:rPr>
              <a:t> до перегляду!</a:t>
            </a:r>
          </a:p>
          <a:p>
            <a:pPr algn="just"/>
            <a:endParaRPr lang="ru-RU" sz="1400" dirty="0">
              <a:latin typeface="e-Ukraine Light" pitchFamily="50" charset="-52"/>
            </a:endParaRPr>
          </a:p>
          <a:p>
            <a:pPr algn="just"/>
            <a:r>
              <a:rPr lang="ru-RU" sz="1400" dirty="0">
                <a:latin typeface="e-Ukraine Light" pitchFamily="50" charset="-52"/>
              </a:rPr>
              <a:t>4. «</a:t>
            </a:r>
            <a:r>
              <a:rPr lang="ru-RU" sz="1400" dirty="0" err="1">
                <a:latin typeface="e-Ukraine Light" pitchFamily="50" charset="-52"/>
              </a:rPr>
              <a:t>Гарячі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лінії</a:t>
            </a:r>
            <a:r>
              <a:rPr lang="ru-RU" sz="1400" dirty="0">
                <a:latin typeface="e-Ukraine Light" pitchFamily="50" charset="-52"/>
              </a:rPr>
              <a:t>». </a:t>
            </a:r>
          </a:p>
          <a:p>
            <a:pPr algn="just"/>
            <a:endParaRPr lang="ru-RU" sz="1400" dirty="0">
              <a:latin typeface="e-Ukraine Light" pitchFamily="50" charset="-52"/>
            </a:endParaRPr>
          </a:p>
          <a:p>
            <a:pPr algn="just"/>
            <a:r>
              <a:rPr lang="en-US" sz="1400" dirty="0">
                <a:latin typeface="e-Ukraine Light" pitchFamily="50" charset="-52"/>
              </a:rPr>
              <a:t>https://kyiv.tax.gov.ua/kontakti/</a:t>
            </a:r>
          </a:p>
          <a:p>
            <a:pPr algn="just"/>
            <a:endParaRPr lang="en-US" sz="1400" dirty="0">
              <a:latin typeface="e-Ukraine Light" pitchFamily="50" charset="-52"/>
            </a:endParaRPr>
          </a:p>
        </p:txBody>
      </p:sp>
      <p:sp>
        <p:nvSpPr>
          <p:cNvPr id="1026" name="AutoShape 2" descr="https://kyiv.tax.gov.ua/data/material/000/663/786526/6650503beefbe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https://kyiv.tax.gov.ua/data/material/000/663/786526/6650503beefbe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https://kyiv.tax.gov.ua/data/material/000/663/786526/6650503beefbe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2" name="AutoShape 8" descr="https://kyiv.tax.gov.ua/data/material/000/663/786526/6650503beefbe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228600" y="219074"/>
            <a:ext cx="4648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latin typeface="e-Ukraine Light" pitchFamily="50" charset="-52"/>
              </a:rPr>
              <a:t>	</a:t>
            </a:r>
            <a:endParaRPr lang="ru-RU" sz="1000" dirty="0" smtClean="0">
              <a:latin typeface="e-Ukraine Light" pitchFamily="50" charset="-52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38126" y="295275"/>
            <a:ext cx="46005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000" dirty="0" smtClean="0">
                <a:latin typeface="e-Ukraine Light" pitchFamily="50" charset="-52"/>
              </a:rPr>
              <a:t>	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76225" y="161925"/>
            <a:ext cx="4600575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e-Ukraine Light" pitchFamily="50" charset="-52"/>
              </a:rPr>
              <a:t> </a:t>
            </a:r>
            <a:endParaRPr lang="en-US" sz="1600" dirty="0" smtClean="0">
              <a:latin typeface="e-Ukraine Light" pitchFamily="50" charset="-52"/>
            </a:endParaRPr>
          </a:p>
          <a:p>
            <a:pPr algn="just"/>
            <a:r>
              <a:rPr lang="ru-RU" sz="1400" dirty="0" err="1" smtClean="0">
                <a:latin typeface="e-Ukraine Light" pitchFamily="50" charset="-52"/>
              </a:rPr>
              <a:t>правильності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заповнення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звітності</a:t>
            </a:r>
            <a:r>
              <a:rPr lang="ru-RU" sz="1400" dirty="0">
                <a:latin typeface="e-Ukraine Light" pitchFamily="50" charset="-52"/>
              </a:rPr>
              <a:t> та подання </a:t>
            </a:r>
            <a:r>
              <a:rPr lang="ru-RU" sz="1400" dirty="0" err="1">
                <a:latin typeface="e-Ukraine Light" pitchFamily="50" charset="-52"/>
              </a:rPr>
              <a:t>необхідних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документів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тощо</a:t>
            </a:r>
            <a:r>
              <a:rPr lang="ru-RU" sz="1400" dirty="0" smtClean="0">
                <a:latin typeface="e-Ukraine Light" pitchFamily="50" charset="-52"/>
              </a:rPr>
              <a:t>.</a:t>
            </a:r>
          </a:p>
          <a:p>
            <a:pPr algn="just"/>
            <a:endParaRPr lang="ru-RU" sz="1400" dirty="0">
              <a:latin typeface="e-Ukraine Light" pitchFamily="50" charset="-52"/>
            </a:endParaRPr>
          </a:p>
          <a:p>
            <a:pPr algn="just"/>
            <a:r>
              <a:rPr lang="ru-RU" sz="1400" dirty="0" smtClean="0">
                <a:latin typeface="e-Ukraine Light" pitchFamily="50" charset="-52"/>
              </a:rPr>
              <a:t>9</a:t>
            </a:r>
            <a:r>
              <a:rPr lang="ru-RU" sz="1400" dirty="0">
                <a:latin typeface="e-Ukraine Light" pitchFamily="50" charset="-52"/>
              </a:rPr>
              <a:t>. </a:t>
            </a:r>
            <a:r>
              <a:rPr lang="ru-RU" sz="1400" dirty="0" err="1">
                <a:latin typeface="e-Ukraine Light" pitchFamily="50" charset="-52"/>
              </a:rPr>
              <a:t>Комунікаційна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податкова</a:t>
            </a:r>
            <a:r>
              <a:rPr lang="ru-RU" sz="1400" dirty="0">
                <a:latin typeface="e-Ukraine Light" pitchFamily="50" charset="-52"/>
              </a:rPr>
              <a:t> платформа.</a:t>
            </a:r>
          </a:p>
          <a:p>
            <a:pPr algn="just"/>
            <a:endParaRPr lang="ru-RU" sz="1400" dirty="0">
              <a:latin typeface="e-Ukraine Light" pitchFamily="50" charset="-52"/>
            </a:endParaRPr>
          </a:p>
          <a:p>
            <a:pPr algn="just"/>
            <a:r>
              <a:rPr lang="ru-RU" sz="1400" dirty="0">
                <a:latin typeface="e-Ukraine Light" pitchFamily="50" charset="-52"/>
              </a:rPr>
              <a:t>Тут </a:t>
            </a:r>
            <a:r>
              <a:rPr lang="ru-RU" sz="1400" dirty="0" err="1">
                <a:latin typeface="e-Ukraine Light" pitchFamily="50" charset="-52"/>
              </a:rPr>
              <a:t>ви</a:t>
            </a:r>
            <a:r>
              <a:rPr lang="ru-RU" sz="1400" dirty="0">
                <a:latin typeface="e-Ukraine Light" pitchFamily="50" charset="-52"/>
              </a:rPr>
              <a:t> можете </a:t>
            </a:r>
            <a:r>
              <a:rPr lang="ru-RU" sz="1400" dirty="0" err="1">
                <a:latin typeface="e-Ukraine Light" pitchFamily="50" charset="-52"/>
              </a:rPr>
              <a:t>отримати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інформаційну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підтримку</a:t>
            </a:r>
            <a:r>
              <a:rPr lang="ru-RU" sz="1400" dirty="0">
                <a:latin typeface="e-Ukraine Light" pitchFamily="50" charset="-52"/>
              </a:rPr>
              <a:t>. </a:t>
            </a:r>
          </a:p>
          <a:p>
            <a:pPr algn="just"/>
            <a:endParaRPr lang="ru-RU" sz="1400" dirty="0">
              <a:latin typeface="e-Ukraine Light" pitchFamily="50" charset="-52"/>
            </a:endParaRPr>
          </a:p>
          <a:p>
            <a:pPr algn="just"/>
            <a:r>
              <a:rPr lang="ru-RU" sz="1400" dirty="0" err="1">
                <a:latin typeface="e-Ukraine Light" pitchFamily="50" charset="-52"/>
              </a:rPr>
              <a:t>Надсилайте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свої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запити</a:t>
            </a:r>
            <a:r>
              <a:rPr lang="ru-RU" sz="1400" dirty="0">
                <a:latin typeface="e-Ukraine Light" pitchFamily="50" charset="-52"/>
              </a:rPr>
              <a:t> на </a:t>
            </a:r>
            <a:r>
              <a:rPr lang="ru-RU" sz="1400" dirty="0" err="1">
                <a:latin typeface="e-Ukraine Light" pitchFamily="50" charset="-52"/>
              </a:rPr>
              <a:t>електронну</a:t>
            </a:r>
            <a:r>
              <a:rPr lang="ru-RU" sz="1400" dirty="0">
                <a:latin typeface="e-Ukraine Light" pitchFamily="50" charset="-52"/>
              </a:rPr>
              <a:t> адресу: kyiv.ikc@tax.gov.ua.</a:t>
            </a:r>
          </a:p>
          <a:p>
            <a:pPr algn="just"/>
            <a:endParaRPr lang="ru-RU" sz="1400" dirty="0">
              <a:latin typeface="e-Ukraine Light" pitchFamily="50" charset="-52"/>
            </a:endParaRPr>
          </a:p>
          <a:p>
            <a:pPr algn="just"/>
            <a:r>
              <a:rPr lang="ru-RU" sz="1400" dirty="0" err="1">
                <a:latin typeface="e-Ukraine Light" pitchFamily="50" charset="-52"/>
              </a:rPr>
              <a:t>Цей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інструмент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створений</a:t>
            </a:r>
            <a:r>
              <a:rPr lang="ru-RU" sz="1400" dirty="0">
                <a:latin typeface="e-Ukraine Light" pitchFamily="50" charset="-52"/>
              </a:rPr>
              <a:t> для </a:t>
            </a:r>
            <a:r>
              <a:rPr lang="ru-RU" sz="1400" dirty="0" err="1">
                <a:latin typeface="e-Ukraine Light" pitchFamily="50" charset="-52"/>
              </a:rPr>
              <a:t>спілкування</a:t>
            </a:r>
            <a:r>
              <a:rPr lang="ru-RU" sz="1400" dirty="0">
                <a:latin typeface="e-Ukraine Light" pitchFamily="50" charset="-52"/>
              </a:rPr>
              <a:t> з </a:t>
            </a:r>
            <a:r>
              <a:rPr lang="ru-RU" sz="1400" dirty="0" err="1">
                <a:latin typeface="e-Ukraine Light" pitchFamily="50" charset="-52"/>
              </a:rPr>
              <a:t>бізнес-спільнотою</a:t>
            </a:r>
            <a:r>
              <a:rPr lang="ru-RU" sz="1400" dirty="0">
                <a:latin typeface="e-Ukraine Light" pitchFamily="50" charset="-52"/>
              </a:rPr>
              <a:t> та </a:t>
            </a:r>
            <a:r>
              <a:rPr lang="ru-RU" sz="1400" dirty="0" err="1">
                <a:latin typeface="e-Ukraine Light" pitchFamily="50" charset="-52"/>
              </a:rPr>
              <a:t>громадськістю</a:t>
            </a:r>
            <a:r>
              <a:rPr lang="ru-RU" sz="1400" dirty="0">
                <a:latin typeface="e-Ukraine Light" pitchFamily="50" charset="-52"/>
              </a:rPr>
              <a:t>. </a:t>
            </a:r>
          </a:p>
          <a:p>
            <a:pPr algn="just"/>
            <a:endParaRPr lang="ru-RU" sz="1400" dirty="0">
              <a:latin typeface="e-Ukraine Light" pitchFamily="50" charset="-52"/>
            </a:endParaRPr>
          </a:p>
          <a:p>
            <a:pPr algn="just"/>
            <a:r>
              <a:rPr lang="ru-RU" sz="1400" dirty="0">
                <a:latin typeface="e-Ukraine Light" pitchFamily="50" charset="-52"/>
              </a:rPr>
              <a:t>10. </a:t>
            </a:r>
            <a:r>
              <a:rPr lang="ru-RU" sz="1400" dirty="0" err="1">
                <a:latin typeface="e-Ukraine Light" pitchFamily="50" charset="-52"/>
              </a:rPr>
              <a:t>Офіційні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електронні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пошти</a:t>
            </a:r>
            <a:r>
              <a:rPr lang="ru-RU" sz="1400" dirty="0">
                <a:latin typeface="e-Ukraine Light" pitchFamily="50" charset="-52"/>
              </a:rPr>
              <a:t> Головного </a:t>
            </a:r>
            <a:r>
              <a:rPr lang="ru-RU" sz="1400" dirty="0" err="1">
                <a:latin typeface="e-Ukraine Light" pitchFamily="50" charset="-52"/>
              </a:rPr>
              <a:t>управління</a:t>
            </a:r>
            <a:r>
              <a:rPr lang="ru-RU" sz="1400" dirty="0">
                <a:latin typeface="e-Ukraine Light" pitchFamily="50" charset="-52"/>
              </a:rPr>
              <a:t> ДПС у м. </a:t>
            </a:r>
            <a:r>
              <a:rPr lang="ru-RU" sz="1400" dirty="0" err="1">
                <a:latin typeface="e-Ukraine Light" pitchFamily="50" charset="-52"/>
              </a:rPr>
              <a:t>Києві</a:t>
            </a:r>
            <a:r>
              <a:rPr lang="ru-RU" sz="1400" dirty="0">
                <a:latin typeface="e-Ukraine Light" pitchFamily="50" charset="-52"/>
              </a:rPr>
              <a:t>:</a:t>
            </a:r>
          </a:p>
          <a:p>
            <a:pPr algn="just"/>
            <a:endParaRPr lang="ru-RU" sz="1400" dirty="0">
              <a:latin typeface="e-Ukraine Light" pitchFamily="50" charset="-52"/>
            </a:endParaRPr>
          </a:p>
          <a:p>
            <a:pPr algn="just"/>
            <a:r>
              <a:rPr lang="ru-RU" sz="1400" dirty="0">
                <a:latin typeface="e-Ukraine Light" pitchFamily="50" charset="-52"/>
              </a:rPr>
              <a:t>kyiv.chief@tax.gov.ua </a:t>
            </a:r>
          </a:p>
          <a:p>
            <a:pPr algn="just"/>
            <a:endParaRPr lang="ru-RU" sz="1400" dirty="0">
              <a:latin typeface="e-Ukraine Light" pitchFamily="50" charset="-52"/>
            </a:endParaRPr>
          </a:p>
          <a:p>
            <a:pPr algn="just"/>
            <a:r>
              <a:rPr lang="ru-RU" sz="1400" dirty="0" err="1">
                <a:latin typeface="e-Ukraine Light" pitchFamily="50" charset="-52"/>
              </a:rPr>
              <a:t>Ця</a:t>
            </a:r>
            <a:r>
              <a:rPr lang="ru-RU" sz="1400" dirty="0">
                <a:latin typeface="e-Ukraine Light" pitchFamily="50" charset="-52"/>
              </a:rPr>
              <a:t> адреса </a:t>
            </a:r>
            <a:r>
              <a:rPr lang="ru-RU" sz="1400" dirty="0" err="1">
                <a:latin typeface="e-Ukraine Light" pitchFamily="50" charset="-52"/>
              </a:rPr>
              <a:t>призначена</a:t>
            </a:r>
            <a:r>
              <a:rPr lang="ru-RU" sz="1400" dirty="0">
                <a:latin typeface="e-Ukraine Light" pitchFamily="50" charset="-52"/>
              </a:rPr>
              <a:t> для </a:t>
            </a:r>
            <a:r>
              <a:rPr lang="ru-RU" sz="1400" dirty="0" err="1">
                <a:latin typeface="e-Ukraine Light" pitchFamily="50" charset="-52"/>
              </a:rPr>
              <a:t>звернень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безпосередньо</a:t>
            </a:r>
            <a:r>
              <a:rPr lang="ru-RU" sz="1400" dirty="0">
                <a:latin typeface="e-Ukraine Light" pitchFamily="50" charset="-52"/>
              </a:rPr>
              <a:t> до </a:t>
            </a:r>
            <a:r>
              <a:rPr lang="ru-RU" sz="1400" dirty="0" err="1">
                <a:latin typeface="e-Ukraine Light" pitchFamily="50" charset="-52"/>
              </a:rPr>
              <a:t>керівника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столичної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податкової</a:t>
            </a:r>
            <a:r>
              <a:rPr lang="ru-RU" sz="1400" dirty="0">
                <a:latin typeface="e-Ukraine Light" pitchFamily="50" charset="-52"/>
              </a:rPr>
              <a:t>.</a:t>
            </a:r>
          </a:p>
          <a:p>
            <a:pPr algn="just"/>
            <a:endParaRPr lang="ru-RU" sz="1400" dirty="0">
              <a:latin typeface="e-Ukraine Light" pitchFamily="50" charset="-52"/>
            </a:endParaRPr>
          </a:p>
          <a:p>
            <a:pPr algn="just"/>
            <a:r>
              <a:rPr lang="ru-RU" sz="1400" dirty="0">
                <a:latin typeface="e-Ukraine Light" pitchFamily="50" charset="-52"/>
              </a:rPr>
              <a:t>kyiv.official@tax.gov.ua</a:t>
            </a:r>
          </a:p>
          <a:p>
            <a:pPr algn="just"/>
            <a:endParaRPr lang="ru-RU" sz="1400" dirty="0">
              <a:latin typeface="e-Ukraine Light" pitchFamily="50" charset="-52"/>
            </a:endParaRPr>
          </a:p>
          <a:p>
            <a:pPr algn="just"/>
            <a:r>
              <a:rPr lang="ru-RU" sz="1400" dirty="0" err="1">
                <a:latin typeface="e-Ukraine Light" pitchFamily="50" charset="-52"/>
              </a:rPr>
              <a:t>Ця</a:t>
            </a:r>
            <a:r>
              <a:rPr lang="ru-RU" sz="1400" dirty="0">
                <a:latin typeface="e-Ukraine Light" pitchFamily="50" charset="-52"/>
              </a:rPr>
              <a:t> адреса </a:t>
            </a:r>
            <a:r>
              <a:rPr lang="ru-RU" sz="1400" dirty="0" err="1">
                <a:latin typeface="e-Ukraine Light" pitchFamily="50" charset="-52"/>
              </a:rPr>
              <a:t>призначена</a:t>
            </a:r>
            <a:r>
              <a:rPr lang="ru-RU" sz="1400" dirty="0">
                <a:latin typeface="e-Ukraine Light" pitchFamily="50" charset="-52"/>
              </a:rPr>
              <a:t> для </a:t>
            </a:r>
            <a:r>
              <a:rPr lang="ru-RU" sz="1400" dirty="0" err="1">
                <a:latin typeface="e-Ukraine Light" pitchFamily="50" charset="-52"/>
              </a:rPr>
              <a:t>офіційних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звернень</a:t>
            </a:r>
            <a:r>
              <a:rPr lang="ru-RU" sz="1400" dirty="0">
                <a:latin typeface="e-Ukraine Light" pitchFamily="50" charset="-52"/>
              </a:rPr>
              <a:t> та </a:t>
            </a:r>
            <a:r>
              <a:rPr lang="ru-RU" sz="1400" dirty="0" err="1">
                <a:latin typeface="e-Ukraine Light" pitchFamily="50" charset="-52"/>
              </a:rPr>
              <a:t>запитів</a:t>
            </a:r>
            <a:r>
              <a:rPr lang="ru-RU" sz="1400" dirty="0">
                <a:latin typeface="e-Ukraine Light" pitchFamily="50" charset="-52"/>
              </a:rPr>
              <a:t>. </a:t>
            </a:r>
            <a:endParaRPr lang="ru-RU" sz="1400" dirty="0" smtClean="0">
              <a:latin typeface="e-Ukraine Light" pitchFamily="50" charset="-52"/>
            </a:endParaRPr>
          </a:p>
          <a:p>
            <a:pPr algn="just"/>
            <a:endParaRPr lang="ru-RU" sz="1400" dirty="0" smtClean="0">
              <a:latin typeface="e-Ukraine Light" pitchFamily="50" charset="-52"/>
            </a:endParaRPr>
          </a:p>
          <a:p>
            <a:pPr algn="just"/>
            <a:r>
              <a:rPr lang="ru-RU" sz="1400" dirty="0" err="1" smtClean="0">
                <a:latin typeface="e-Ukraine Light" pitchFamily="50" charset="-52"/>
              </a:rPr>
              <a:t>Також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>
                <a:latin typeface="e-Ukraine Light" pitchFamily="50" charset="-52"/>
              </a:rPr>
              <a:t>офлайн </a:t>
            </a:r>
            <a:r>
              <a:rPr lang="ru-RU" sz="1400" dirty="0" err="1">
                <a:latin typeface="e-Ukraine Light" pitchFamily="50" charset="-52"/>
              </a:rPr>
              <a:t>ви</a:t>
            </a:r>
            <a:r>
              <a:rPr lang="ru-RU" sz="1400" dirty="0">
                <a:latin typeface="e-Ukraine Light" pitchFamily="50" charset="-52"/>
              </a:rPr>
              <a:t> можете </a:t>
            </a:r>
            <a:r>
              <a:rPr lang="ru-RU" sz="1400" dirty="0" err="1">
                <a:latin typeface="e-Ukraine Light" pitchFamily="50" charset="-52"/>
              </a:rPr>
              <a:t>звернутися</a:t>
            </a:r>
            <a:r>
              <a:rPr lang="ru-RU" sz="1400" dirty="0">
                <a:latin typeface="e-Ukraine Light" pitchFamily="50" charset="-52"/>
              </a:rPr>
              <a:t> до </a:t>
            </a:r>
            <a:r>
              <a:rPr lang="ru-RU" sz="1400" dirty="0" err="1">
                <a:latin typeface="e-Ukraine Light" pitchFamily="50" charset="-52"/>
              </a:rPr>
              <a:t>Центрів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обслуговування</a:t>
            </a:r>
            <a:r>
              <a:rPr lang="ru-RU" sz="1400" dirty="0">
                <a:latin typeface="e-Ukraine Light" pitchFamily="50" charset="-52"/>
              </a:rPr>
              <a:t> </a:t>
            </a:r>
            <a:r>
              <a:rPr lang="ru-RU" sz="1400" dirty="0" err="1">
                <a:latin typeface="e-Ukraine Light" pitchFamily="50" charset="-52"/>
              </a:rPr>
              <a:t>платників</a:t>
            </a:r>
            <a:r>
              <a:rPr lang="ru-RU" sz="1400" dirty="0">
                <a:latin typeface="e-Ukraine Light" pitchFamily="50" charset="-52"/>
              </a:rPr>
              <a:t> м. </a:t>
            </a:r>
            <a:r>
              <a:rPr lang="ru-RU" sz="1400" dirty="0" err="1">
                <a:latin typeface="e-Ukraine Light" pitchFamily="50" charset="-52"/>
              </a:rPr>
              <a:t>Києва</a:t>
            </a:r>
            <a:r>
              <a:rPr lang="ru-RU" sz="1400" dirty="0">
                <a:latin typeface="e-Ukraine Light" pitchFamily="50" charset="-52"/>
              </a:rPr>
              <a:t>.</a:t>
            </a:r>
          </a:p>
          <a:p>
            <a:pPr algn="just"/>
            <a:endParaRPr lang="ru-RU" sz="1400" dirty="0">
              <a:latin typeface="e-Ukraine Light" pitchFamily="50" charset="-52"/>
            </a:endParaRPr>
          </a:p>
          <a:p>
            <a:pPr algn="just"/>
            <a:endParaRPr lang="ru-RU" sz="1400" dirty="0" smtClean="0">
              <a:latin typeface="e-Ukraine Light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67517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2153</TotalTime>
  <Words>379</Words>
  <Application>Microsoft Office PowerPoint</Application>
  <PresentationFormat>Лист A4 (210x297 мм)</PresentationFormat>
  <Paragraphs>151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d</cp:lastModifiedBy>
  <cp:revision>229</cp:revision>
  <cp:lastPrinted>2022-12-13T10:52:00Z</cp:lastPrinted>
  <dcterms:created xsi:type="dcterms:W3CDTF">2021-05-27T05:23:05Z</dcterms:created>
  <dcterms:modified xsi:type="dcterms:W3CDTF">2025-03-05T11:53:25Z</dcterms:modified>
</cp:coreProperties>
</file>