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9906000" cy="6858000" type="A4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A87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12" autoAdjust="0"/>
    <p:restoredTop sz="94660"/>
  </p:normalViewPr>
  <p:slideViewPr>
    <p:cSldViewPr snapToGrid="0">
      <p:cViewPr>
        <p:scale>
          <a:sx n="100" d="100"/>
          <a:sy n="100" d="100"/>
        </p:scale>
        <p:origin x="-72" y="-7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28.04.2025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0837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28.04.2025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9468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28.04.2025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2444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28.04.2025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7806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28.04.2025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0265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28.04.2025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8008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28.04.2025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9363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28.04.2025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8486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28.04.2025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7845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28.04.2025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5185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28.04.2025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0861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5A8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FCE06E-CD33-4E8D-BB2D-3C537C4FAFB6}" type="datetimeFigureOut">
              <a:rPr lang="ru-RU" smtClean="0"/>
              <a:pPr/>
              <a:t>28.04.2025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8233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t1p.de/lgu5a" TargetMode="External"/><Relationship Id="rId2" Type="http://schemas.openxmlformats.org/officeDocument/2006/relationships/hyperlink" Target="https://play.google.com/store/apps/details?id=my.tax.gov.ua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cutt.ly/UgBni5e" TargetMode="External"/><Relationship Id="rId5" Type="http://schemas.openxmlformats.org/officeDocument/2006/relationships/hyperlink" Target="mailto:kyiv.ikc@tax.gov.ua" TargetMode="External"/><Relationship Id="rId4" Type="http://schemas.openxmlformats.org/officeDocument/2006/relationships/hyperlink" Target="https://tax.gov.ua/baneryi/onlayn-navchannya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B2AE1F56-FA4C-456D-AD17-F597535BE98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4923" y="114300"/>
            <a:ext cx="4668202" cy="6629400"/>
          </a:xfrm>
          <a:prstGeom prst="rect">
            <a:avLst/>
          </a:prstGeom>
        </p:spPr>
      </p:pic>
      <p:sp>
        <p:nvSpPr>
          <p:cNvPr id="11" name="Rectangle 6">
            <a:extLst>
              <a:ext uri="{FF2B5EF4-FFF2-40B4-BE49-F238E27FC236}">
                <a16:creationId xmlns="" xmlns:a16="http://schemas.microsoft.com/office/drawing/2014/main" id="{AAE0BDE6-D7B9-4FD3-A01F-F489C68E00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762125"/>
            <a:ext cx="9906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grpSp>
        <p:nvGrpSpPr>
          <p:cNvPr id="18" name="Группа 17">
            <a:extLst>
              <a:ext uri="{FF2B5EF4-FFF2-40B4-BE49-F238E27FC236}">
                <a16:creationId xmlns="" xmlns:a16="http://schemas.microsoft.com/office/drawing/2014/main" id="{5B1F3CBD-8D08-499F-BE54-1DF3C9FE8E21}"/>
              </a:ext>
            </a:extLst>
          </p:cNvPr>
          <p:cNvGrpSpPr/>
          <p:nvPr/>
        </p:nvGrpSpPr>
        <p:grpSpPr>
          <a:xfrm>
            <a:off x="161925" y="114300"/>
            <a:ext cx="4659074" cy="6743700"/>
            <a:chOff x="64808" y="106681"/>
            <a:chExt cx="4811442" cy="6743700"/>
          </a:xfrm>
        </p:grpSpPr>
        <p:grpSp>
          <p:nvGrpSpPr>
            <p:cNvPr id="9" name="Группа 8">
              <a:extLst>
                <a:ext uri="{FF2B5EF4-FFF2-40B4-BE49-F238E27FC236}">
                  <a16:creationId xmlns="" xmlns:a16="http://schemas.microsoft.com/office/drawing/2014/main" id="{4A6F6DA5-6ACE-429E-B52A-AC44102F0184}"/>
                </a:ext>
              </a:extLst>
            </p:cNvPr>
            <p:cNvGrpSpPr/>
            <p:nvPr/>
          </p:nvGrpSpPr>
          <p:grpSpPr>
            <a:xfrm>
              <a:off x="64808" y="106681"/>
              <a:ext cx="4793934" cy="6743700"/>
              <a:chOff x="64808" y="106681"/>
              <a:chExt cx="4793934" cy="6743700"/>
            </a:xfrm>
          </p:grpSpPr>
          <p:sp>
            <p:nvSpPr>
              <p:cNvPr id="7" name="Прямоугольник 6">
                <a:extLst>
                  <a:ext uri="{FF2B5EF4-FFF2-40B4-BE49-F238E27FC236}">
                    <a16:creationId xmlns="" xmlns:a16="http://schemas.microsoft.com/office/drawing/2014/main" id="{09A0A77F-376C-47B9-BB79-353299E74E74}"/>
                  </a:ext>
                </a:extLst>
              </p:cNvPr>
              <p:cNvSpPr/>
              <p:nvPr/>
            </p:nvSpPr>
            <p:spPr>
              <a:xfrm>
                <a:off x="64808" y="106681"/>
                <a:ext cx="4793934" cy="65913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8" name="Овал 7">
                <a:extLst>
                  <a:ext uri="{FF2B5EF4-FFF2-40B4-BE49-F238E27FC236}">
                    <a16:creationId xmlns="" xmlns:a16="http://schemas.microsoft.com/office/drawing/2014/main" id="{DCA030F4-92F2-48AB-8BB4-77C584043B72}"/>
                  </a:ext>
                </a:extLst>
              </p:cNvPr>
              <p:cNvSpPr/>
              <p:nvPr/>
            </p:nvSpPr>
            <p:spPr>
              <a:xfrm>
                <a:off x="2328387" y="6545581"/>
                <a:ext cx="304800" cy="3048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25A87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uk-UA" sz="1100" dirty="0" smtClean="0">
                    <a:solidFill>
                      <a:srgbClr val="25A872"/>
                    </a:solidFill>
                    <a:latin typeface="e-Ukraine" panose="00000500000000000000" pitchFamily="50" charset="-52"/>
                  </a:rPr>
                  <a:t>3</a:t>
                </a:r>
                <a:endParaRPr lang="ru-RU" sz="1400" dirty="0">
                  <a:solidFill>
                    <a:srgbClr val="25A872"/>
                  </a:solidFill>
                  <a:latin typeface="e-Ukraine" panose="00000500000000000000" pitchFamily="50" charset="-52"/>
                </a:endParaRPr>
              </a:p>
            </p:txBody>
          </p:sp>
          <p:sp>
            <p:nvSpPr>
              <p:cNvPr id="24" name="Прямоугольник 23">
                <a:extLst>
                  <a:ext uri="{FF2B5EF4-FFF2-40B4-BE49-F238E27FC236}">
                    <a16:creationId xmlns="" xmlns:a16="http://schemas.microsoft.com/office/drawing/2014/main" id="{09A0A77F-376C-47B9-BB79-353299E74E74}"/>
                  </a:ext>
                </a:extLst>
              </p:cNvPr>
              <p:cNvSpPr/>
              <p:nvPr/>
            </p:nvSpPr>
            <p:spPr>
              <a:xfrm>
                <a:off x="74646" y="163831"/>
                <a:ext cx="4623156" cy="6429375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pic>
          <p:nvPicPr>
            <p:cNvPr id="4098" name="Рисунок 7" descr="https://chart.googleapis.com/chart?cht=qr&amp;chl=https%3A%2F%2Fwww.youtube.com%2FTaxUkraine&amp;chld=L|0&amp;chs=150">
              <a:extLst>
                <a:ext uri="{FF2B5EF4-FFF2-40B4-BE49-F238E27FC236}">
                  <a16:creationId xmlns="" xmlns:a16="http://schemas.microsoft.com/office/drawing/2014/main" id="{B988640C-7F4D-43BB-8D2B-B0AB4B4AD40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4055" y="1967184"/>
              <a:ext cx="771525" cy="7715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97" name="Рисунок 13" descr="https://chart.googleapis.com/chart?cht=qr&amp;chl=https%3A%2F%2Fwww.facebook.com%2FTaxUkraine%2F&amp;chld=L|0&amp;chs=150">
              <a:extLst>
                <a:ext uri="{FF2B5EF4-FFF2-40B4-BE49-F238E27FC236}">
                  <a16:creationId xmlns="" xmlns:a16="http://schemas.microsoft.com/office/drawing/2014/main" id="{48F62E71-1AA9-48BD-99B8-0430C4FAB90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2574" y="3269380"/>
              <a:ext cx="771525" cy="7715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" name="Rectangle 5">
              <a:extLst>
                <a:ext uri="{FF2B5EF4-FFF2-40B4-BE49-F238E27FC236}">
                  <a16:creationId xmlns="" xmlns:a16="http://schemas.microsoft.com/office/drawing/2014/main" id="{5E53E4E3-62F3-4903-B665-45BF57FD77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316" y="236315"/>
              <a:ext cx="4664666" cy="138499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449263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Друзі, підписуйтеся на офіційні сторінки Державної податкової служби України у соціальних мережах, де ви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зможе</a:t>
              </a:r>
              <a:r>
                <a:rPr lang="uk-UA" altLang="ru-RU" sz="1200" dirty="0" smtClean="0">
                  <a:solidFill>
                    <a:srgbClr val="333333"/>
                  </a:solidFill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те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переглянути новини, актуальні роз'яснення податкових новацій, а також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інфографіки,</a:t>
              </a:r>
              <a:r>
                <a:rPr kumimoji="0" lang="uk-UA" altLang="ru-RU" sz="1200" b="0" i="0" u="none" strike="noStrike" cap="none" normalizeH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коментарі керівництва,</a:t>
              </a:r>
              <a:r>
                <a:rPr kumimoji="0" lang="uk-UA" altLang="ru-RU" sz="1200" b="0" i="0" u="none" strike="noStrike" cap="none" normalizeH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фахівців </a:t>
              </a: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служби! Буде корисно та цікаво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!</a:t>
              </a:r>
              <a:endPara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2" name="Rectangle 7">
              <a:extLst>
                <a:ext uri="{FF2B5EF4-FFF2-40B4-BE49-F238E27FC236}">
                  <a16:creationId xmlns="" xmlns:a16="http://schemas.microsoft.com/office/drawing/2014/main" id="{7BCFA5DF-C4AC-4DCE-AA03-DBDC47E12D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440" y="3608395"/>
              <a:ext cx="2077686" cy="5847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endParaRPr kumimoji="0" lang="ru-RU" altLang="ru-RU" sz="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3" name="Rectangle 8">
              <a:extLst>
                <a:ext uri="{FF2B5EF4-FFF2-40B4-BE49-F238E27FC236}">
                  <a16:creationId xmlns="" xmlns:a16="http://schemas.microsoft.com/office/drawing/2014/main" id="{911FB1A9-ED1C-4532-A3E7-013A57BBC1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440" y="2033453"/>
              <a:ext cx="2710593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сторінка на «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Youtube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 каналі ДПС </a:t>
              </a:r>
              <a:endPara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4" name="Rectangle 9">
              <a:extLst>
                <a:ext uri="{FF2B5EF4-FFF2-40B4-BE49-F238E27FC236}">
                  <a16:creationId xmlns="" xmlns:a16="http://schemas.microsoft.com/office/drawing/2014/main" id="{D4E2B7F5-5D62-456B-A005-E3F8F8A4BC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70209" y="3347785"/>
              <a:ext cx="2680823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uk-UA" altLang="ru-RU" sz="14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сторінка 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ДПС на «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Fac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е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book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</a:t>
              </a:r>
              <a:endParaRPr kumimoji="0" lang="uk-UA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5" name="Прямоугольник 14">
              <a:extLst>
                <a:ext uri="{FF2B5EF4-FFF2-40B4-BE49-F238E27FC236}">
                  <a16:creationId xmlns="" xmlns:a16="http://schemas.microsoft.com/office/drawing/2014/main" id="{14F01F8F-7640-48D6-B1C7-915AD6E76DDF}"/>
                </a:ext>
              </a:extLst>
            </p:cNvPr>
            <p:cNvSpPr/>
            <p:nvPr/>
          </p:nvSpPr>
          <p:spPr>
            <a:xfrm>
              <a:off x="82316" y="6057476"/>
              <a:ext cx="4793934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spcAft>
                  <a:spcPts val="0"/>
                </a:spcAft>
              </a:pP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Офіційний веб-портал  Державної </a:t>
              </a:r>
              <a:r>
                <a:rPr lang="uk-UA" sz="800" b="1" spc="-20" dirty="0" err="1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податков</a:t>
              </a:r>
              <a:r>
                <a:rPr lang="en-US" sz="800" b="1" spc="-20" dirty="0" err="1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ої</a:t>
              </a: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  служби України: </a:t>
              </a:r>
              <a:r>
                <a:rPr lang="en-US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tax</a:t>
              </a:r>
              <a:r>
                <a:rPr lang="uk-UA" sz="800" u="sng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.</a:t>
              </a:r>
              <a:r>
                <a:rPr lang="uk-UA" sz="800" b="1" u="sng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gov.ua</a:t>
              </a:r>
              <a:endParaRPr lang="ru-RU" sz="3600" b="1" dirty="0">
                <a:latin typeface="e-Ukraine" panose="00000500000000000000" pitchFamily="50" charset="-52"/>
                <a:ea typeface="Times New Roman" panose="02020603050405020304" pitchFamily="18" charset="0"/>
              </a:endParaRPr>
            </a:p>
            <a:p>
              <a:pPr algn="ctr">
                <a:spcAft>
                  <a:spcPts val="0"/>
                </a:spcAft>
              </a:pP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Інформаційно-довідковий департамент ДПС: </a:t>
              </a:r>
              <a:r>
                <a:rPr lang="uk-UA" sz="800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0-800-501-007</a:t>
              </a:r>
              <a:endParaRPr lang="ru-RU" sz="3200" dirty="0">
                <a:effectLst/>
                <a:latin typeface="e-Ukraine" panose="00000500000000000000" pitchFamily="50" charset="-52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7" name="Прямая соединительная линия 16">
              <a:extLst>
                <a:ext uri="{FF2B5EF4-FFF2-40B4-BE49-F238E27FC236}">
                  <a16:creationId xmlns="" xmlns:a16="http://schemas.microsoft.com/office/drawing/2014/main" id="{BC9780A8-D912-46DD-A0E0-2400220A2B6E}"/>
                </a:ext>
              </a:extLst>
            </p:cNvPr>
            <p:cNvCxnSpPr/>
            <p:nvPr/>
          </p:nvCxnSpPr>
          <p:spPr>
            <a:xfrm>
              <a:off x="228600" y="6010275"/>
              <a:ext cx="4557713" cy="0"/>
            </a:xfrm>
            <a:prstGeom prst="line">
              <a:avLst/>
            </a:prstGeom>
            <a:ln w="28575">
              <a:solidFill>
                <a:srgbClr val="25A87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5629024" y="1671739"/>
            <a:ext cx="3600000" cy="30777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1400" b="1" dirty="0" err="1" smtClean="0"/>
              <a:t>Щодо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проведення</a:t>
            </a:r>
            <a:r>
              <a:rPr lang="ru-RU" sz="1400" b="1" dirty="0" smtClean="0"/>
              <a:t> </a:t>
            </a:r>
            <a:r>
              <a:rPr lang="ru-RU" sz="1400" b="1" dirty="0" err="1"/>
              <a:t>звірки</a:t>
            </a:r>
            <a:endParaRPr lang="ru-RU" sz="1400" b="1" dirty="0"/>
          </a:p>
        </p:txBody>
      </p:sp>
      <p:sp>
        <p:nvSpPr>
          <p:cNvPr id="20" name="Rectangle 1"/>
          <p:cNvSpPr>
            <a:spLocks noChangeArrowheads="1"/>
          </p:cNvSpPr>
          <p:nvPr/>
        </p:nvSpPr>
        <p:spPr bwMode="auto">
          <a:xfrm>
            <a:off x="5381624" y="6399730"/>
            <a:ext cx="1114425" cy="338554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sz="800" dirty="0" smtClean="0">
                <a:solidFill>
                  <a:srgbClr val="333333"/>
                </a:solidFill>
                <a:latin typeface="e-Ukraine Light" pitchFamily="50" charset="-52"/>
                <a:cs typeface="Times New Roman" pitchFamily="18" charset="0"/>
              </a:rPr>
              <a:t>Квітень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sz="800" dirty="0" smtClean="0">
                <a:solidFill>
                  <a:srgbClr val="333333"/>
                </a:solidFill>
                <a:latin typeface="e-Ukraine Light" pitchFamily="50" charset="-52"/>
                <a:cs typeface="Times New Roman" pitchFamily="18" charset="0"/>
              </a:rPr>
              <a:t> 2025</a:t>
            </a:r>
            <a:endParaRPr kumimoji="0" lang="uk-UA" sz="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e-Ukraine Light" pitchFamily="50" charset="-52"/>
              <a:cs typeface="Arial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6029325" y="180977"/>
            <a:ext cx="31242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uk-UA" sz="1000" dirty="0" smtClean="0">
                <a:latin typeface="e-Ukraine Light" pitchFamily="50" charset="-52"/>
                <a:cs typeface="Arial" pitchFamily="34" charset="0"/>
              </a:rPr>
              <a:t>Головне </a:t>
            </a:r>
            <a:r>
              <a:rPr lang="uk-UA" sz="1050" dirty="0" smtClean="0">
                <a:latin typeface="e-Ukraine Light" pitchFamily="50" charset="-52"/>
                <a:cs typeface="Arial" pitchFamily="34" charset="0"/>
              </a:rPr>
              <a:t>управління</a:t>
            </a:r>
            <a:r>
              <a:rPr lang="uk-UA" sz="1000" dirty="0" smtClean="0">
                <a:latin typeface="e-Ukraine Light" pitchFamily="50" charset="-52"/>
                <a:cs typeface="Arial" pitchFamily="34" charset="0"/>
              </a:rPr>
              <a:t> ДПС у м. Києві 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428626" y="4276725"/>
            <a:ext cx="436245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err="1" smtClean="0">
                <a:latin typeface="e-Ukraine Light" pitchFamily="50" charset="-52"/>
              </a:rPr>
              <a:t>Мобільний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застосунок</a:t>
            </a:r>
            <a:r>
              <a:rPr lang="ru-RU" sz="1400" dirty="0" smtClean="0">
                <a:latin typeface="e-Ukraine Light" pitchFamily="50" charset="-52"/>
              </a:rPr>
              <a:t> «Моя </a:t>
            </a:r>
            <a:r>
              <a:rPr lang="ru-RU" sz="1400" dirty="0" err="1" smtClean="0">
                <a:latin typeface="e-Ukraine Light" pitchFamily="50" charset="-52"/>
              </a:rPr>
              <a:t>податкова</a:t>
            </a:r>
            <a:r>
              <a:rPr lang="ru-RU" sz="1400" dirty="0" smtClean="0">
                <a:latin typeface="e-Ukraine Light" pitchFamily="50" charset="-52"/>
              </a:rPr>
              <a:t>»: </a:t>
            </a:r>
            <a:endParaRPr lang="ru-RU" sz="1400" dirty="0">
              <a:latin typeface="e-Ukraine Light" pitchFamily="50" charset="-52"/>
            </a:endParaRPr>
          </a:p>
        </p:txBody>
      </p:sp>
      <p:pic>
        <p:nvPicPr>
          <p:cNvPr id="23" name="Рисунок 22" descr="qrcode_138330848_244a49827015d84edcd980024a165014.png"/>
          <p:cNvPicPr/>
          <p:nvPr/>
        </p:nvPicPr>
        <p:blipFill>
          <a:blip r:embed="rId5" cstate="print"/>
          <a:stretch>
            <a:fillRect/>
          </a:stretch>
        </p:blipFill>
        <p:spPr>
          <a:xfrm flipV="1">
            <a:off x="2000250" y="4676775"/>
            <a:ext cx="1304925" cy="12668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21428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>
            <a:extLst>
              <a:ext uri="{FF2B5EF4-FFF2-40B4-BE49-F238E27FC236}">
                <a16:creationId xmlns="" xmlns:a16="http://schemas.microsoft.com/office/drawing/2014/main" id="{77BE1E3B-BB62-4FEA-84E6-53708639754F}"/>
              </a:ext>
            </a:extLst>
          </p:cNvPr>
          <p:cNvGrpSpPr/>
          <p:nvPr/>
        </p:nvGrpSpPr>
        <p:grpSpPr>
          <a:xfrm>
            <a:off x="130202" y="117828"/>
            <a:ext cx="4703443" cy="6740172"/>
            <a:chOff x="83820" y="68581"/>
            <a:chExt cx="4694139" cy="6781800"/>
          </a:xfrm>
        </p:grpSpPr>
        <p:sp>
          <p:nvSpPr>
            <p:cNvPr id="4" name="Прямоугольник 3">
              <a:extLst>
                <a:ext uri="{FF2B5EF4-FFF2-40B4-BE49-F238E27FC236}">
                  <a16:creationId xmlns="" xmlns:a16="http://schemas.microsoft.com/office/drawing/2014/main" id="{63EC6337-995B-4F4C-BFBF-1A1915547AE5}"/>
                </a:ext>
              </a:extLst>
            </p:cNvPr>
            <p:cNvSpPr/>
            <p:nvPr/>
          </p:nvSpPr>
          <p:spPr>
            <a:xfrm>
              <a:off x="83820" y="68581"/>
              <a:ext cx="4694139" cy="6629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6" name="Овал 5">
              <a:extLst>
                <a:ext uri="{FF2B5EF4-FFF2-40B4-BE49-F238E27FC236}">
                  <a16:creationId xmlns="" xmlns:a16="http://schemas.microsoft.com/office/drawing/2014/main" id="{BD827EDD-702C-4BE7-8040-21D8CC6FF8C0}"/>
                </a:ext>
              </a:extLst>
            </p:cNvPr>
            <p:cNvSpPr/>
            <p:nvPr/>
          </p:nvSpPr>
          <p:spPr>
            <a:xfrm>
              <a:off x="2328387" y="6545581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100" smtClean="0">
                  <a:solidFill>
                    <a:srgbClr val="25A872"/>
                  </a:solidFill>
                  <a:latin typeface="e-Ukraine" panose="00000500000000000000" pitchFamily="50" charset="-52"/>
                </a:rPr>
                <a:t>1</a:t>
              </a:r>
              <a:endParaRPr lang="uk-UA" sz="1400">
                <a:solidFill>
                  <a:srgbClr val="25A872"/>
                </a:solidFill>
                <a:latin typeface="e-Ukraine" panose="00000500000000000000" pitchFamily="50" charset="-52"/>
              </a:endParaRPr>
            </a:p>
          </p:txBody>
        </p:sp>
      </p:grpSp>
      <p:grpSp>
        <p:nvGrpSpPr>
          <p:cNvPr id="7" name="Группа 6">
            <a:extLst>
              <a:ext uri="{FF2B5EF4-FFF2-40B4-BE49-F238E27FC236}">
                <a16:creationId xmlns="" xmlns:a16="http://schemas.microsoft.com/office/drawing/2014/main" id="{192DF1A1-DE05-4849-B565-0A68A4DD5458}"/>
              </a:ext>
            </a:extLst>
          </p:cNvPr>
          <p:cNvGrpSpPr/>
          <p:nvPr/>
        </p:nvGrpSpPr>
        <p:grpSpPr>
          <a:xfrm>
            <a:off x="4949130" y="130805"/>
            <a:ext cx="4806790" cy="6740172"/>
            <a:chOff x="83820" y="68581"/>
            <a:chExt cx="4793934" cy="6781800"/>
          </a:xfrm>
        </p:grpSpPr>
        <p:sp>
          <p:nvSpPr>
            <p:cNvPr id="8" name="Прямоугольник 7">
              <a:extLst>
                <a:ext uri="{FF2B5EF4-FFF2-40B4-BE49-F238E27FC236}">
                  <a16:creationId xmlns="" xmlns:a16="http://schemas.microsoft.com/office/drawing/2014/main" id="{98C4D4A9-1179-41C5-BA9A-90E6A97494E2}"/>
                </a:ext>
              </a:extLst>
            </p:cNvPr>
            <p:cNvSpPr/>
            <p:nvPr/>
          </p:nvSpPr>
          <p:spPr>
            <a:xfrm>
              <a:off x="83820" y="68581"/>
              <a:ext cx="4793934" cy="6629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dirty="0" err="1" smtClean="0"/>
                <a:t>тРАВ</a:t>
              </a:r>
              <a:endParaRPr lang="uk-UA" dirty="0"/>
            </a:p>
          </p:txBody>
        </p:sp>
        <p:sp>
          <p:nvSpPr>
            <p:cNvPr id="9" name="Овал 8">
              <a:extLst>
                <a:ext uri="{FF2B5EF4-FFF2-40B4-BE49-F238E27FC236}">
                  <a16:creationId xmlns="" xmlns:a16="http://schemas.microsoft.com/office/drawing/2014/main" id="{72F46394-038E-4BE7-991A-5920F8DE961D}"/>
                </a:ext>
              </a:extLst>
            </p:cNvPr>
            <p:cNvSpPr/>
            <p:nvPr/>
          </p:nvSpPr>
          <p:spPr>
            <a:xfrm>
              <a:off x="2328387" y="6545581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100" dirty="0" smtClean="0">
                  <a:solidFill>
                    <a:srgbClr val="25A872"/>
                  </a:solidFill>
                  <a:latin typeface="e-Ukraine" panose="00000500000000000000" pitchFamily="50" charset="-52"/>
                </a:rPr>
                <a:t>2</a:t>
              </a:r>
              <a:endParaRPr lang="uk-UA" sz="1100" dirty="0">
                <a:solidFill>
                  <a:srgbClr val="25A872"/>
                </a:solidFill>
                <a:latin typeface="e-Ukraine" panose="00000500000000000000" pitchFamily="50" charset="-52"/>
              </a:endParaRPr>
            </a:p>
          </p:txBody>
        </p:sp>
      </p:grpSp>
      <p:sp>
        <p:nvSpPr>
          <p:cNvPr id="10" name="Прямоугольник 9">
            <a:extLst>
              <a:ext uri="{FF2B5EF4-FFF2-40B4-BE49-F238E27FC236}">
                <a16:creationId xmlns="" xmlns:a16="http://schemas.microsoft.com/office/drawing/2014/main" id="{AB020ADF-A26B-4DB1-A8F3-01CE965CB04E}"/>
              </a:ext>
            </a:extLst>
          </p:cNvPr>
          <p:cNvSpPr/>
          <p:nvPr/>
        </p:nvSpPr>
        <p:spPr>
          <a:xfrm>
            <a:off x="228599" y="180974"/>
            <a:ext cx="4591051" cy="625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spcAft>
                <a:spcPts val="0"/>
              </a:spcAft>
            </a:pPr>
            <a:r>
              <a:rPr lang="uk-UA" sz="1200" dirty="0" smtClean="0">
                <a:latin typeface="e-Ukraine Light" panose="00000400000000000000" pitchFamily="50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uk-UA" sz="1200" dirty="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="" xmlns:a16="http://schemas.microsoft.com/office/drawing/2014/main" id="{A93320C9-B67C-4431-A6A6-D9A5DA9531D3}"/>
              </a:ext>
            </a:extLst>
          </p:cNvPr>
          <p:cNvSpPr/>
          <p:nvPr/>
        </p:nvSpPr>
        <p:spPr>
          <a:xfrm>
            <a:off x="5088911" y="180974"/>
            <a:ext cx="4591051" cy="625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spcAft>
                <a:spcPts val="0"/>
              </a:spcAft>
            </a:pPr>
            <a:endParaRPr lang="uk-UA" sz="120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171450" y="3068210"/>
            <a:ext cx="464819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uk-UA" sz="140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uk-UA" sz="1300" smtClean="0">
              <a:latin typeface="e-Ukraine Light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00025" y="0"/>
            <a:ext cx="4610098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1100" dirty="0">
                <a:latin typeface="e-Ukraine Light" pitchFamily="50" charset="-52"/>
              </a:rPr>
              <a:t>	</a:t>
            </a:r>
            <a:endParaRPr lang="ru-RU" sz="1100" dirty="0">
              <a:latin typeface="e-Ukraine Light" pitchFamily="50" charset="-52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527768" y="1232453"/>
            <a:ext cx="478154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endParaRPr lang="uk-UA" sz="1200" smtClean="0">
              <a:latin typeface="e-Ukraine" pitchFamily="2" charset="-52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30202" y="178343"/>
            <a:ext cx="4572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1400" dirty="0" smtClean="0">
                <a:latin typeface="e-Ukraine Light" pitchFamily="50" charset="-52"/>
              </a:rPr>
              <a:t>	</a:t>
            </a:r>
            <a:endParaRPr lang="uk-UA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927519" y="209661"/>
            <a:ext cx="4685767" cy="3004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1050" dirty="0">
                <a:latin typeface="e-Ukraine Light" pitchFamily="50" charset="-52"/>
              </a:rPr>
              <a:t> </a:t>
            </a:r>
            <a:endParaRPr lang="ru-RU" sz="1100" dirty="0">
              <a:latin typeface="e-Ukraine Light" pitchFamily="50" charset="-52"/>
            </a:endParaRPr>
          </a:p>
        </p:txBody>
      </p:sp>
      <p:sp>
        <p:nvSpPr>
          <p:cNvPr id="18" name="Прямоугольник 17"/>
          <p:cNvSpPr/>
          <p:nvPr/>
        </p:nvSpPr>
        <p:spPr>
          <a:xfrm flipV="1">
            <a:off x="4953000" y="507831"/>
            <a:ext cx="4795299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000" b="1" dirty="0" smtClean="0">
                <a:latin typeface="e-Ukraine Light" pitchFamily="50" charset="-52"/>
              </a:rPr>
              <a:t>	</a:t>
            </a:r>
            <a:endParaRPr lang="ru-RU" sz="1100" b="1" dirty="0" smtClean="0">
              <a:latin typeface="e-Ukraine Light" pitchFamily="50" charset="-52"/>
            </a:endParaRPr>
          </a:p>
          <a:p>
            <a:pPr algn="just">
              <a:spcBef>
                <a:spcPts val="600"/>
              </a:spcBef>
            </a:pPr>
            <a:r>
              <a:rPr lang="ru-RU" sz="1200" dirty="0" smtClean="0">
                <a:latin typeface="e-Ukraine Light" pitchFamily="50" charset="-52"/>
              </a:rPr>
              <a:t> </a:t>
            </a:r>
            <a:endParaRPr lang="ru-RU" sz="1400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152400" y="190501"/>
            <a:ext cx="4638675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dirty="0" smtClean="0">
                <a:latin typeface="e-Ukraine Light" pitchFamily="50" charset="-52"/>
              </a:rPr>
              <a:t>	</a:t>
            </a:r>
            <a:endParaRPr lang="ru-RU" sz="1100" b="1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4953001" y="209661"/>
            <a:ext cx="4733538" cy="43704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endParaRPr lang="ru-RU" sz="1300" dirty="0" smtClean="0">
              <a:latin typeface="e-Ukraine Light"/>
            </a:endParaRPr>
          </a:p>
          <a:p>
            <a:endParaRPr lang="en-US" sz="1400" dirty="0" smtClean="0">
              <a:latin typeface="e-Ukraine Light"/>
            </a:endParaRPr>
          </a:p>
          <a:p>
            <a:pPr algn="just"/>
            <a:r>
              <a:rPr lang="en-US" sz="1400" dirty="0" smtClean="0">
                <a:latin typeface="e-Ukraine Light"/>
              </a:rPr>
              <a:t>        </a:t>
            </a:r>
            <a:r>
              <a:rPr lang="ru-RU" sz="1400" dirty="0" err="1" smtClean="0">
                <a:latin typeface="e-Ukraine Light"/>
              </a:rPr>
              <a:t>Мобільний</a:t>
            </a:r>
            <a:r>
              <a:rPr lang="ru-RU" sz="1400" dirty="0" smtClean="0">
                <a:latin typeface="e-Ukraine Light"/>
              </a:rPr>
              <a:t> </a:t>
            </a:r>
            <a:r>
              <a:rPr lang="ru-RU" sz="1400" dirty="0" err="1">
                <a:latin typeface="e-Ukraine Light"/>
              </a:rPr>
              <a:t>застосунок</a:t>
            </a:r>
            <a:r>
              <a:rPr lang="ru-RU" sz="1400" dirty="0">
                <a:latin typeface="e-Ukraine Light"/>
              </a:rPr>
              <a:t> «Моя </a:t>
            </a:r>
            <a:r>
              <a:rPr lang="ru-RU" sz="1400" dirty="0" err="1">
                <a:latin typeface="e-Ukraine Light"/>
              </a:rPr>
              <a:t>податкова</a:t>
            </a:r>
            <a:r>
              <a:rPr lang="ru-RU" sz="1400" dirty="0">
                <a:latin typeface="e-Ukraine Light"/>
              </a:rPr>
              <a:t>» </a:t>
            </a:r>
            <a:r>
              <a:rPr lang="ru-RU" sz="1400" dirty="0" err="1">
                <a:latin typeface="e-Ukraine Light"/>
              </a:rPr>
              <a:t>надає</a:t>
            </a:r>
            <a:r>
              <a:rPr lang="ru-RU" sz="1400" dirty="0">
                <a:latin typeface="e-Ukraine Light"/>
              </a:rPr>
              <a:t> доступ </a:t>
            </a:r>
            <a:r>
              <a:rPr lang="ru-RU" sz="1400" dirty="0" err="1">
                <a:latin typeface="e-Ukraine Light"/>
              </a:rPr>
              <a:t>платникам</a:t>
            </a:r>
            <a:r>
              <a:rPr lang="ru-RU" sz="1400" dirty="0">
                <a:latin typeface="e-Ukraine Light"/>
              </a:rPr>
              <a:t> </a:t>
            </a:r>
            <a:r>
              <a:rPr lang="ru-RU" sz="1400" dirty="0" err="1">
                <a:latin typeface="e-Ukraine Light"/>
              </a:rPr>
              <a:t>податків</a:t>
            </a:r>
            <a:r>
              <a:rPr lang="ru-RU" sz="1400" dirty="0">
                <a:latin typeface="e-Ukraine Light"/>
              </a:rPr>
              <a:t> (</a:t>
            </a:r>
            <a:r>
              <a:rPr lang="ru-RU" sz="1400" dirty="0" err="1">
                <a:latin typeface="e-Ukraine Light"/>
              </a:rPr>
              <a:t>фізичні</a:t>
            </a:r>
            <a:r>
              <a:rPr lang="ru-RU" sz="1400" dirty="0">
                <a:latin typeface="e-Ukraine Light"/>
              </a:rPr>
              <a:t> особи) до </a:t>
            </a:r>
            <a:r>
              <a:rPr lang="ru-RU" sz="1400" dirty="0" err="1">
                <a:latin typeface="e-Ukraine Light"/>
              </a:rPr>
              <a:t>інформації</a:t>
            </a:r>
            <a:r>
              <a:rPr lang="ru-RU" sz="1400" dirty="0">
                <a:latin typeface="e-Ukraine Light"/>
              </a:rPr>
              <a:t> про стан </a:t>
            </a:r>
            <a:r>
              <a:rPr lang="ru-RU" sz="1400" dirty="0" err="1">
                <a:latin typeface="e-Ukraine Light"/>
              </a:rPr>
              <a:t>розрахунків</a:t>
            </a:r>
            <a:r>
              <a:rPr lang="ru-RU" sz="1400" dirty="0">
                <a:latin typeface="e-Ukraine Light"/>
              </a:rPr>
              <a:t> з бюджетом (режим «Стан </a:t>
            </a:r>
            <a:r>
              <a:rPr lang="ru-RU" sz="1400" dirty="0" err="1">
                <a:latin typeface="e-Ukraine Light"/>
              </a:rPr>
              <a:t>розрахунків</a:t>
            </a:r>
            <a:r>
              <a:rPr lang="ru-RU" sz="1400" dirty="0">
                <a:latin typeface="e-Ukraine Light"/>
              </a:rPr>
              <a:t> з бюджетом» </a:t>
            </a:r>
            <a:r>
              <a:rPr lang="ru-RU" sz="1400" dirty="0" err="1">
                <a:latin typeface="e-Ukraine Light"/>
              </a:rPr>
              <a:t>розділу</a:t>
            </a:r>
            <a:r>
              <a:rPr lang="ru-RU" sz="1400" dirty="0">
                <a:latin typeface="e-Ukraine Light"/>
              </a:rPr>
              <a:t> «</a:t>
            </a:r>
            <a:r>
              <a:rPr lang="ru-RU" sz="1400" dirty="0" err="1">
                <a:latin typeface="e-Ukraine Light"/>
              </a:rPr>
              <a:t>Послуги</a:t>
            </a:r>
            <a:r>
              <a:rPr lang="ru-RU" sz="1400" dirty="0">
                <a:latin typeface="e-Ukraine Light"/>
              </a:rPr>
              <a:t>»). </a:t>
            </a:r>
          </a:p>
          <a:p>
            <a:pPr algn="just"/>
            <a:r>
              <a:rPr lang="en-US" sz="1400" dirty="0" smtClean="0">
                <a:latin typeface="e-Ukraine Light"/>
              </a:rPr>
              <a:t>       </a:t>
            </a:r>
            <a:r>
              <a:rPr lang="ru-RU" sz="1400" dirty="0" err="1" smtClean="0">
                <a:latin typeface="e-Ukraine Light"/>
              </a:rPr>
              <a:t>Гаряча</a:t>
            </a:r>
            <a:r>
              <a:rPr lang="ru-RU" sz="1400" dirty="0" smtClean="0">
                <a:latin typeface="e-Ukraine Light"/>
              </a:rPr>
              <a:t> </a:t>
            </a:r>
            <a:r>
              <a:rPr lang="ru-RU" sz="1400" dirty="0" err="1">
                <a:latin typeface="e-Ukraine Light"/>
              </a:rPr>
              <a:t>лінія</a:t>
            </a:r>
            <a:r>
              <a:rPr lang="ru-RU" sz="1400" dirty="0">
                <a:latin typeface="e-Ukraine Light"/>
              </a:rPr>
              <a:t> ДПС: 0800 501 007 </a:t>
            </a:r>
          </a:p>
          <a:p>
            <a:pPr algn="just"/>
            <a:r>
              <a:rPr lang="en-US" sz="1400" dirty="0" smtClean="0">
                <a:latin typeface="e-Ukraine Light"/>
              </a:rPr>
              <a:t>       </a:t>
            </a:r>
            <a:r>
              <a:rPr lang="ru-RU" sz="1400" dirty="0" err="1" smtClean="0">
                <a:latin typeface="e-Ukraine Light"/>
              </a:rPr>
              <a:t>Мобільний</a:t>
            </a:r>
            <a:r>
              <a:rPr lang="ru-RU" sz="1400" dirty="0" smtClean="0">
                <a:latin typeface="e-Ukraine Light"/>
              </a:rPr>
              <a:t> </a:t>
            </a:r>
            <a:r>
              <a:rPr lang="ru-RU" sz="1400" dirty="0" err="1">
                <a:latin typeface="e-Ukraine Light"/>
              </a:rPr>
              <a:t>застосунок</a:t>
            </a:r>
            <a:r>
              <a:rPr lang="ru-RU" sz="1400" dirty="0">
                <a:latin typeface="e-Ukraine Light"/>
              </a:rPr>
              <a:t> «Моя </a:t>
            </a:r>
            <a:r>
              <a:rPr lang="ru-RU" sz="1400" dirty="0" err="1">
                <a:latin typeface="e-Ukraine Light"/>
              </a:rPr>
              <a:t>податкова</a:t>
            </a:r>
            <a:r>
              <a:rPr lang="ru-RU" sz="1400" dirty="0">
                <a:latin typeface="e-Ukraine Light"/>
              </a:rPr>
              <a:t>»: </a:t>
            </a:r>
          </a:p>
          <a:p>
            <a:pPr algn="just"/>
            <a:r>
              <a:rPr lang="en-US" sz="1400" dirty="0"/>
              <a:t>Android </a:t>
            </a:r>
            <a:r>
              <a:rPr lang="en-US" sz="1400" dirty="0">
                <a:hlinkClick r:id="rId2"/>
              </a:rPr>
              <a:t>https://play.google.com/store/apps/details?id=my.tax.gov.ua</a:t>
            </a:r>
            <a:r>
              <a:rPr lang="en-US" sz="1400" dirty="0"/>
              <a:t> </a:t>
            </a:r>
          </a:p>
          <a:p>
            <a:pPr algn="just"/>
            <a:r>
              <a:rPr lang="en-US" sz="1400" dirty="0"/>
              <a:t>iOS </a:t>
            </a:r>
            <a:r>
              <a:rPr lang="en-US" sz="1400" dirty="0">
                <a:hlinkClick r:id="rId3"/>
              </a:rPr>
              <a:t>https://t1p.de/lgu5a</a:t>
            </a:r>
            <a:r>
              <a:rPr lang="en-US" sz="1400" dirty="0"/>
              <a:t> </a:t>
            </a:r>
          </a:p>
          <a:p>
            <a:pPr algn="just"/>
            <a:r>
              <a:rPr lang="en-US" sz="1400" dirty="0" smtClean="0">
                <a:latin typeface="e-Ukraine Light"/>
              </a:rPr>
              <a:t>       </a:t>
            </a:r>
            <a:r>
              <a:rPr lang="ru-RU" sz="1400" dirty="0" smtClean="0">
                <a:latin typeface="e-Ukraine Light"/>
              </a:rPr>
              <a:t>Онлайн-</a:t>
            </a:r>
            <a:r>
              <a:rPr lang="ru-RU" sz="1400" dirty="0" err="1" smtClean="0">
                <a:latin typeface="e-Ukraine Light"/>
              </a:rPr>
              <a:t>навчання</a:t>
            </a:r>
            <a:r>
              <a:rPr lang="ru-RU" sz="1400" dirty="0">
                <a:latin typeface="e-Ukraine Light"/>
              </a:rPr>
              <a:t>: </a:t>
            </a:r>
          </a:p>
          <a:p>
            <a:pPr algn="just"/>
            <a:r>
              <a:rPr lang="en-US" sz="1400" dirty="0">
                <a:hlinkClick r:id="rId4"/>
              </a:rPr>
              <a:t>https://tax.gov.ua/baneryi/onlayn-navchannya/</a:t>
            </a:r>
            <a:r>
              <a:rPr lang="en-US" sz="1400" dirty="0"/>
              <a:t> </a:t>
            </a:r>
          </a:p>
          <a:p>
            <a:pPr algn="just"/>
            <a:r>
              <a:rPr lang="en-US" sz="1400" dirty="0" smtClean="0">
                <a:latin typeface="e-Ukraine Light"/>
              </a:rPr>
              <a:t>       </a:t>
            </a:r>
            <a:r>
              <a:rPr lang="ru-RU" sz="1400" dirty="0" smtClean="0">
                <a:latin typeface="e-Ukraine Light"/>
              </a:rPr>
              <a:t>Для </a:t>
            </a:r>
            <a:r>
              <a:rPr lang="ru-RU" sz="1400" dirty="0" err="1">
                <a:latin typeface="e-Ukraine Light"/>
              </a:rPr>
              <a:t>оперативної</a:t>
            </a:r>
            <a:r>
              <a:rPr lang="ru-RU" sz="1400" dirty="0">
                <a:latin typeface="e-Ukraine Light"/>
              </a:rPr>
              <a:t> </a:t>
            </a:r>
            <a:r>
              <a:rPr lang="ru-RU" sz="1400" dirty="0" err="1">
                <a:latin typeface="e-Ukraine Light"/>
              </a:rPr>
              <a:t>комунікації</a:t>
            </a:r>
            <a:r>
              <a:rPr lang="ru-RU" sz="1400" dirty="0">
                <a:latin typeface="e-Ukraine Light"/>
              </a:rPr>
              <a:t> з </a:t>
            </a:r>
            <a:r>
              <a:rPr lang="ru-RU" sz="1400" dirty="0" err="1">
                <a:latin typeface="e-Ukraine Light"/>
              </a:rPr>
              <a:t>інститутами</a:t>
            </a:r>
            <a:r>
              <a:rPr lang="ru-RU" sz="1400" dirty="0">
                <a:latin typeface="e-Ukraine Light"/>
              </a:rPr>
              <a:t> </a:t>
            </a:r>
            <a:r>
              <a:rPr lang="ru-RU" sz="1400" dirty="0" err="1">
                <a:latin typeface="e-Ukraine Light"/>
              </a:rPr>
              <a:t>громадянського</a:t>
            </a:r>
            <a:r>
              <a:rPr lang="ru-RU" sz="1400" dirty="0">
                <a:latin typeface="e-Ukraine Light"/>
              </a:rPr>
              <a:t> </a:t>
            </a:r>
            <a:r>
              <a:rPr lang="ru-RU" sz="1400" dirty="0" err="1">
                <a:latin typeface="e-Ukraine Light"/>
              </a:rPr>
              <a:t>суспільства</a:t>
            </a:r>
            <a:r>
              <a:rPr lang="ru-RU" sz="1400" dirty="0">
                <a:latin typeface="e-Ukraine Light"/>
              </a:rPr>
              <a:t> в ДПС </a:t>
            </a:r>
            <a:r>
              <a:rPr lang="ru-RU" sz="1400" dirty="0" err="1">
                <a:latin typeface="e-Ukraine Light"/>
              </a:rPr>
              <a:t>Києва</a:t>
            </a:r>
            <a:r>
              <a:rPr lang="ru-RU" sz="1400" dirty="0">
                <a:latin typeface="e-Ukraine Light"/>
              </a:rPr>
              <a:t> </a:t>
            </a:r>
            <a:r>
              <a:rPr lang="ru-RU" sz="1400" dirty="0" err="1">
                <a:latin typeface="e-Ukraine Light"/>
              </a:rPr>
              <a:t>діє</a:t>
            </a:r>
            <a:r>
              <a:rPr lang="ru-RU" sz="1400" dirty="0">
                <a:latin typeface="e-Ukraine Light"/>
              </a:rPr>
              <a:t> </a:t>
            </a:r>
            <a:r>
              <a:rPr lang="ru-RU" sz="1400" dirty="0" err="1">
                <a:latin typeface="e-Ukraine Light"/>
              </a:rPr>
              <a:t>комунікаційна</a:t>
            </a:r>
            <a:r>
              <a:rPr lang="ru-RU" sz="1400" dirty="0">
                <a:latin typeface="e-Ukraine Light"/>
              </a:rPr>
              <a:t> </a:t>
            </a:r>
            <a:r>
              <a:rPr lang="ru-RU" sz="1400" dirty="0" err="1">
                <a:latin typeface="e-Ukraine Light"/>
              </a:rPr>
              <a:t>податкова</a:t>
            </a:r>
            <a:r>
              <a:rPr lang="ru-RU" sz="1400" dirty="0">
                <a:latin typeface="e-Ukraine Light"/>
              </a:rPr>
              <a:t> платформа: </a:t>
            </a:r>
          </a:p>
          <a:p>
            <a:pPr algn="just"/>
            <a:r>
              <a:rPr lang="en-US" sz="1400" dirty="0">
                <a:hlinkClick r:id="rId5"/>
              </a:rPr>
              <a:t>kyiv.ikc@tax.gov.ua</a:t>
            </a:r>
            <a:r>
              <a:rPr lang="en-US" sz="1400" dirty="0"/>
              <a:t> </a:t>
            </a:r>
          </a:p>
          <a:p>
            <a:pPr algn="just"/>
            <a:r>
              <a:rPr lang="en-US" sz="1400" dirty="0" smtClean="0">
                <a:latin typeface="e-Ukraine Light"/>
              </a:rPr>
              <a:t>       </a:t>
            </a:r>
            <a:r>
              <a:rPr lang="ru-RU" sz="1400" dirty="0" err="1" smtClean="0">
                <a:latin typeface="e-Ukraine Light"/>
              </a:rPr>
              <a:t>Підпишись</a:t>
            </a:r>
            <a:r>
              <a:rPr lang="ru-RU" sz="1400" dirty="0" smtClean="0">
                <a:latin typeface="e-Ukraine Light"/>
              </a:rPr>
              <a:t> </a:t>
            </a:r>
            <a:r>
              <a:rPr lang="ru-RU" sz="1400" dirty="0">
                <a:latin typeface="e-Ukraine Light"/>
              </a:rPr>
              <a:t>на </a:t>
            </a:r>
            <a:r>
              <a:rPr lang="en-US" sz="1400" dirty="0"/>
              <a:t>YouTube-</a:t>
            </a:r>
            <a:r>
              <a:rPr lang="ru-RU" sz="1400" dirty="0">
                <a:latin typeface="e-Ukraine Light"/>
              </a:rPr>
              <a:t>канал ДПС </a:t>
            </a:r>
            <a:r>
              <a:rPr lang="ru-RU" sz="1400" dirty="0" err="1">
                <a:latin typeface="e-Ukraine Light"/>
              </a:rPr>
              <a:t>Києва</a:t>
            </a:r>
            <a:r>
              <a:rPr lang="ru-RU" sz="1400" dirty="0">
                <a:latin typeface="e-Ukraine Light"/>
              </a:rPr>
              <a:t>: </a:t>
            </a:r>
          </a:p>
          <a:p>
            <a:pPr algn="just"/>
            <a:r>
              <a:rPr lang="en-US" sz="1400" dirty="0">
                <a:hlinkClick r:id="rId6"/>
              </a:rPr>
              <a:t>https://cutt.ly/UgBni5e</a:t>
            </a:r>
            <a:r>
              <a:rPr lang="en-US" sz="1400" dirty="0"/>
              <a:t> </a:t>
            </a:r>
          </a:p>
          <a:p>
            <a:pPr lvl="0" indent="457200" algn="just"/>
            <a:endParaRPr lang="ru-RU" sz="1300" dirty="0">
              <a:solidFill>
                <a:prstClr val="black"/>
              </a:solidFill>
              <a:latin typeface="e-Ukraine Light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238125" y="180975"/>
            <a:ext cx="4505325" cy="61170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endParaRPr lang="ru-RU" sz="1350" dirty="0" smtClean="0">
              <a:latin typeface="e-Ukraine Light"/>
            </a:endParaRPr>
          </a:p>
          <a:p>
            <a:pPr indent="457200" algn="just"/>
            <a:endParaRPr lang="en-US" sz="1400" dirty="0" smtClean="0">
              <a:latin typeface="e-Ukraine Light"/>
            </a:endParaRPr>
          </a:p>
          <a:p>
            <a:pPr indent="457200" algn="just"/>
            <a:r>
              <a:rPr lang="ru-RU" sz="1400" dirty="0" smtClean="0">
                <a:latin typeface="e-Ukraine Light"/>
              </a:rPr>
              <a:t>Головне </a:t>
            </a:r>
            <a:r>
              <a:rPr lang="ru-RU" sz="1400" dirty="0">
                <a:latin typeface="e-Ukraine Light"/>
              </a:rPr>
              <a:t>  </a:t>
            </a:r>
            <a:r>
              <a:rPr lang="ru-RU" sz="1400" dirty="0" err="1">
                <a:latin typeface="e-Ukraine Light"/>
              </a:rPr>
              <a:t>управління</a:t>
            </a:r>
            <a:r>
              <a:rPr lang="ru-RU" sz="1400" dirty="0">
                <a:latin typeface="e-Ukraine Light"/>
              </a:rPr>
              <a:t>  ДПС  у  м. </a:t>
            </a:r>
            <a:r>
              <a:rPr lang="ru-RU" sz="1400" dirty="0" err="1">
                <a:latin typeface="e-Ukraine Light"/>
              </a:rPr>
              <a:t>Києві</a:t>
            </a:r>
            <a:r>
              <a:rPr lang="ru-RU" sz="1400" dirty="0">
                <a:latin typeface="e-Ukraine Light"/>
              </a:rPr>
              <a:t>  </a:t>
            </a:r>
            <a:r>
              <a:rPr lang="ru-RU" sz="1400" dirty="0" err="1">
                <a:latin typeface="e-Ukraine Light"/>
              </a:rPr>
              <a:t>нагадує</a:t>
            </a:r>
            <a:r>
              <a:rPr lang="ru-RU" sz="1400" dirty="0">
                <a:latin typeface="e-Ukraine Light"/>
              </a:rPr>
              <a:t>,  </a:t>
            </a:r>
            <a:r>
              <a:rPr lang="ru-RU" sz="1400" dirty="0" err="1">
                <a:latin typeface="e-Ukraine Light"/>
              </a:rPr>
              <a:t>що</a:t>
            </a:r>
            <a:r>
              <a:rPr lang="ru-RU" sz="1400" dirty="0">
                <a:latin typeface="e-Ukraine Light"/>
              </a:rPr>
              <a:t>   </a:t>
            </a:r>
            <a:r>
              <a:rPr lang="ru-RU" sz="1400" dirty="0" err="1">
                <a:latin typeface="e-Ukraine Light"/>
              </a:rPr>
              <a:t>платники</a:t>
            </a:r>
            <a:r>
              <a:rPr lang="ru-RU" sz="1400" dirty="0">
                <a:latin typeface="e-Ukraine Light"/>
              </a:rPr>
              <a:t>   </a:t>
            </a:r>
            <a:r>
              <a:rPr lang="ru-RU" sz="1400" dirty="0" err="1">
                <a:latin typeface="e-Ukraine Light"/>
              </a:rPr>
              <a:t>податків</a:t>
            </a:r>
            <a:r>
              <a:rPr lang="ru-RU" sz="1400" dirty="0">
                <a:latin typeface="e-Ukraine Light"/>
              </a:rPr>
              <a:t> – </a:t>
            </a:r>
            <a:r>
              <a:rPr lang="ru-RU" sz="1400" dirty="0" err="1">
                <a:latin typeface="e-Ukraine Light"/>
              </a:rPr>
              <a:t>користувачі</a:t>
            </a:r>
            <a:r>
              <a:rPr lang="ru-RU" sz="1400" dirty="0">
                <a:latin typeface="e-Ukraine Light"/>
              </a:rPr>
              <a:t> </a:t>
            </a:r>
            <a:r>
              <a:rPr lang="ru-RU" sz="1400" dirty="0" err="1">
                <a:latin typeface="e-Ukraine Light"/>
              </a:rPr>
              <a:t>Електронного</a:t>
            </a:r>
            <a:r>
              <a:rPr lang="ru-RU" sz="1400" dirty="0">
                <a:latin typeface="e-Ukraine Light"/>
              </a:rPr>
              <a:t> </a:t>
            </a:r>
            <a:r>
              <a:rPr lang="ru-RU" sz="1400" dirty="0" err="1">
                <a:latin typeface="e-Ukraine Light"/>
              </a:rPr>
              <a:t>кабінету</a:t>
            </a:r>
            <a:r>
              <a:rPr lang="ru-RU" sz="1400" dirty="0">
                <a:latin typeface="e-Ukraine Light"/>
              </a:rPr>
              <a:t>, </a:t>
            </a:r>
            <a:r>
              <a:rPr lang="ru-RU" sz="1400" dirty="0" err="1">
                <a:latin typeface="e-Ukraine Light"/>
              </a:rPr>
              <a:t>мають</a:t>
            </a:r>
            <a:r>
              <a:rPr lang="ru-RU" sz="1400" dirty="0">
                <a:latin typeface="e-Ukraine Light"/>
              </a:rPr>
              <a:t> доступ до </a:t>
            </a:r>
            <a:r>
              <a:rPr lang="ru-RU" sz="1400" dirty="0" err="1">
                <a:latin typeface="e-Ukraine Light"/>
              </a:rPr>
              <a:t>своїх</a:t>
            </a:r>
            <a:r>
              <a:rPr lang="ru-RU" sz="1400" dirty="0">
                <a:latin typeface="e-Ukraine Light"/>
              </a:rPr>
              <a:t> </a:t>
            </a:r>
            <a:r>
              <a:rPr lang="ru-RU" sz="1400" dirty="0" err="1">
                <a:latin typeface="e-Ukraine Light"/>
              </a:rPr>
              <a:t>інтегрованих</a:t>
            </a:r>
            <a:r>
              <a:rPr lang="ru-RU" sz="1400" dirty="0">
                <a:latin typeface="e-Ukraine Light"/>
              </a:rPr>
              <a:t> </a:t>
            </a:r>
            <a:r>
              <a:rPr lang="ru-RU" sz="1400" dirty="0" err="1">
                <a:latin typeface="e-Ukraine Light"/>
              </a:rPr>
              <a:t>карток</a:t>
            </a:r>
            <a:r>
              <a:rPr lang="ru-RU" sz="1400" dirty="0">
                <a:latin typeface="e-Ukraine Light"/>
              </a:rPr>
              <a:t> </a:t>
            </a:r>
            <a:r>
              <a:rPr lang="ru-RU" sz="1400" dirty="0" err="1">
                <a:latin typeface="e-Ukraine Light"/>
              </a:rPr>
              <a:t>зі</a:t>
            </a:r>
            <a:r>
              <a:rPr lang="ru-RU" sz="1400" dirty="0">
                <a:latin typeface="e-Ukraine Light"/>
              </a:rPr>
              <a:t> </a:t>
            </a:r>
            <a:r>
              <a:rPr lang="ru-RU" sz="1400" dirty="0" err="1">
                <a:latin typeface="e-Ukraine Light"/>
              </a:rPr>
              <a:t>сплати</a:t>
            </a:r>
            <a:r>
              <a:rPr lang="ru-RU" sz="1400" dirty="0">
                <a:latin typeface="e-Ukraine Light"/>
              </a:rPr>
              <a:t> </a:t>
            </a:r>
            <a:r>
              <a:rPr lang="ru-RU" sz="1400" dirty="0" err="1">
                <a:latin typeface="e-Ukraine Light"/>
              </a:rPr>
              <a:t>податків</a:t>
            </a:r>
            <a:r>
              <a:rPr lang="ru-RU" sz="1400" dirty="0">
                <a:latin typeface="e-Ukraine Light"/>
              </a:rPr>
              <a:t>, </a:t>
            </a:r>
            <a:r>
              <a:rPr lang="ru-RU" sz="1400" dirty="0" err="1">
                <a:latin typeface="e-Ukraine Light"/>
              </a:rPr>
              <a:t>зборів</a:t>
            </a:r>
            <a:r>
              <a:rPr lang="ru-RU" sz="1400" dirty="0">
                <a:latin typeface="e-Ukraine Light"/>
              </a:rPr>
              <a:t> та </a:t>
            </a:r>
            <a:r>
              <a:rPr lang="ru-RU" sz="1400" dirty="0" err="1">
                <a:latin typeface="e-Ukraine Light"/>
              </a:rPr>
              <a:t>інших</a:t>
            </a:r>
            <a:r>
              <a:rPr lang="ru-RU" sz="1400" dirty="0">
                <a:latin typeface="e-Ukraine Light"/>
              </a:rPr>
              <a:t> </a:t>
            </a:r>
            <a:r>
              <a:rPr lang="ru-RU" sz="1400" dirty="0" err="1">
                <a:latin typeface="e-Ukraine Light"/>
              </a:rPr>
              <a:t>платежів</a:t>
            </a:r>
            <a:r>
              <a:rPr lang="ru-RU" sz="1400" dirty="0">
                <a:latin typeface="e-Ukraine Light"/>
              </a:rPr>
              <a:t> (меню «Стан </a:t>
            </a:r>
            <a:r>
              <a:rPr lang="ru-RU" sz="1400" dirty="0" err="1">
                <a:latin typeface="e-Ukraine Light"/>
              </a:rPr>
              <a:t>розрахунків</a:t>
            </a:r>
            <a:r>
              <a:rPr lang="ru-RU" sz="1400" dirty="0">
                <a:latin typeface="e-Ukraine Light"/>
              </a:rPr>
              <a:t> з бюджетом»), у тому </a:t>
            </a:r>
            <a:r>
              <a:rPr lang="ru-RU" sz="1400" dirty="0" err="1">
                <a:latin typeface="e-Ukraine Light"/>
              </a:rPr>
              <a:t>числі</a:t>
            </a:r>
            <a:r>
              <a:rPr lang="ru-RU" sz="1400" dirty="0">
                <a:latin typeface="e-Ukraine Light"/>
              </a:rPr>
              <a:t> </a:t>
            </a:r>
            <a:r>
              <a:rPr lang="ru-RU" sz="1400" dirty="0" err="1">
                <a:latin typeface="e-Ukraine Light"/>
              </a:rPr>
              <a:t>інформації</a:t>
            </a:r>
            <a:r>
              <a:rPr lang="ru-RU" sz="1400" dirty="0">
                <a:latin typeface="e-Ukraine Light"/>
              </a:rPr>
              <a:t> про </a:t>
            </a:r>
            <a:r>
              <a:rPr lang="ru-RU" sz="1400" dirty="0" err="1">
                <a:latin typeface="e-Ukraine Light"/>
              </a:rPr>
              <a:t>свій</a:t>
            </a:r>
            <a:r>
              <a:rPr lang="ru-RU" sz="1400" dirty="0">
                <a:latin typeface="e-Ukraine Light"/>
              </a:rPr>
              <a:t> </a:t>
            </a:r>
            <a:r>
              <a:rPr lang="ru-RU" sz="1400" dirty="0" err="1">
                <a:latin typeface="e-Ukraine Light"/>
              </a:rPr>
              <a:t>податковий</a:t>
            </a:r>
            <a:r>
              <a:rPr lang="ru-RU" sz="1400" dirty="0">
                <a:latin typeface="e-Ukraine Light"/>
              </a:rPr>
              <a:t> борг (</a:t>
            </a:r>
            <a:r>
              <a:rPr lang="ru-RU" sz="1400" dirty="0" err="1">
                <a:latin typeface="e-Ukraine Light"/>
              </a:rPr>
              <a:t>заборгованість</a:t>
            </a:r>
            <a:r>
              <a:rPr lang="ru-RU" sz="1400" dirty="0">
                <a:latin typeface="e-Ukraine Light"/>
              </a:rPr>
              <a:t>), та </a:t>
            </a:r>
            <a:r>
              <a:rPr lang="ru-RU" sz="1400" dirty="0" err="1">
                <a:latin typeface="e-Ukraine Light"/>
              </a:rPr>
              <a:t>можливість</a:t>
            </a:r>
            <a:r>
              <a:rPr lang="ru-RU" sz="1400" dirty="0">
                <a:latin typeface="e-Ukraine Light"/>
              </a:rPr>
              <a:t> </a:t>
            </a:r>
            <a:r>
              <a:rPr lang="ru-RU" sz="1400" dirty="0" err="1">
                <a:latin typeface="e-Ukraine Light"/>
              </a:rPr>
              <a:t>здійснення</a:t>
            </a:r>
            <a:r>
              <a:rPr lang="ru-RU" sz="1400" dirty="0">
                <a:latin typeface="e-Ukraine Light"/>
              </a:rPr>
              <a:t> </a:t>
            </a:r>
            <a:r>
              <a:rPr lang="ru-RU" sz="1400" dirty="0" err="1">
                <a:latin typeface="e-Ukraine Light"/>
              </a:rPr>
              <a:t>сплати</a:t>
            </a:r>
            <a:r>
              <a:rPr lang="ru-RU" sz="1400" dirty="0">
                <a:latin typeface="e-Ukraine Light"/>
              </a:rPr>
              <a:t> </a:t>
            </a:r>
            <a:r>
              <a:rPr lang="ru-RU" sz="1400" dirty="0" err="1">
                <a:latin typeface="e-Ukraine Light"/>
              </a:rPr>
              <a:t>податків</a:t>
            </a:r>
            <a:r>
              <a:rPr lang="ru-RU" sz="1400" dirty="0">
                <a:latin typeface="e-Ukraine Light"/>
              </a:rPr>
              <a:t>, </a:t>
            </a:r>
            <a:r>
              <a:rPr lang="ru-RU" sz="1400" dirty="0" err="1">
                <a:latin typeface="e-Ukraine Light"/>
              </a:rPr>
              <a:t>зборів</a:t>
            </a:r>
            <a:r>
              <a:rPr lang="ru-RU" sz="1400" dirty="0">
                <a:latin typeface="e-Ukraine Light"/>
              </a:rPr>
              <a:t>, </a:t>
            </a:r>
            <a:r>
              <a:rPr lang="ru-RU" sz="1400" dirty="0" err="1">
                <a:latin typeface="e-Ukraine Light"/>
              </a:rPr>
              <a:t>платежів</a:t>
            </a:r>
            <a:r>
              <a:rPr lang="ru-RU" sz="1400" dirty="0">
                <a:latin typeface="e-Ukraine Light"/>
              </a:rPr>
              <a:t> та </a:t>
            </a:r>
            <a:r>
              <a:rPr lang="ru-RU" sz="1400" dirty="0" err="1">
                <a:latin typeface="e-Ukraine Light"/>
              </a:rPr>
              <a:t>єдиного</a:t>
            </a:r>
            <a:r>
              <a:rPr lang="ru-RU" sz="1400" dirty="0">
                <a:latin typeface="e-Ukraine Light"/>
              </a:rPr>
              <a:t> </a:t>
            </a:r>
            <a:r>
              <a:rPr lang="ru-RU" sz="1400" dirty="0" err="1">
                <a:latin typeface="e-Ukraine Light"/>
              </a:rPr>
              <a:t>внеску</a:t>
            </a:r>
            <a:r>
              <a:rPr lang="ru-RU" sz="1400" dirty="0">
                <a:latin typeface="e-Ukraine Light"/>
              </a:rPr>
              <a:t> на </a:t>
            </a:r>
            <a:r>
              <a:rPr lang="ru-RU" sz="1400" dirty="0" err="1">
                <a:latin typeface="e-Ukraine Light"/>
              </a:rPr>
              <a:t>загальнообов'язкове</a:t>
            </a:r>
            <a:r>
              <a:rPr lang="ru-RU" sz="1400" dirty="0">
                <a:latin typeface="e-Ukraine Light"/>
              </a:rPr>
              <a:t> </a:t>
            </a:r>
            <a:r>
              <a:rPr lang="ru-RU" sz="1400" dirty="0" err="1">
                <a:latin typeface="e-Ukraine Light"/>
              </a:rPr>
              <a:t>державне</a:t>
            </a:r>
            <a:r>
              <a:rPr lang="ru-RU" sz="1400" dirty="0">
                <a:latin typeface="e-Ukraine Light"/>
              </a:rPr>
              <a:t> </a:t>
            </a:r>
            <a:r>
              <a:rPr lang="ru-RU" sz="1400" dirty="0" err="1">
                <a:latin typeface="e-Ukraine Light"/>
              </a:rPr>
              <a:t>соціальне</a:t>
            </a:r>
            <a:r>
              <a:rPr lang="ru-RU" sz="1400" dirty="0">
                <a:latin typeface="e-Ukraine Light"/>
              </a:rPr>
              <a:t> </a:t>
            </a:r>
            <a:r>
              <a:rPr lang="ru-RU" sz="1400" dirty="0" err="1">
                <a:latin typeface="e-Ukraine Light"/>
              </a:rPr>
              <a:t>страхування</a:t>
            </a:r>
            <a:r>
              <a:rPr lang="ru-RU" sz="1400" dirty="0">
                <a:latin typeface="e-Ukraine Light"/>
              </a:rPr>
              <a:t> </a:t>
            </a:r>
            <a:r>
              <a:rPr lang="ru-RU" sz="1400" dirty="0" err="1">
                <a:latin typeface="e-Ukraine Light"/>
              </a:rPr>
              <a:t>скориставшись</a:t>
            </a:r>
            <a:r>
              <a:rPr lang="ru-RU" sz="1400" dirty="0">
                <a:latin typeface="e-Ukraine Light"/>
              </a:rPr>
              <a:t> будь-</a:t>
            </a:r>
            <a:r>
              <a:rPr lang="ru-RU" sz="1400" dirty="0" err="1">
                <a:latin typeface="e-Ukraine Light"/>
              </a:rPr>
              <a:t>якою</a:t>
            </a:r>
            <a:r>
              <a:rPr lang="ru-RU" sz="1400" dirty="0">
                <a:latin typeface="e-Ukraine Light"/>
              </a:rPr>
              <a:t> </a:t>
            </a:r>
            <a:r>
              <a:rPr lang="ru-RU" sz="1400" dirty="0" err="1">
                <a:latin typeface="e-Ukraine Light"/>
              </a:rPr>
              <a:t>із</a:t>
            </a:r>
            <a:r>
              <a:rPr lang="ru-RU" sz="1400" dirty="0">
                <a:latin typeface="e-Ukraine Light"/>
              </a:rPr>
              <a:t> </a:t>
            </a:r>
            <a:r>
              <a:rPr lang="ru-RU" sz="1400" dirty="0" err="1">
                <a:latin typeface="e-Ukraine Light"/>
              </a:rPr>
              <a:t>запропонованих</a:t>
            </a:r>
            <a:r>
              <a:rPr lang="ru-RU" sz="1400" dirty="0">
                <a:latin typeface="e-Ukraine Light"/>
              </a:rPr>
              <a:t> </a:t>
            </a:r>
            <a:r>
              <a:rPr lang="ru-RU" sz="1400" dirty="0" err="1">
                <a:latin typeface="e-Ukraine Light"/>
              </a:rPr>
              <a:t>платіжних</a:t>
            </a:r>
            <a:r>
              <a:rPr lang="ru-RU" sz="1400" dirty="0">
                <a:latin typeface="e-Ukraine Light"/>
              </a:rPr>
              <a:t> систем та/</a:t>
            </a:r>
            <a:r>
              <a:rPr lang="ru-RU" sz="1400" dirty="0" err="1">
                <a:latin typeface="e-Ukraine Light"/>
              </a:rPr>
              <a:t>або</a:t>
            </a:r>
            <a:r>
              <a:rPr lang="ru-RU" sz="1400" dirty="0">
                <a:latin typeface="e-Ukraine Light"/>
              </a:rPr>
              <a:t> </a:t>
            </a:r>
            <a:r>
              <a:rPr lang="ru-RU" sz="1400" dirty="0" err="1">
                <a:latin typeface="e-Ukraine Light"/>
              </a:rPr>
              <a:t>методів</a:t>
            </a:r>
            <a:r>
              <a:rPr lang="ru-RU" sz="1400" dirty="0">
                <a:latin typeface="e-Ukraine Light"/>
              </a:rPr>
              <a:t> </a:t>
            </a:r>
            <a:r>
              <a:rPr lang="ru-RU" sz="1400" dirty="0" err="1">
                <a:latin typeface="e-Ukraine Light"/>
              </a:rPr>
              <a:t>сплати</a:t>
            </a:r>
            <a:r>
              <a:rPr lang="ru-RU" sz="1400" dirty="0">
                <a:latin typeface="e-Ukraine Light"/>
              </a:rPr>
              <a:t>. </a:t>
            </a:r>
          </a:p>
          <a:p>
            <a:pPr indent="457200" algn="just"/>
            <a:r>
              <a:rPr lang="ru-RU" sz="1400" dirty="0">
                <a:latin typeface="e-Ukraine Light"/>
              </a:rPr>
              <a:t>На </a:t>
            </a:r>
            <a:r>
              <a:rPr lang="ru-RU" sz="1400" dirty="0" err="1">
                <a:latin typeface="e-Ukraine Light"/>
              </a:rPr>
              <a:t>сьогодні</a:t>
            </a:r>
            <a:r>
              <a:rPr lang="ru-RU" sz="1400" dirty="0">
                <a:latin typeface="e-Ukraine Light"/>
              </a:rPr>
              <a:t> </a:t>
            </a:r>
            <a:r>
              <a:rPr lang="ru-RU" sz="1400" dirty="0" err="1">
                <a:latin typeface="e-Ukraine Light"/>
              </a:rPr>
              <a:t>витяг</a:t>
            </a:r>
            <a:r>
              <a:rPr lang="ru-RU" sz="1400" dirty="0">
                <a:latin typeface="e-Ukraine Light"/>
              </a:rPr>
              <a:t> </a:t>
            </a:r>
            <a:r>
              <a:rPr lang="ru-RU" sz="1400" dirty="0" err="1">
                <a:latin typeface="e-Ukraine Light"/>
              </a:rPr>
              <a:t>щодо</a:t>
            </a:r>
            <a:r>
              <a:rPr lang="ru-RU" sz="1400" dirty="0">
                <a:latin typeface="e-Ukraine Light"/>
              </a:rPr>
              <a:t> стану </a:t>
            </a:r>
            <a:r>
              <a:rPr lang="ru-RU" sz="1400" dirty="0" err="1">
                <a:latin typeface="e-Ukraine Light"/>
              </a:rPr>
              <a:t>розрахунків</a:t>
            </a:r>
            <a:r>
              <a:rPr lang="ru-RU" sz="1400" dirty="0">
                <a:latin typeface="e-Ukraine Light"/>
              </a:rPr>
              <a:t> </a:t>
            </a:r>
            <a:r>
              <a:rPr lang="ru-RU" sz="1400" dirty="0" err="1">
                <a:latin typeface="e-Ukraine Light"/>
              </a:rPr>
              <a:t>можна</a:t>
            </a:r>
            <a:r>
              <a:rPr lang="ru-RU" sz="1400" dirty="0">
                <a:latin typeface="e-Ukraine Light"/>
              </a:rPr>
              <a:t> </a:t>
            </a:r>
            <a:r>
              <a:rPr lang="ru-RU" sz="1400" dirty="0" err="1">
                <a:latin typeface="e-Ukraine Light"/>
              </a:rPr>
              <a:t>сформувати</a:t>
            </a:r>
            <a:r>
              <a:rPr lang="ru-RU" sz="1400" dirty="0">
                <a:latin typeface="e-Ukraine Light"/>
              </a:rPr>
              <a:t> за </a:t>
            </a:r>
            <a:r>
              <a:rPr lang="ru-RU" sz="1400" dirty="0" err="1">
                <a:latin typeface="e-Ukraine Light"/>
              </a:rPr>
              <a:t>кожний</a:t>
            </a:r>
            <a:r>
              <a:rPr lang="ru-RU" sz="1400" dirty="0">
                <a:latin typeface="e-Ukraine Light"/>
              </a:rPr>
              <a:t> </a:t>
            </a:r>
            <a:r>
              <a:rPr lang="ru-RU" sz="1400" dirty="0" err="1">
                <a:latin typeface="e-Ukraine Light"/>
              </a:rPr>
              <a:t>рік</a:t>
            </a:r>
            <a:r>
              <a:rPr lang="ru-RU" sz="1400" dirty="0">
                <a:latin typeface="e-Ukraine Light"/>
              </a:rPr>
              <a:t> </a:t>
            </a:r>
            <a:r>
              <a:rPr lang="ru-RU" sz="1400" dirty="0" err="1">
                <a:latin typeface="e-Ukraine Light"/>
              </a:rPr>
              <a:t>окремо</a:t>
            </a:r>
            <a:r>
              <a:rPr lang="ru-RU" sz="1400" dirty="0">
                <a:latin typeface="e-Ukraine Light"/>
              </a:rPr>
              <a:t>, </a:t>
            </a:r>
            <a:r>
              <a:rPr lang="ru-RU" sz="1400" dirty="0" err="1">
                <a:latin typeface="e-Ukraine Light"/>
              </a:rPr>
              <a:t>починаючи</a:t>
            </a:r>
            <a:r>
              <a:rPr lang="ru-RU" sz="1400" dirty="0">
                <a:latin typeface="e-Ukraine Light"/>
              </a:rPr>
              <a:t> з 2013 року в </a:t>
            </a:r>
            <a:r>
              <a:rPr lang="ru-RU" sz="1400" dirty="0" err="1">
                <a:latin typeface="e-Ukraine Light"/>
              </a:rPr>
              <a:t>розрізі</a:t>
            </a:r>
            <a:r>
              <a:rPr lang="ru-RU" sz="1400" dirty="0">
                <a:latin typeface="e-Ukraine Light"/>
              </a:rPr>
              <a:t> </a:t>
            </a:r>
            <a:r>
              <a:rPr lang="ru-RU" sz="1400" dirty="0" err="1">
                <a:latin typeface="e-Ukraine Light"/>
              </a:rPr>
              <a:t>податків</a:t>
            </a:r>
            <a:r>
              <a:rPr lang="ru-RU" sz="1400" dirty="0">
                <a:latin typeface="e-Ukraine Light"/>
              </a:rPr>
              <a:t>, </a:t>
            </a:r>
            <a:r>
              <a:rPr lang="ru-RU" sz="1400" dirty="0" err="1">
                <a:latin typeface="e-Ukraine Light"/>
              </a:rPr>
              <a:t>зборів</a:t>
            </a:r>
            <a:r>
              <a:rPr lang="ru-RU" sz="1400" dirty="0">
                <a:latin typeface="e-Ukraine Light"/>
              </a:rPr>
              <a:t> та </a:t>
            </a:r>
            <a:r>
              <a:rPr lang="ru-RU" sz="1400" dirty="0" err="1">
                <a:latin typeface="e-Ukraine Light"/>
              </a:rPr>
              <a:t>платежів</a:t>
            </a:r>
            <a:r>
              <a:rPr lang="ru-RU" sz="1400" dirty="0">
                <a:latin typeface="e-Ukraine Light"/>
              </a:rPr>
              <a:t> автоматично з </a:t>
            </a:r>
            <a:r>
              <a:rPr lang="ru-RU" sz="1400" dirty="0" err="1">
                <a:latin typeface="e-Ukraine Light"/>
              </a:rPr>
              <a:t>накладанням</a:t>
            </a:r>
            <a:r>
              <a:rPr lang="ru-RU" sz="1400" dirty="0">
                <a:latin typeface="e-Ukraine Light"/>
              </a:rPr>
              <a:t> </a:t>
            </a:r>
            <a:r>
              <a:rPr lang="ru-RU" sz="1400" dirty="0" err="1">
                <a:latin typeface="e-Ukraine Light"/>
              </a:rPr>
              <a:t>кваліфікованого</a:t>
            </a:r>
            <a:r>
              <a:rPr lang="ru-RU" sz="1400" dirty="0">
                <a:latin typeface="e-Ukraine Light"/>
              </a:rPr>
              <a:t> </a:t>
            </a:r>
            <a:r>
              <a:rPr lang="ru-RU" sz="1400" dirty="0" err="1">
                <a:latin typeface="e-Ukraine Light"/>
              </a:rPr>
              <a:t>електронного</a:t>
            </a:r>
            <a:r>
              <a:rPr lang="ru-RU" sz="1400" dirty="0">
                <a:latin typeface="e-Ukraine Light"/>
              </a:rPr>
              <a:t> </a:t>
            </a:r>
            <a:r>
              <a:rPr lang="ru-RU" sz="1400" dirty="0" err="1">
                <a:latin typeface="e-Ukraine Light"/>
              </a:rPr>
              <a:t>підпису</a:t>
            </a:r>
            <a:r>
              <a:rPr lang="ru-RU" sz="1400" dirty="0">
                <a:latin typeface="e-Ukraine Light"/>
              </a:rPr>
              <a:t> </a:t>
            </a:r>
            <a:r>
              <a:rPr lang="ru-RU" sz="1400" dirty="0" err="1">
                <a:latin typeface="e-Ukraine Light"/>
              </a:rPr>
              <a:t>посадовою</a:t>
            </a:r>
            <a:r>
              <a:rPr lang="ru-RU" sz="1400" dirty="0">
                <a:latin typeface="e-Ukraine Light"/>
              </a:rPr>
              <a:t> особою </a:t>
            </a:r>
            <a:r>
              <a:rPr lang="ru-RU" sz="1400" dirty="0" err="1">
                <a:latin typeface="e-Ukraine Light"/>
              </a:rPr>
              <a:t>контролюючого</a:t>
            </a:r>
            <a:r>
              <a:rPr lang="ru-RU" sz="1400" dirty="0">
                <a:latin typeface="e-Ukraine Light"/>
              </a:rPr>
              <a:t> органу, а </a:t>
            </a:r>
            <a:r>
              <a:rPr lang="ru-RU" sz="1400" dirty="0" err="1">
                <a:latin typeface="e-Ukraine Light"/>
              </a:rPr>
              <a:t>також</a:t>
            </a:r>
            <a:r>
              <a:rPr lang="ru-RU" sz="1400" dirty="0">
                <a:latin typeface="e-Ukraine Light"/>
              </a:rPr>
              <a:t> з </a:t>
            </a:r>
            <a:r>
              <a:rPr lang="ru-RU" sz="1400" dirty="0" err="1">
                <a:latin typeface="e-Ukraine Light"/>
              </a:rPr>
              <a:t>розрахунком</a:t>
            </a:r>
            <a:r>
              <a:rPr lang="ru-RU" sz="1400" dirty="0">
                <a:latin typeface="e-Ukraine Light"/>
              </a:rPr>
              <a:t> </a:t>
            </a:r>
            <a:r>
              <a:rPr lang="ru-RU" sz="1400" dirty="0" err="1">
                <a:latin typeface="e-Ukraine Light"/>
              </a:rPr>
              <a:t>пені</a:t>
            </a:r>
            <a:r>
              <a:rPr lang="ru-RU" sz="1400" dirty="0">
                <a:latin typeface="e-Ukraine Light"/>
              </a:rPr>
              <a:t> на суму </a:t>
            </a:r>
            <a:r>
              <a:rPr lang="ru-RU" sz="1400" dirty="0" err="1">
                <a:latin typeface="e-Ukraine Light"/>
              </a:rPr>
              <a:t>наявного</a:t>
            </a:r>
            <a:r>
              <a:rPr lang="ru-RU" sz="1400" dirty="0">
                <a:latin typeface="e-Ukraine Light"/>
              </a:rPr>
              <a:t> </a:t>
            </a:r>
            <a:r>
              <a:rPr lang="ru-RU" sz="1400" dirty="0" err="1">
                <a:latin typeface="e-Ukraine Light"/>
              </a:rPr>
              <a:t>податкового</a:t>
            </a:r>
            <a:r>
              <a:rPr lang="ru-RU" sz="1400" dirty="0">
                <a:latin typeface="e-Ukraine Light"/>
              </a:rPr>
              <a:t> боргу на день подання </a:t>
            </a:r>
            <a:r>
              <a:rPr lang="ru-RU" sz="1400" dirty="0" err="1">
                <a:latin typeface="e-Ukraine Light"/>
              </a:rPr>
              <a:t>запиту</a:t>
            </a:r>
            <a:r>
              <a:rPr lang="ru-RU" sz="1400" dirty="0">
                <a:latin typeface="e-Ukraine Light"/>
              </a:rPr>
              <a:t>. Запит на </a:t>
            </a:r>
            <a:r>
              <a:rPr lang="ru-RU" sz="1400" dirty="0" err="1">
                <a:latin typeface="e-Ukraine Light"/>
              </a:rPr>
              <a:t>отримання</a:t>
            </a:r>
            <a:r>
              <a:rPr lang="ru-RU" sz="1400" dirty="0">
                <a:latin typeface="e-Ukraine Light"/>
              </a:rPr>
              <a:t> </a:t>
            </a:r>
            <a:r>
              <a:rPr lang="ru-RU" sz="1400" dirty="0" err="1">
                <a:latin typeface="e-Ukraine Light"/>
              </a:rPr>
              <a:t>витягу</a:t>
            </a:r>
            <a:r>
              <a:rPr lang="ru-RU" sz="1400" dirty="0">
                <a:latin typeface="e-Ukraine Light"/>
              </a:rPr>
              <a:t> </a:t>
            </a:r>
            <a:r>
              <a:rPr lang="ru-RU" sz="1400" dirty="0" err="1">
                <a:latin typeface="e-Ukraine Light"/>
              </a:rPr>
              <a:t>щодо</a:t>
            </a:r>
            <a:r>
              <a:rPr lang="ru-RU" sz="1400" dirty="0">
                <a:latin typeface="e-Ukraine Light"/>
              </a:rPr>
              <a:t> стану </a:t>
            </a:r>
            <a:r>
              <a:rPr lang="ru-RU" sz="1400" dirty="0" err="1">
                <a:latin typeface="e-Ukraine Light"/>
              </a:rPr>
              <a:t>розрахунків</a:t>
            </a:r>
            <a:r>
              <a:rPr lang="ru-RU" sz="1400" dirty="0">
                <a:latin typeface="e-Ukraine Light"/>
              </a:rPr>
              <a:t> з бюджетом </a:t>
            </a:r>
            <a:r>
              <a:rPr lang="ru-RU" sz="1400" dirty="0" err="1">
                <a:latin typeface="e-Ukraine Light"/>
              </a:rPr>
              <a:t>надсилається</a:t>
            </a:r>
            <a:r>
              <a:rPr lang="ru-RU" sz="1400" dirty="0">
                <a:latin typeface="e-Ukraine Light"/>
              </a:rPr>
              <a:t> до </a:t>
            </a:r>
            <a:r>
              <a:rPr lang="ru-RU" sz="1400" dirty="0" err="1">
                <a:latin typeface="e-Ukraine Light"/>
              </a:rPr>
              <a:t>контролюючого</a:t>
            </a:r>
            <a:r>
              <a:rPr lang="ru-RU" sz="1400" dirty="0">
                <a:latin typeface="e-Ukraine Light"/>
              </a:rPr>
              <a:t> органу за </a:t>
            </a:r>
            <a:r>
              <a:rPr lang="ru-RU" sz="1400" dirty="0" err="1">
                <a:latin typeface="e-Ukraine Light"/>
              </a:rPr>
              <a:t>місцем</a:t>
            </a:r>
            <a:r>
              <a:rPr lang="ru-RU" sz="1400" dirty="0">
                <a:latin typeface="e-Ukraine Light"/>
              </a:rPr>
              <a:t> </a:t>
            </a:r>
            <a:r>
              <a:rPr lang="ru-RU" sz="1400" dirty="0" err="1">
                <a:latin typeface="e-Ukraine Light"/>
              </a:rPr>
              <a:t>реєстрації</a:t>
            </a:r>
            <a:r>
              <a:rPr lang="ru-RU" sz="1400" dirty="0">
                <a:latin typeface="e-Ukraine Light"/>
              </a:rPr>
              <a:t> платника </a:t>
            </a:r>
            <a:r>
              <a:rPr lang="ru-RU" sz="1400" dirty="0" err="1">
                <a:latin typeface="e-Ukraine Light"/>
              </a:rPr>
              <a:t>податку</a:t>
            </a:r>
            <a:r>
              <a:rPr lang="ru-RU" sz="1400" dirty="0">
                <a:latin typeface="e-Ukraine Light"/>
              </a:rPr>
              <a:t>, </a:t>
            </a:r>
            <a:r>
              <a:rPr lang="ru-RU" sz="1400" dirty="0" err="1">
                <a:latin typeface="e-Ukraine Light"/>
              </a:rPr>
              <a:t>витяг</a:t>
            </a:r>
            <a:r>
              <a:rPr lang="ru-RU" sz="1400" dirty="0">
                <a:latin typeface="e-Ukraine Light"/>
              </a:rPr>
              <a:t> </a:t>
            </a:r>
            <a:r>
              <a:rPr lang="ru-RU" sz="1400" dirty="0" err="1">
                <a:latin typeface="e-Ukraine Light"/>
              </a:rPr>
              <a:t>містить</a:t>
            </a:r>
            <a:r>
              <a:rPr lang="ru-RU" sz="1400" dirty="0">
                <a:latin typeface="e-Ukraine Light"/>
              </a:rPr>
              <a:t> результат </a:t>
            </a:r>
            <a:r>
              <a:rPr lang="ru-RU" sz="1400" dirty="0" err="1">
                <a:latin typeface="e-Ukraine Light"/>
              </a:rPr>
              <a:t>звірки</a:t>
            </a:r>
            <a:r>
              <a:rPr lang="ru-RU" sz="1400" dirty="0">
                <a:latin typeface="e-Ukraine Light"/>
              </a:rPr>
              <a:t> по платежам </a:t>
            </a:r>
            <a:r>
              <a:rPr lang="ru-RU" sz="1400" dirty="0" err="1">
                <a:latin typeface="e-Ukraine Light"/>
              </a:rPr>
              <a:t>усіх</a:t>
            </a:r>
            <a:r>
              <a:rPr lang="ru-RU" sz="1400" dirty="0">
                <a:latin typeface="e-Ukraine Light"/>
              </a:rPr>
              <a:t> </a:t>
            </a:r>
            <a:r>
              <a:rPr lang="ru-RU" sz="1400" dirty="0" err="1">
                <a:latin typeface="e-Ukraine Light"/>
              </a:rPr>
              <a:t>регіонів</a:t>
            </a:r>
            <a:r>
              <a:rPr lang="ru-RU" sz="1400" dirty="0">
                <a:latin typeface="e-Ukraine Light"/>
              </a:rPr>
              <a:t> (</a:t>
            </a:r>
            <a:r>
              <a:rPr lang="ru-RU" sz="1400" dirty="0" err="1">
                <a:latin typeface="e-Ukraine Light"/>
              </a:rPr>
              <a:t>територіальних</a:t>
            </a:r>
            <a:r>
              <a:rPr lang="ru-RU" sz="1400" dirty="0">
                <a:latin typeface="e-Ukraine Light"/>
              </a:rPr>
              <a:t> громадах, до </a:t>
            </a:r>
            <a:r>
              <a:rPr lang="ru-RU" sz="1400" dirty="0" err="1">
                <a:latin typeface="e-Ukraine Light"/>
              </a:rPr>
              <a:t>яких</a:t>
            </a:r>
            <a:r>
              <a:rPr lang="ru-RU" sz="1400" dirty="0">
                <a:latin typeface="e-Ukraine Light"/>
              </a:rPr>
              <a:t> </a:t>
            </a:r>
            <a:r>
              <a:rPr lang="ru-RU" sz="1400" dirty="0" err="1">
                <a:latin typeface="e-Ukraine Light"/>
              </a:rPr>
              <a:t>сплачуються</a:t>
            </a:r>
            <a:r>
              <a:rPr lang="ru-RU" sz="1400" dirty="0">
                <a:latin typeface="e-Ukraine Light"/>
              </a:rPr>
              <a:t> </a:t>
            </a:r>
            <a:r>
              <a:rPr lang="ru-RU" sz="1400" dirty="0" err="1">
                <a:latin typeface="e-Ukraine Light"/>
              </a:rPr>
              <a:t>податки</a:t>
            </a:r>
            <a:r>
              <a:rPr lang="ru-RU" sz="1400" dirty="0">
                <a:latin typeface="e-Ukraine Light"/>
              </a:rPr>
              <a:t>, </a:t>
            </a:r>
            <a:r>
              <a:rPr lang="ru-RU" sz="1400" dirty="0" err="1">
                <a:latin typeface="e-Ukraine Light"/>
              </a:rPr>
              <a:t>збори</a:t>
            </a:r>
            <a:r>
              <a:rPr lang="ru-RU" sz="1400" dirty="0">
                <a:latin typeface="e-Ukraine Light"/>
              </a:rPr>
              <a:t>, </a:t>
            </a:r>
            <a:r>
              <a:rPr lang="ru-RU" sz="1400" dirty="0" err="1">
                <a:latin typeface="e-Ukraine Light"/>
              </a:rPr>
              <a:t>платежі</a:t>
            </a:r>
            <a:r>
              <a:rPr lang="ru-RU" sz="1400" dirty="0">
                <a:latin typeface="e-Ukraine Light"/>
              </a:rPr>
              <a:t> </a:t>
            </a:r>
            <a:r>
              <a:rPr lang="ru-RU" sz="1400" dirty="0" err="1">
                <a:latin typeface="e-Ukraine Light"/>
              </a:rPr>
              <a:t>запитувачем</a:t>
            </a:r>
            <a:r>
              <a:rPr lang="ru-RU" sz="1400" dirty="0">
                <a:latin typeface="e-Ukraine Light"/>
              </a:rPr>
              <a:t>). </a:t>
            </a:r>
            <a:endParaRPr lang="ru-RU" sz="1400" dirty="0">
              <a:effectLst/>
              <a:latin typeface="e-Ukraine Light"/>
            </a:endParaRPr>
          </a:p>
        </p:txBody>
      </p:sp>
    </p:spTree>
    <p:extLst>
      <p:ext uri="{BB962C8B-B14F-4D97-AF65-F5344CB8AC3E}">
        <p14:creationId xmlns:p14="http://schemas.microsoft.com/office/powerpoint/2010/main" val="384221950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2146</TotalTime>
  <Words>191</Words>
  <Application>Microsoft Office PowerPoint</Application>
  <PresentationFormat>Лист A4 (210x297 мм)</PresentationFormat>
  <Paragraphs>40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Asus</dc:creator>
  <cp:lastModifiedBy>d</cp:lastModifiedBy>
  <cp:revision>267</cp:revision>
  <dcterms:created xsi:type="dcterms:W3CDTF">2021-05-27T05:23:05Z</dcterms:created>
  <dcterms:modified xsi:type="dcterms:W3CDTF">2025-04-28T07:18:21Z</dcterms:modified>
</cp:coreProperties>
</file>