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1p.de/lgu5a" TargetMode="External"/><Relationship Id="rId2" Type="http://schemas.openxmlformats.org/officeDocument/2006/relationships/hyperlink" Target="https://play.google.com/store/apps/details?id=my.tax.gov.u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tt.ly/UgBni5e" TargetMode="External"/><Relationship Id="rId5" Type="http://schemas.openxmlformats.org/officeDocument/2006/relationships/hyperlink" Target="mailto:kyiv.ikc@tax.gov.ua" TargetMode="External"/><Relationship Id="rId4" Type="http://schemas.openxmlformats.org/officeDocument/2006/relationships/hyperlink" Target="https://tax.gov.ua/baneryi/onlayn-navchanny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923" y="114300"/>
            <a:ext cx="4668202" cy="66294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61925" y="114300"/>
            <a:ext cx="4659074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  <p:sp>
            <p:nvSpPr>
              <p:cNvPr id="24" name="Прямоугольник 23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74646" y="163831"/>
                <a:ext cx="4623156" cy="64293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55" y="19671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74" y="326938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36315"/>
              <a:ext cx="4664666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608395"/>
              <a:ext cx="207768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03345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209" y="3347785"/>
              <a:ext cx="268082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29024" y="1671739"/>
            <a:ext cx="3600000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 smtClean="0"/>
              <a:t>Щодо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проведення</a:t>
            </a:r>
            <a:r>
              <a:rPr lang="ru-RU" sz="1400" b="1" dirty="0" smtClean="0"/>
              <a:t> </a:t>
            </a:r>
            <a:r>
              <a:rPr lang="ru-RU" sz="1400" b="1" dirty="0" err="1"/>
              <a:t>звірки</a:t>
            </a:r>
            <a:endParaRPr lang="ru-RU" sz="1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381624" y="6399730"/>
            <a:ext cx="1114425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Квітень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 2025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28626" y="4276725"/>
            <a:ext cx="4362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e-Ukraine Light" pitchFamily="50" charset="-52"/>
              </a:rPr>
              <a:t>Мобільний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застосунок</a:t>
            </a:r>
            <a:r>
              <a:rPr lang="ru-RU" sz="1400" dirty="0" smtClean="0">
                <a:latin typeface="e-Ukraine Light" pitchFamily="50" charset="-52"/>
              </a:rPr>
              <a:t> «Моя </a:t>
            </a:r>
            <a:r>
              <a:rPr lang="ru-RU" sz="1400" dirty="0" err="1" smtClean="0">
                <a:latin typeface="e-Ukraine Light" pitchFamily="50" charset="-52"/>
              </a:rPr>
              <a:t>податкова</a:t>
            </a:r>
            <a:r>
              <a:rPr lang="ru-RU" sz="1400" dirty="0" smtClean="0">
                <a:latin typeface="e-Ukraine Light" pitchFamily="50" charset="-52"/>
              </a:rPr>
              <a:t>»: </a:t>
            </a:r>
            <a:endParaRPr lang="ru-RU" sz="1400" dirty="0">
              <a:latin typeface="e-Ukraine Light" pitchFamily="50" charset="-52"/>
            </a:endParaRPr>
          </a:p>
        </p:txBody>
      </p:sp>
      <p:pic>
        <p:nvPicPr>
          <p:cNvPr id="23" name="Рисунок 22" descr="qrcode_138330848_244a49827015d84edcd980024a165014.png"/>
          <p:cNvPicPr/>
          <p:nvPr/>
        </p:nvPicPr>
        <p:blipFill>
          <a:blip r:embed="rId5" cstate="print"/>
          <a:stretch>
            <a:fillRect/>
          </a:stretch>
        </p:blipFill>
        <p:spPr>
          <a:xfrm flipV="1">
            <a:off x="2000250" y="4676775"/>
            <a:ext cx="1304925" cy="126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30202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49130" y="130805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r>
              <a:rPr lang="uk-UA" sz="1200" dirty="0" smtClean="0"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088911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0"/>
            <a:ext cx="46100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7768" y="1232453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0202" y="178343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927519" y="209661"/>
            <a:ext cx="4685767" cy="300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 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 flipV="1">
            <a:off x="4953000" y="507831"/>
            <a:ext cx="47952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latin typeface="e-Ukraine Light" pitchFamily="50" charset="-52"/>
              </a:rPr>
              <a:t>	</a:t>
            </a:r>
            <a:endParaRPr lang="ru-RU" sz="1100" b="1" dirty="0" smtClean="0">
              <a:latin typeface="e-Ukraine Light" pitchFamily="50" charset="-52"/>
            </a:endParaRPr>
          </a:p>
          <a:p>
            <a:pPr algn="just">
              <a:spcBef>
                <a:spcPts val="600"/>
              </a:spcBef>
            </a:pPr>
            <a:r>
              <a:rPr lang="ru-RU" sz="1200" dirty="0" smtClean="0">
                <a:latin typeface="e-Ukraine Light" pitchFamily="50" charset="-52"/>
              </a:rPr>
              <a:t> 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2400" y="190501"/>
            <a:ext cx="46386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latin typeface="e-Ukraine Light" pitchFamily="50" charset="-52"/>
              </a:rPr>
              <a:t>	</a:t>
            </a:r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53001" y="209661"/>
            <a:ext cx="473353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sz="1300" dirty="0" smtClean="0">
              <a:latin typeface="e-Ukraine Light"/>
            </a:endParaRPr>
          </a:p>
          <a:p>
            <a:endParaRPr lang="en-US" sz="1400" dirty="0" smtClean="0">
              <a:latin typeface="e-Ukraine Light"/>
            </a:endParaRPr>
          </a:p>
          <a:p>
            <a:pPr algn="just"/>
            <a:r>
              <a:rPr lang="en-US" sz="1400" dirty="0" smtClean="0">
                <a:latin typeface="e-Ukraine Light"/>
              </a:rPr>
              <a:t>        </a:t>
            </a:r>
            <a:r>
              <a:rPr lang="ru-RU" sz="1400" dirty="0" err="1" smtClean="0">
                <a:latin typeface="e-Ukraine Light"/>
              </a:rPr>
              <a:t>Мобільний</a:t>
            </a:r>
            <a:r>
              <a:rPr lang="ru-RU" sz="1400" dirty="0" smtClean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застосунок</a:t>
            </a:r>
            <a:r>
              <a:rPr lang="ru-RU" sz="1400" dirty="0">
                <a:latin typeface="e-Ukraine Light"/>
              </a:rPr>
              <a:t> «Моя </a:t>
            </a:r>
            <a:r>
              <a:rPr lang="ru-RU" sz="1400" dirty="0" err="1">
                <a:latin typeface="e-Ukraine Light"/>
              </a:rPr>
              <a:t>податкова</a:t>
            </a:r>
            <a:r>
              <a:rPr lang="ru-RU" sz="1400" dirty="0">
                <a:latin typeface="e-Ukraine Light"/>
              </a:rPr>
              <a:t>» </a:t>
            </a:r>
            <a:r>
              <a:rPr lang="ru-RU" sz="1400" dirty="0" err="1">
                <a:latin typeface="e-Ukraine Light"/>
              </a:rPr>
              <a:t>надає</a:t>
            </a:r>
            <a:r>
              <a:rPr lang="ru-RU" sz="1400" dirty="0">
                <a:latin typeface="e-Ukraine Light"/>
              </a:rPr>
              <a:t> доступ </a:t>
            </a:r>
            <a:r>
              <a:rPr lang="ru-RU" sz="1400" dirty="0" err="1">
                <a:latin typeface="e-Ukraine Light"/>
              </a:rPr>
              <a:t>платникам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 (</a:t>
            </a:r>
            <a:r>
              <a:rPr lang="ru-RU" sz="1400" dirty="0" err="1">
                <a:latin typeface="e-Ukraine Light"/>
              </a:rPr>
              <a:t>фізичні</a:t>
            </a:r>
            <a:r>
              <a:rPr lang="ru-RU" sz="1400" dirty="0">
                <a:latin typeface="e-Ukraine Light"/>
              </a:rPr>
              <a:t> особи) до </a:t>
            </a:r>
            <a:r>
              <a:rPr lang="ru-RU" sz="1400" dirty="0" err="1">
                <a:latin typeface="e-Ukraine Light"/>
              </a:rPr>
              <a:t>інформації</a:t>
            </a:r>
            <a:r>
              <a:rPr lang="ru-RU" sz="1400" dirty="0">
                <a:latin typeface="e-Ukraine Light"/>
              </a:rPr>
              <a:t> про стан </a:t>
            </a:r>
            <a:r>
              <a:rPr lang="ru-RU" sz="1400" dirty="0" err="1">
                <a:latin typeface="e-Ukraine Light"/>
              </a:rPr>
              <a:t>розрахунків</a:t>
            </a:r>
            <a:r>
              <a:rPr lang="ru-RU" sz="1400" dirty="0">
                <a:latin typeface="e-Ukraine Light"/>
              </a:rPr>
              <a:t> з бюджетом (режим «Стан </a:t>
            </a:r>
            <a:r>
              <a:rPr lang="ru-RU" sz="1400" dirty="0" err="1">
                <a:latin typeface="e-Ukraine Light"/>
              </a:rPr>
              <a:t>розрахунків</a:t>
            </a:r>
            <a:r>
              <a:rPr lang="ru-RU" sz="1400" dirty="0">
                <a:latin typeface="e-Ukraine Light"/>
              </a:rPr>
              <a:t> з бюджетом» </a:t>
            </a:r>
            <a:r>
              <a:rPr lang="ru-RU" sz="1400" dirty="0" err="1">
                <a:latin typeface="e-Ukraine Light"/>
              </a:rPr>
              <a:t>розділу</a:t>
            </a:r>
            <a:r>
              <a:rPr lang="ru-RU" sz="1400" dirty="0">
                <a:latin typeface="e-Ukraine Light"/>
              </a:rPr>
              <a:t> «</a:t>
            </a:r>
            <a:r>
              <a:rPr lang="ru-RU" sz="1400" dirty="0" err="1">
                <a:latin typeface="e-Ukraine Light"/>
              </a:rPr>
              <a:t>Послуги</a:t>
            </a:r>
            <a:r>
              <a:rPr lang="ru-RU" sz="1400" dirty="0">
                <a:latin typeface="e-Ukraine Light"/>
              </a:rPr>
              <a:t>»). </a:t>
            </a:r>
          </a:p>
          <a:p>
            <a:pPr algn="just"/>
            <a:r>
              <a:rPr lang="en-US" sz="1400" dirty="0" smtClean="0">
                <a:latin typeface="e-Ukraine Light"/>
              </a:rPr>
              <a:t>       </a:t>
            </a:r>
            <a:r>
              <a:rPr lang="ru-RU" sz="1400" dirty="0" err="1" smtClean="0">
                <a:latin typeface="e-Ukraine Light"/>
              </a:rPr>
              <a:t>Гаряча</a:t>
            </a:r>
            <a:r>
              <a:rPr lang="ru-RU" sz="1400" dirty="0" smtClean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лінія</a:t>
            </a:r>
            <a:r>
              <a:rPr lang="ru-RU" sz="1400" dirty="0">
                <a:latin typeface="e-Ukraine Light"/>
              </a:rPr>
              <a:t> ДПС: 0800 501 007 </a:t>
            </a:r>
          </a:p>
          <a:p>
            <a:pPr algn="just"/>
            <a:r>
              <a:rPr lang="en-US" sz="1400" dirty="0" smtClean="0">
                <a:latin typeface="e-Ukraine Light"/>
              </a:rPr>
              <a:t>       </a:t>
            </a:r>
            <a:r>
              <a:rPr lang="ru-RU" sz="1400" dirty="0" err="1" smtClean="0">
                <a:latin typeface="e-Ukraine Light"/>
              </a:rPr>
              <a:t>Мобільний</a:t>
            </a:r>
            <a:r>
              <a:rPr lang="ru-RU" sz="1400" dirty="0" smtClean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застосунок</a:t>
            </a:r>
            <a:r>
              <a:rPr lang="ru-RU" sz="1400" dirty="0">
                <a:latin typeface="e-Ukraine Light"/>
              </a:rPr>
              <a:t> «Моя </a:t>
            </a:r>
            <a:r>
              <a:rPr lang="ru-RU" sz="1400" dirty="0" err="1">
                <a:latin typeface="e-Ukraine Light"/>
              </a:rPr>
              <a:t>податкова</a:t>
            </a:r>
            <a:r>
              <a:rPr lang="ru-RU" sz="1400" dirty="0">
                <a:latin typeface="e-Ukraine Light"/>
              </a:rPr>
              <a:t>»: </a:t>
            </a:r>
          </a:p>
          <a:p>
            <a:pPr algn="just"/>
            <a:r>
              <a:rPr lang="en-US" sz="1400" dirty="0"/>
              <a:t>Android </a:t>
            </a:r>
            <a:r>
              <a:rPr lang="en-US" sz="1400" dirty="0">
                <a:hlinkClick r:id="rId2"/>
              </a:rPr>
              <a:t>https://play.google.com/store/apps/details?id=my.tax.gov.ua</a:t>
            </a:r>
            <a:r>
              <a:rPr lang="en-US" sz="1400" dirty="0"/>
              <a:t> </a:t>
            </a:r>
          </a:p>
          <a:p>
            <a:pPr algn="just"/>
            <a:r>
              <a:rPr lang="en-US" sz="1400" dirty="0"/>
              <a:t>iOS </a:t>
            </a:r>
            <a:r>
              <a:rPr lang="en-US" sz="1400" dirty="0">
                <a:hlinkClick r:id="rId3"/>
              </a:rPr>
              <a:t>https://t1p.de/lgu5a</a:t>
            </a:r>
            <a:r>
              <a:rPr lang="en-US" sz="1400" dirty="0"/>
              <a:t> </a:t>
            </a:r>
          </a:p>
          <a:p>
            <a:pPr algn="just"/>
            <a:r>
              <a:rPr lang="en-US" sz="1400" dirty="0" smtClean="0">
                <a:latin typeface="e-Ukraine Light"/>
              </a:rPr>
              <a:t>       </a:t>
            </a:r>
            <a:r>
              <a:rPr lang="ru-RU" sz="1400" dirty="0" smtClean="0">
                <a:latin typeface="e-Ukraine Light"/>
              </a:rPr>
              <a:t>Онлайн-</a:t>
            </a:r>
            <a:r>
              <a:rPr lang="ru-RU" sz="1400" dirty="0" err="1" smtClean="0">
                <a:latin typeface="e-Ukraine Light"/>
              </a:rPr>
              <a:t>навчання</a:t>
            </a:r>
            <a:r>
              <a:rPr lang="ru-RU" sz="1400" dirty="0">
                <a:latin typeface="e-Ukraine Light"/>
              </a:rPr>
              <a:t>: </a:t>
            </a:r>
          </a:p>
          <a:p>
            <a:pPr algn="just"/>
            <a:r>
              <a:rPr lang="en-US" sz="1400" dirty="0">
                <a:hlinkClick r:id="rId4"/>
              </a:rPr>
              <a:t>https://tax.gov.ua/baneryi/onlayn-navchannya/</a:t>
            </a:r>
            <a:r>
              <a:rPr lang="en-US" sz="1400" dirty="0"/>
              <a:t> </a:t>
            </a:r>
          </a:p>
          <a:p>
            <a:pPr algn="just"/>
            <a:r>
              <a:rPr lang="en-US" sz="1400" dirty="0" smtClean="0">
                <a:latin typeface="e-Ukraine Light"/>
              </a:rPr>
              <a:t>       </a:t>
            </a:r>
            <a:r>
              <a:rPr lang="ru-RU" sz="1400" dirty="0" smtClean="0">
                <a:latin typeface="e-Ukraine Light"/>
              </a:rPr>
              <a:t>Для </a:t>
            </a:r>
            <a:r>
              <a:rPr lang="ru-RU" sz="1400" dirty="0" err="1">
                <a:latin typeface="e-Ukraine Light"/>
              </a:rPr>
              <a:t>оперативної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комунікації</a:t>
            </a:r>
            <a:r>
              <a:rPr lang="ru-RU" sz="1400" dirty="0">
                <a:latin typeface="e-Ukraine Light"/>
              </a:rPr>
              <a:t> з </a:t>
            </a:r>
            <a:r>
              <a:rPr lang="ru-RU" sz="1400" dirty="0" err="1">
                <a:latin typeface="e-Ukraine Light"/>
              </a:rPr>
              <a:t>інститутами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громадянського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суспільства</a:t>
            </a:r>
            <a:r>
              <a:rPr lang="ru-RU" sz="1400" dirty="0">
                <a:latin typeface="e-Ukraine Light"/>
              </a:rPr>
              <a:t> в ДПС </a:t>
            </a:r>
            <a:r>
              <a:rPr lang="ru-RU" sz="1400" dirty="0" err="1">
                <a:latin typeface="e-Ukraine Light"/>
              </a:rPr>
              <a:t>Києва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діє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комунікаційна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податкова</a:t>
            </a:r>
            <a:r>
              <a:rPr lang="ru-RU" sz="1400" dirty="0">
                <a:latin typeface="e-Ukraine Light"/>
              </a:rPr>
              <a:t> платформа: </a:t>
            </a:r>
          </a:p>
          <a:p>
            <a:pPr algn="just"/>
            <a:r>
              <a:rPr lang="en-US" sz="1400" dirty="0">
                <a:hlinkClick r:id="rId5"/>
              </a:rPr>
              <a:t>kyiv.ikc@tax.gov.ua</a:t>
            </a:r>
            <a:r>
              <a:rPr lang="en-US" sz="1400" dirty="0"/>
              <a:t> </a:t>
            </a:r>
          </a:p>
          <a:p>
            <a:pPr algn="just"/>
            <a:r>
              <a:rPr lang="en-US" sz="1400" dirty="0" smtClean="0">
                <a:latin typeface="e-Ukraine Light"/>
              </a:rPr>
              <a:t>       </a:t>
            </a:r>
            <a:r>
              <a:rPr lang="ru-RU" sz="1400" dirty="0" err="1" smtClean="0">
                <a:latin typeface="e-Ukraine Light"/>
              </a:rPr>
              <a:t>Підпишись</a:t>
            </a:r>
            <a:r>
              <a:rPr lang="ru-RU" sz="1400" dirty="0" smtClean="0">
                <a:latin typeface="e-Ukraine Light"/>
              </a:rPr>
              <a:t> </a:t>
            </a:r>
            <a:r>
              <a:rPr lang="ru-RU" sz="1400" dirty="0">
                <a:latin typeface="e-Ukraine Light"/>
              </a:rPr>
              <a:t>на </a:t>
            </a:r>
            <a:r>
              <a:rPr lang="en-US" sz="1400" dirty="0"/>
              <a:t>YouTube-</a:t>
            </a:r>
            <a:r>
              <a:rPr lang="ru-RU" sz="1400" dirty="0">
                <a:latin typeface="e-Ukraine Light"/>
              </a:rPr>
              <a:t>канал ДПС </a:t>
            </a:r>
            <a:r>
              <a:rPr lang="ru-RU" sz="1400" dirty="0" err="1">
                <a:latin typeface="e-Ukraine Light"/>
              </a:rPr>
              <a:t>Києва</a:t>
            </a:r>
            <a:r>
              <a:rPr lang="ru-RU" sz="1400" dirty="0">
                <a:latin typeface="e-Ukraine Light"/>
              </a:rPr>
              <a:t>: </a:t>
            </a:r>
          </a:p>
          <a:p>
            <a:pPr algn="just"/>
            <a:r>
              <a:rPr lang="en-US" sz="1400" dirty="0">
                <a:hlinkClick r:id="rId6"/>
              </a:rPr>
              <a:t>https://cutt.ly/UgBni5e</a:t>
            </a:r>
            <a:r>
              <a:rPr lang="en-US" sz="1400" dirty="0"/>
              <a:t> </a:t>
            </a:r>
          </a:p>
          <a:p>
            <a:pPr lvl="0" indent="457200" algn="just"/>
            <a:endParaRPr lang="ru-RU" sz="1300" dirty="0">
              <a:solidFill>
                <a:prstClr val="black"/>
              </a:solidFill>
              <a:latin typeface="e-Ukraine Ligh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8125" y="180975"/>
            <a:ext cx="4505325" cy="611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sz="1350" dirty="0" smtClean="0">
              <a:latin typeface="e-Ukraine Light"/>
            </a:endParaRPr>
          </a:p>
          <a:p>
            <a:pPr indent="457200" algn="just"/>
            <a:endParaRPr lang="en-US" sz="1400" dirty="0" smtClean="0">
              <a:latin typeface="e-Ukraine Light"/>
            </a:endParaRPr>
          </a:p>
          <a:p>
            <a:pPr indent="457200" algn="just"/>
            <a:r>
              <a:rPr lang="ru-RU" sz="1400" dirty="0" smtClean="0">
                <a:latin typeface="e-Ukraine Light"/>
              </a:rPr>
              <a:t>Головне </a:t>
            </a:r>
            <a:r>
              <a:rPr lang="ru-RU" sz="1400" dirty="0">
                <a:latin typeface="e-Ukraine Light"/>
              </a:rPr>
              <a:t>  </a:t>
            </a:r>
            <a:r>
              <a:rPr lang="ru-RU" sz="1400" dirty="0" err="1">
                <a:latin typeface="e-Ukraine Light"/>
              </a:rPr>
              <a:t>управління</a:t>
            </a:r>
            <a:r>
              <a:rPr lang="ru-RU" sz="1400" dirty="0">
                <a:latin typeface="e-Ukraine Light"/>
              </a:rPr>
              <a:t>  ДПС  у  м. </a:t>
            </a:r>
            <a:r>
              <a:rPr lang="ru-RU" sz="1400" dirty="0" err="1">
                <a:latin typeface="e-Ukraine Light"/>
              </a:rPr>
              <a:t>Києві</a:t>
            </a:r>
            <a:r>
              <a:rPr lang="ru-RU" sz="1400" dirty="0">
                <a:latin typeface="e-Ukraine Light"/>
              </a:rPr>
              <a:t>  </a:t>
            </a:r>
            <a:r>
              <a:rPr lang="ru-RU" sz="1400" dirty="0" err="1">
                <a:latin typeface="e-Ukraine Light"/>
              </a:rPr>
              <a:t>нагадує</a:t>
            </a:r>
            <a:r>
              <a:rPr lang="ru-RU" sz="1400" dirty="0">
                <a:latin typeface="e-Ukraine Light"/>
              </a:rPr>
              <a:t>,  </a:t>
            </a:r>
            <a:r>
              <a:rPr lang="ru-RU" sz="1400" dirty="0" err="1">
                <a:latin typeface="e-Ukraine Light"/>
              </a:rPr>
              <a:t>що</a:t>
            </a:r>
            <a:r>
              <a:rPr lang="ru-RU" sz="1400" dirty="0">
                <a:latin typeface="e-Ukraine Light"/>
              </a:rPr>
              <a:t>   </a:t>
            </a:r>
            <a:r>
              <a:rPr lang="ru-RU" sz="1400" dirty="0" err="1">
                <a:latin typeface="e-Ukraine Light"/>
              </a:rPr>
              <a:t>платники</a:t>
            </a:r>
            <a:r>
              <a:rPr lang="ru-RU" sz="1400" dirty="0">
                <a:latin typeface="e-Ukraine Light"/>
              </a:rPr>
              <a:t>  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 – </a:t>
            </a:r>
            <a:r>
              <a:rPr lang="ru-RU" sz="1400" dirty="0" err="1">
                <a:latin typeface="e-Ukraine Light"/>
              </a:rPr>
              <a:t>користувачі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Електронного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кабінету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мають</a:t>
            </a:r>
            <a:r>
              <a:rPr lang="ru-RU" sz="1400" dirty="0">
                <a:latin typeface="e-Ukraine Light"/>
              </a:rPr>
              <a:t> доступ до </a:t>
            </a:r>
            <a:r>
              <a:rPr lang="ru-RU" sz="1400" dirty="0" err="1">
                <a:latin typeface="e-Ukraine Light"/>
              </a:rPr>
              <a:t>своїх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інтегрованих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карток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сплати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зборів</a:t>
            </a:r>
            <a:r>
              <a:rPr lang="ru-RU" sz="1400" dirty="0">
                <a:latin typeface="e-Ukraine Light"/>
              </a:rPr>
              <a:t> та </a:t>
            </a:r>
            <a:r>
              <a:rPr lang="ru-RU" sz="1400" dirty="0" err="1">
                <a:latin typeface="e-Ukraine Light"/>
              </a:rPr>
              <a:t>інших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платежів</a:t>
            </a:r>
            <a:r>
              <a:rPr lang="ru-RU" sz="1400" dirty="0">
                <a:latin typeface="e-Ukraine Light"/>
              </a:rPr>
              <a:t> (меню «Стан </a:t>
            </a:r>
            <a:r>
              <a:rPr lang="ru-RU" sz="1400" dirty="0" err="1">
                <a:latin typeface="e-Ukraine Light"/>
              </a:rPr>
              <a:t>розрахунків</a:t>
            </a:r>
            <a:r>
              <a:rPr lang="ru-RU" sz="1400" dirty="0">
                <a:latin typeface="e-Ukraine Light"/>
              </a:rPr>
              <a:t> з бюджетом»), у тому </a:t>
            </a:r>
            <a:r>
              <a:rPr lang="ru-RU" sz="1400" dirty="0" err="1">
                <a:latin typeface="e-Ukraine Light"/>
              </a:rPr>
              <a:t>числі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інформації</a:t>
            </a:r>
            <a:r>
              <a:rPr lang="ru-RU" sz="1400" dirty="0">
                <a:latin typeface="e-Ukraine Light"/>
              </a:rPr>
              <a:t> про </a:t>
            </a:r>
            <a:r>
              <a:rPr lang="ru-RU" sz="1400" dirty="0" err="1">
                <a:latin typeface="e-Ukraine Light"/>
              </a:rPr>
              <a:t>свій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податковий</a:t>
            </a:r>
            <a:r>
              <a:rPr lang="ru-RU" sz="1400" dirty="0">
                <a:latin typeface="e-Ukraine Light"/>
              </a:rPr>
              <a:t> борг (</a:t>
            </a:r>
            <a:r>
              <a:rPr lang="ru-RU" sz="1400" dirty="0" err="1">
                <a:latin typeface="e-Ukraine Light"/>
              </a:rPr>
              <a:t>заборгованість</a:t>
            </a:r>
            <a:r>
              <a:rPr lang="ru-RU" sz="1400" dirty="0">
                <a:latin typeface="e-Ukraine Light"/>
              </a:rPr>
              <a:t>), та </a:t>
            </a:r>
            <a:r>
              <a:rPr lang="ru-RU" sz="1400" dirty="0" err="1">
                <a:latin typeface="e-Ukraine Light"/>
              </a:rPr>
              <a:t>можливість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здійснення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сплати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зборів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платежів</a:t>
            </a:r>
            <a:r>
              <a:rPr lang="ru-RU" sz="1400" dirty="0">
                <a:latin typeface="e-Ukraine Light"/>
              </a:rPr>
              <a:t> та </a:t>
            </a:r>
            <a:r>
              <a:rPr lang="ru-RU" sz="1400" dirty="0" err="1">
                <a:latin typeface="e-Ukraine Light"/>
              </a:rPr>
              <a:t>єдиного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внеску</a:t>
            </a:r>
            <a:r>
              <a:rPr lang="ru-RU" sz="1400" dirty="0">
                <a:latin typeface="e-Ukraine Light"/>
              </a:rPr>
              <a:t> на </a:t>
            </a:r>
            <a:r>
              <a:rPr lang="ru-RU" sz="1400" dirty="0" err="1">
                <a:latin typeface="e-Ukraine Light"/>
              </a:rPr>
              <a:t>загальнообов'язкове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державне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соціальне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страхування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скориставшись</a:t>
            </a:r>
            <a:r>
              <a:rPr lang="ru-RU" sz="1400" dirty="0">
                <a:latin typeface="e-Ukraine Light"/>
              </a:rPr>
              <a:t> будь-</a:t>
            </a:r>
            <a:r>
              <a:rPr lang="ru-RU" sz="1400" dirty="0" err="1">
                <a:latin typeface="e-Ukraine Light"/>
              </a:rPr>
              <a:t>якою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із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запропонованих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платіжних</a:t>
            </a:r>
            <a:r>
              <a:rPr lang="ru-RU" sz="1400" dirty="0">
                <a:latin typeface="e-Ukraine Light"/>
              </a:rPr>
              <a:t> систем та/</a:t>
            </a:r>
            <a:r>
              <a:rPr lang="ru-RU" sz="1400" dirty="0" err="1">
                <a:latin typeface="e-Ukraine Light"/>
              </a:rPr>
              <a:t>або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методів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сплати</a:t>
            </a:r>
            <a:r>
              <a:rPr lang="ru-RU" sz="1400" dirty="0">
                <a:latin typeface="e-Ukraine Light"/>
              </a:rPr>
              <a:t>. </a:t>
            </a:r>
          </a:p>
          <a:p>
            <a:pPr indent="457200" algn="just"/>
            <a:r>
              <a:rPr lang="ru-RU" sz="1400" dirty="0">
                <a:latin typeface="e-Ukraine Light"/>
              </a:rPr>
              <a:t>На </a:t>
            </a:r>
            <a:r>
              <a:rPr lang="ru-RU" sz="1400" dirty="0" err="1">
                <a:latin typeface="e-Ukraine Light"/>
              </a:rPr>
              <a:t>сьогодні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витяг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щодо</a:t>
            </a:r>
            <a:r>
              <a:rPr lang="ru-RU" sz="1400" dirty="0">
                <a:latin typeface="e-Ukraine Light"/>
              </a:rPr>
              <a:t> стану </a:t>
            </a:r>
            <a:r>
              <a:rPr lang="ru-RU" sz="1400" dirty="0" err="1">
                <a:latin typeface="e-Ukraine Light"/>
              </a:rPr>
              <a:t>розрахунків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можна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сформувати</a:t>
            </a:r>
            <a:r>
              <a:rPr lang="ru-RU" sz="1400" dirty="0">
                <a:latin typeface="e-Ukraine Light"/>
              </a:rPr>
              <a:t> за </a:t>
            </a:r>
            <a:r>
              <a:rPr lang="ru-RU" sz="1400" dirty="0" err="1">
                <a:latin typeface="e-Ukraine Light"/>
              </a:rPr>
              <a:t>кожний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рік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окремо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починаючи</a:t>
            </a:r>
            <a:r>
              <a:rPr lang="ru-RU" sz="1400" dirty="0">
                <a:latin typeface="e-Ukraine Light"/>
              </a:rPr>
              <a:t> з 2013 року в </a:t>
            </a:r>
            <a:r>
              <a:rPr lang="ru-RU" sz="1400" dirty="0" err="1">
                <a:latin typeface="e-Ukraine Light"/>
              </a:rPr>
              <a:t>розрізі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зборів</a:t>
            </a:r>
            <a:r>
              <a:rPr lang="ru-RU" sz="1400" dirty="0">
                <a:latin typeface="e-Ukraine Light"/>
              </a:rPr>
              <a:t> та </a:t>
            </a:r>
            <a:r>
              <a:rPr lang="ru-RU" sz="1400" dirty="0" err="1">
                <a:latin typeface="e-Ukraine Light"/>
              </a:rPr>
              <a:t>платежів</a:t>
            </a:r>
            <a:r>
              <a:rPr lang="ru-RU" sz="1400" dirty="0">
                <a:latin typeface="e-Ukraine Light"/>
              </a:rPr>
              <a:t> автоматично з </a:t>
            </a:r>
            <a:r>
              <a:rPr lang="ru-RU" sz="1400" dirty="0" err="1">
                <a:latin typeface="e-Ukraine Light"/>
              </a:rPr>
              <a:t>накладанням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кваліфікованого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електронного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підпису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посадовою</a:t>
            </a:r>
            <a:r>
              <a:rPr lang="ru-RU" sz="1400" dirty="0">
                <a:latin typeface="e-Ukraine Light"/>
              </a:rPr>
              <a:t> особою </a:t>
            </a:r>
            <a:r>
              <a:rPr lang="ru-RU" sz="1400" dirty="0" err="1">
                <a:latin typeface="e-Ukraine Light"/>
              </a:rPr>
              <a:t>контролюючого</a:t>
            </a:r>
            <a:r>
              <a:rPr lang="ru-RU" sz="1400" dirty="0">
                <a:latin typeface="e-Ukraine Light"/>
              </a:rPr>
              <a:t> органу, а </a:t>
            </a:r>
            <a:r>
              <a:rPr lang="ru-RU" sz="1400" dirty="0" err="1">
                <a:latin typeface="e-Ukraine Light"/>
              </a:rPr>
              <a:t>також</a:t>
            </a:r>
            <a:r>
              <a:rPr lang="ru-RU" sz="1400" dirty="0">
                <a:latin typeface="e-Ukraine Light"/>
              </a:rPr>
              <a:t> з </a:t>
            </a:r>
            <a:r>
              <a:rPr lang="ru-RU" sz="1400" dirty="0" err="1">
                <a:latin typeface="e-Ukraine Light"/>
              </a:rPr>
              <a:t>розрахунком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пені</a:t>
            </a:r>
            <a:r>
              <a:rPr lang="ru-RU" sz="1400" dirty="0">
                <a:latin typeface="e-Ukraine Light"/>
              </a:rPr>
              <a:t> на суму </a:t>
            </a:r>
            <a:r>
              <a:rPr lang="ru-RU" sz="1400" dirty="0" err="1">
                <a:latin typeface="e-Ukraine Light"/>
              </a:rPr>
              <a:t>наявного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податкового</a:t>
            </a:r>
            <a:r>
              <a:rPr lang="ru-RU" sz="1400" dirty="0">
                <a:latin typeface="e-Ukraine Light"/>
              </a:rPr>
              <a:t> боргу на день подання </a:t>
            </a:r>
            <a:r>
              <a:rPr lang="ru-RU" sz="1400" dirty="0" err="1">
                <a:latin typeface="e-Ukraine Light"/>
              </a:rPr>
              <a:t>запиту</a:t>
            </a:r>
            <a:r>
              <a:rPr lang="ru-RU" sz="1400" dirty="0">
                <a:latin typeface="e-Ukraine Light"/>
              </a:rPr>
              <a:t>. Запит на </a:t>
            </a:r>
            <a:r>
              <a:rPr lang="ru-RU" sz="1400" dirty="0" err="1">
                <a:latin typeface="e-Ukraine Light"/>
              </a:rPr>
              <a:t>отримання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витягу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щодо</a:t>
            </a:r>
            <a:r>
              <a:rPr lang="ru-RU" sz="1400" dirty="0">
                <a:latin typeface="e-Ukraine Light"/>
              </a:rPr>
              <a:t> стану </a:t>
            </a:r>
            <a:r>
              <a:rPr lang="ru-RU" sz="1400" dirty="0" err="1">
                <a:latin typeface="e-Ukraine Light"/>
              </a:rPr>
              <a:t>розрахунків</a:t>
            </a:r>
            <a:r>
              <a:rPr lang="ru-RU" sz="1400" dirty="0">
                <a:latin typeface="e-Ukraine Light"/>
              </a:rPr>
              <a:t> з бюджетом </a:t>
            </a:r>
            <a:r>
              <a:rPr lang="ru-RU" sz="1400" dirty="0" err="1">
                <a:latin typeface="e-Ukraine Light"/>
              </a:rPr>
              <a:t>надсилається</a:t>
            </a:r>
            <a:r>
              <a:rPr lang="ru-RU" sz="1400" dirty="0">
                <a:latin typeface="e-Ukraine Light"/>
              </a:rPr>
              <a:t> до </a:t>
            </a:r>
            <a:r>
              <a:rPr lang="ru-RU" sz="1400" dirty="0" err="1">
                <a:latin typeface="e-Ukraine Light"/>
              </a:rPr>
              <a:t>контролюючого</a:t>
            </a:r>
            <a:r>
              <a:rPr lang="ru-RU" sz="1400" dirty="0">
                <a:latin typeface="e-Ukraine Light"/>
              </a:rPr>
              <a:t> органу за </a:t>
            </a:r>
            <a:r>
              <a:rPr lang="ru-RU" sz="1400" dirty="0" err="1">
                <a:latin typeface="e-Ukraine Light"/>
              </a:rPr>
              <a:t>місцем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реєстрації</a:t>
            </a:r>
            <a:r>
              <a:rPr lang="ru-RU" sz="1400" dirty="0">
                <a:latin typeface="e-Ukraine Light"/>
              </a:rPr>
              <a:t> платника </a:t>
            </a:r>
            <a:r>
              <a:rPr lang="ru-RU" sz="1400" dirty="0" err="1">
                <a:latin typeface="e-Ukraine Light"/>
              </a:rPr>
              <a:t>податку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витяг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містить</a:t>
            </a:r>
            <a:r>
              <a:rPr lang="ru-RU" sz="1400" dirty="0">
                <a:latin typeface="e-Ukraine Light"/>
              </a:rPr>
              <a:t> результат </a:t>
            </a:r>
            <a:r>
              <a:rPr lang="ru-RU" sz="1400" dirty="0" err="1">
                <a:latin typeface="e-Ukraine Light"/>
              </a:rPr>
              <a:t>звірки</a:t>
            </a:r>
            <a:r>
              <a:rPr lang="ru-RU" sz="1400" dirty="0">
                <a:latin typeface="e-Ukraine Light"/>
              </a:rPr>
              <a:t> по платежам </a:t>
            </a:r>
            <a:r>
              <a:rPr lang="ru-RU" sz="1400" dirty="0" err="1">
                <a:latin typeface="e-Ukraine Light"/>
              </a:rPr>
              <a:t>усіх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регіонів</a:t>
            </a:r>
            <a:r>
              <a:rPr lang="ru-RU" sz="1400" dirty="0">
                <a:latin typeface="e-Ukraine Light"/>
              </a:rPr>
              <a:t> (</a:t>
            </a:r>
            <a:r>
              <a:rPr lang="ru-RU" sz="1400" dirty="0" err="1">
                <a:latin typeface="e-Ukraine Light"/>
              </a:rPr>
              <a:t>територіальних</a:t>
            </a:r>
            <a:r>
              <a:rPr lang="ru-RU" sz="1400" dirty="0">
                <a:latin typeface="e-Ukraine Light"/>
              </a:rPr>
              <a:t> громадах, до </a:t>
            </a:r>
            <a:r>
              <a:rPr lang="ru-RU" sz="1400" dirty="0" err="1">
                <a:latin typeface="e-Ukraine Light"/>
              </a:rPr>
              <a:t>яких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сплачуються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податки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збори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платежі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запитувачем</a:t>
            </a:r>
            <a:r>
              <a:rPr lang="ru-RU" sz="1400" dirty="0">
                <a:latin typeface="e-Ukraine Light"/>
              </a:rPr>
              <a:t>). </a:t>
            </a:r>
            <a:endParaRPr lang="ru-RU" sz="1400" dirty="0">
              <a:effectLst/>
              <a:latin typeface="e-Ukraine Light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2146</TotalTime>
  <Words>191</Words>
  <Application>Microsoft Office PowerPoint</Application>
  <PresentationFormat>Лист A4 (210x297 мм)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267</cp:revision>
  <dcterms:created xsi:type="dcterms:W3CDTF">2021-05-27T05:23:05Z</dcterms:created>
  <dcterms:modified xsi:type="dcterms:W3CDTF">2025-04-28T07:18:21Z</dcterms:modified>
</cp:coreProperties>
</file>