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726" y="-26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30.05.2025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30.05.2025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30.05.2025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923" y="114300"/>
            <a:ext cx="4668202" cy="66294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61925" y="114300"/>
            <a:ext cx="4659074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  <p:sp>
            <p:nvSpPr>
              <p:cNvPr id="24" name="Прямоугольник 23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74646" y="163831"/>
                <a:ext cx="4623156" cy="642937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055" y="19671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574" y="326938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36315"/>
              <a:ext cx="4664666" cy="1384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608395"/>
              <a:ext cx="2077686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203345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0209" y="3347785"/>
              <a:ext cx="268082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98928" y="1742687"/>
            <a:ext cx="3600000" cy="3077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dirty="0" err="1"/>
              <a:t>Нові</a:t>
            </a:r>
            <a:r>
              <a:rPr lang="ru-RU" sz="1400" b="1" dirty="0"/>
              <a:t> правила </a:t>
            </a:r>
            <a:r>
              <a:rPr lang="ru-RU" sz="1400" b="1" dirty="0" err="1"/>
              <a:t>розгляду</a:t>
            </a:r>
            <a:r>
              <a:rPr lang="ru-RU" sz="1400" b="1" dirty="0"/>
              <a:t> </a:t>
            </a:r>
            <a:r>
              <a:rPr lang="ru-RU" sz="1400" b="1" dirty="0" err="1"/>
              <a:t>заперечень</a:t>
            </a:r>
            <a:endParaRPr lang="ru-RU" sz="1400" b="1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381624" y="6399730"/>
            <a:ext cx="1114425" cy="3385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Березень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 </a:t>
            </a: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2025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28626" y="4276725"/>
            <a:ext cx="43624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>
                <a:latin typeface="e-Ukraine Light" pitchFamily="50" charset="-52"/>
              </a:rPr>
              <a:t>Мобільний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застосунок</a:t>
            </a:r>
            <a:r>
              <a:rPr lang="ru-RU" sz="1400" dirty="0" smtClean="0">
                <a:latin typeface="e-Ukraine Light" pitchFamily="50" charset="-52"/>
              </a:rPr>
              <a:t> «Моя </a:t>
            </a:r>
            <a:r>
              <a:rPr lang="ru-RU" sz="1400" dirty="0" err="1" smtClean="0">
                <a:latin typeface="e-Ukraine Light" pitchFamily="50" charset="-52"/>
              </a:rPr>
              <a:t>податкова</a:t>
            </a:r>
            <a:r>
              <a:rPr lang="ru-RU" sz="1400" dirty="0" smtClean="0">
                <a:latin typeface="e-Ukraine Light" pitchFamily="50" charset="-52"/>
              </a:rPr>
              <a:t>»: </a:t>
            </a:r>
            <a:endParaRPr lang="ru-RU" sz="1400" dirty="0">
              <a:latin typeface="e-Ukraine Light" pitchFamily="50" charset="-52"/>
            </a:endParaRPr>
          </a:p>
        </p:txBody>
      </p:sp>
      <p:pic>
        <p:nvPicPr>
          <p:cNvPr id="23" name="Рисунок 22" descr="qrcode_138330848_244a49827015d84edcd980024a165014.png"/>
          <p:cNvPicPr/>
          <p:nvPr/>
        </p:nvPicPr>
        <p:blipFill>
          <a:blip r:embed="rId5" cstate="print"/>
          <a:stretch>
            <a:fillRect/>
          </a:stretch>
        </p:blipFill>
        <p:spPr>
          <a:xfrm flipV="1">
            <a:off x="2000250" y="4676775"/>
            <a:ext cx="1304925" cy="1266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130202" y="117828"/>
            <a:ext cx="4703443" cy="6740172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4969102" y="117828"/>
            <a:ext cx="4806790" cy="6740172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uk-UA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r>
              <a:rPr lang="uk-UA" sz="1200" dirty="0" smtClean="0"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088911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0025" y="0"/>
            <a:ext cx="461009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100" dirty="0">
                <a:latin typeface="e-Ukraine Light" pitchFamily="50" charset="-52"/>
              </a:rPr>
              <a:t>	</a:t>
            </a:r>
            <a:endParaRPr lang="ru-RU" sz="1100" dirty="0">
              <a:latin typeface="e-Ukraine Light" pitchFamily="50" charset="-5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7768" y="1232453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166978"/>
            <a:ext cx="457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latin typeface="e-Ukraine Light" pitchFamily="50" charset="-52"/>
              </a:rPr>
              <a:t>	</a:t>
            </a:r>
            <a:endParaRPr lang="uk-UA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007765" y="261610"/>
            <a:ext cx="4685767" cy="300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050" dirty="0">
                <a:latin typeface="e-Ukraine Light" pitchFamily="50" charset="-52"/>
              </a:rPr>
              <a:t> </a:t>
            </a:r>
            <a:endParaRPr lang="ru-RU" sz="1100" dirty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 flipV="1">
            <a:off x="4953000" y="507831"/>
            <a:ext cx="47952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 smtClean="0">
                <a:latin typeface="e-Ukraine Light" pitchFamily="50" charset="-52"/>
              </a:rPr>
              <a:t>	</a:t>
            </a:r>
            <a:endParaRPr lang="ru-RU" sz="1100" b="1" dirty="0" smtClean="0">
              <a:latin typeface="e-Ukraine Light" pitchFamily="50" charset="-52"/>
            </a:endParaRPr>
          </a:p>
          <a:p>
            <a:pPr algn="just">
              <a:spcBef>
                <a:spcPts val="600"/>
              </a:spcBef>
            </a:pPr>
            <a:r>
              <a:rPr lang="ru-RU" sz="1200" dirty="0" smtClean="0">
                <a:latin typeface="e-Ukraine Light" pitchFamily="50" charset="-52"/>
              </a:rPr>
              <a:t> </a:t>
            </a:r>
            <a:endParaRPr lang="ru-RU" sz="1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52400" y="190501"/>
            <a:ext cx="463867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>
                <a:latin typeface="e-Ukraine Light" pitchFamily="50" charset="-52"/>
              </a:rPr>
              <a:t>	</a:t>
            </a:r>
            <a:endParaRPr lang="ru-RU" sz="11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007765" y="117828"/>
            <a:ext cx="464763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e-Ukraine Light"/>
              </a:rPr>
              <a:t>     </a:t>
            </a:r>
          </a:p>
          <a:p>
            <a:pPr algn="just"/>
            <a:r>
              <a:rPr lang="ru-RU" sz="1200" dirty="0">
                <a:latin typeface="e-Ukraine Light"/>
              </a:rPr>
              <a:t> </a:t>
            </a:r>
            <a:r>
              <a:rPr lang="ru-RU" sz="1200" dirty="0" smtClean="0">
                <a:latin typeface="e-Ukraine Light"/>
              </a:rPr>
              <a:t>     </a:t>
            </a:r>
            <a:r>
              <a:rPr lang="ru-RU" sz="1400" dirty="0" err="1" smtClean="0">
                <a:latin typeface="e-Ukraine Light"/>
              </a:rPr>
              <a:t>Платник</a:t>
            </a:r>
            <a:r>
              <a:rPr lang="ru-RU" sz="1400" dirty="0" smtClean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податків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може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взяти</a:t>
            </a:r>
            <a:r>
              <a:rPr lang="ru-RU" sz="1400" dirty="0">
                <a:latin typeface="e-Ukraine Light"/>
              </a:rPr>
              <a:t> участь у </a:t>
            </a:r>
            <a:r>
              <a:rPr lang="ru-RU" sz="1400" dirty="0" err="1">
                <a:latin typeface="e-Ukraine Light"/>
              </a:rPr>
              <a:t>розгляді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особисто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або</a:t>
            </a:r>
            <a:r>
              <a:rPr lang="ru-RU" sz="1400" dirty="0">
                <a:latin typeface="e-Ukraine Light"/>
              </a:rPr>
              <a:t> через </a:t>
            </a:r>
            <a:r>
              <a:rPr lang="ru-RU" sz="1400" dirty="0" err="1">
                <a:latin typeface="e-Ukraine Light"/>
              </a:rPr>
              <a:t>уповноваженого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представника</a:t>
            </a:r>
            <a:r>
              <a:rPr lang="ru-RU" sz="1400" dirty="0">
                <a:latin typeface="e-Ukraine Light"/>
              </a:rPr>
              <a:t>. </a:t>
            </a:r>
            <a:r>
              <a:rPr lang="ru-RU" sz="1400" dirty="0" err="1">
                <a:latin typeface="e-Ukraine Light"/>
              </a:rPr>
              <a:t>Він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має</a:t>
            </a:r>
            <a:r>
              <a:rPr lang="ru-RU" sz="1400" dirty="0">
                <a:latin typeface="e-Ukraine Light"/>
              </a:rPr>
              <a:t> право </a:t>
            </a:r>
            <a:r>
              <a:rPr lang="ru-RU" sz="1400" dirty="0" err="1">
                <a:latin typeface="e-Ukraine Light"/>
              </a:rPr>
              <a:t>надавати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письмові</a:t>
            </a:r>
            <a:r>
              <a:rPr lang="ru-RU" sz="1400" dirty="0">
                <a:latin typeface="e-Ukraine Light"/>
              </a:rPr>
              <a:t> й </a:t>
            </a:r>
            <a:r>
              <a:rPr lang="ru-RU" sz="1400" dirty="0" err="1">
                <a:latin typeface="e-Ukraine Light"/>
              </a:rPr>
              <a:t>усні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пояснення</a:t>
            </a:r>
            <a:r>
              <a:rPr lang="ru-RU" sz="1400" dirty="0">
                <a:latin typeface="e-Ukraine Light"/>
              </a:rPr>
              <a:t>, </a:t>
            </a:r>
            <a:r>
              <a:rPr lang="ru-RU" sz="1400" dirty="0" err="1">
                <a:latin typeface="e-Ukraine Light"/>
              </a:rPr>
              <a:t>щоправда</a:t>
            </a:r>
            <a:r>
              <a:rPr lang="ru-RU" sz="1400" dirty="0">
                <a:latin typeface="e-Ukraine Light"/>
              </a:rPr>
              <a:t>, </a:t>
            </a:r>
            <a:r>
              <a:rPr lang="ru-RU" sz="1400" dirty="0" err="1">
                <a:latin typeface="e-Ukraine Light"/>
              </a:rPr>
              <a:t>письмові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матеріали</a:t>
            </a:r>
            <a:r>
              <a:rPr lang="ru-RU" sz="1400" dirty="0">
                <a:latin typeface="e-Ukraine Light"/>
              </a:rPr>
              <a:t> не </a:t>
            </a:r>
            <a:r>
              <a:rPr lang="ru-RU" sz="1400" dirty="0" err="1">
                <a:latin typeface="e-Ukraine Light"/>
              </a:rPr>
              <a:t>приймаються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безпосередньо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під</a:t>
            </a:r>
            <a:r>
              <a:rPr lang="ru-RU" sz="1400" dirty="0">
                <a:latin typeface="e-Ukraine Light"/>
              </a:rPr>
              <a:t> час </a:t>
            </a:r>
            <a:r>
              <a:rPr lang="ru-RU" sz="1400" dirty="0" err="1">
                <a:latin typeface="e-Ukraine Light"/>
              </a:rPr>
              <a:t>відеоконференції</a:t>
            </a:r>
            <a:r>
              <a:rPr lang="ru-RU" sz="1400" dirty="0">
                <a:latin typeface="e-Ukraine Light"/>
              </a:rPr>
              <a:t> – </a:t>
            </a:r>
            <a:r>
              <a:rPr lang="ru-RU" sz="1400" dirty="0" err="1">
                <a:latin typeface="e-Ukraine Light"/>
              </a:rPr>
              <a:t>їх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слід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подавати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заздалегідь</a:t>
            </a:r>
            <a:r>
              <a:rPr lang="ru-RU" sz="1400" dirty="0">
                <a:latin typeface="e-Ukraine Light"/>
              </a:rPr>
              <a:t>. </a:t>
            </a:r>
          </a:p>
          <a:p>
            <a:pPr algn="just"/>
            <a:r>
              <a:rPr lang="en-US" sz="1400" dirty="0">
                <a:latin typeface="e-Ukraine Light"/>
              </a:rPr>
              <a:t>     </a:t>
            </a:r>
            <a:r>
              <a:rPr lang="ru-RU" sz="1400" dirty="0">
                <a:latin typeface="e-Ukraine Light"/>
              </a:rPr>
              <a:t>У новому порядку </a:t>
            </a:r>
            <a:r>
              <a:rPr lang="ru-RU" sz="1400" dirty="0" err="1">
                <a:latin typeface="e-Ukraine Light"/>
              </a:rPr>
              <a:t>також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визначена</a:t>
            </a:r>
            <a:r>
              <a:rPr lang="ru-RU" sz="1400" dirty="0">
                <a:latin typeface="e-Ukraine Light"/>
              </a:rPr>
              <a:t> процедура </a:t>
            </a:r>
            <a:r>
              <a:rPr lang="ru-RU" sz="1400" dirty="0" err="1">
                <a:latin typeface="e-Ukraine Light"/>
              </a:rPr>
              <a:t>ідентифікації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учасників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під</a:t>
            </a:r>
            <a:r>
              <a:rPr lang="ru-RU" sz="1400" dirty="0">
                <a:latin typeface="e-Ukraine Light"/>
              </a:rPr>
              <a:t> час онлайн-</a:t>
            </a:r>
            <a:r>
              <a:rPr lang="ru-RU" sz="1400" dirty="0" err="1">
                <a:latin typeface="e-Ukraine Light"/>
              </a:rPr>
              <a:t>розгляду</a:t>
            </a:r>
            <a:r>
              <a:rPr lang="ru-RU" sz="1400" dirty="0">
                <a:latin typeface="e-Ukraine Light"/>
              </a:rPr>
              <a:t>. </a:t>
            </a:r>
            <a:r>
              <a:rPr lang="ru-RU" sz="1400" dirty="0" err="1">
                <a:latin typeface="e-Ukraine Light"/>
              </a:rPr>
              <a:t>Якщо</a:t>
            </a:r>
            <a:r>
              <a:rPr lang="ru-RU" sz="1400" dirty="0">
                <a:latin typeface="e-Ukraine Light"/>
              </a:rPr>
              <a:t> особу не </a:t>
            </a:r>
            <a:r>
              <a:rPr lang="ru-RU" sz="1400" dirty="0" err="1">
                <a:latin typeface="e-Ukraine Light"/>
              </a:rPr>
              <a:t>вдалося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ідентифікувати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або</a:t>
            </a:r>
            <a:r>
              <a:rPr lang="ru-RU" sz="1400" dirty="0">
                <a:latin typeface="e-Ukraine Light"/>
              </a:rPr>
              <a:t> вона не </a:t>
            </a:r>
            <a:r>
              <a:rPr lang="ru-RU" sz="1400" dirty="0" err="1">
                <a:latin typeface="e-Ukraine Light"/>
              </a:rPr>
              <a:t>вийшла</a:t>
            </a:r>
            <a:r>
              <a:rPr lang="ru-RU" sz="1400" dirty="0">
                <a:latin typeface="e-Ukraine Light"/>
              </a:rPr>
              <a:t> на </a:t>
            </a:r>
            <a:r>
              <a:rPr lang="ru-RU" sz="1400" dirty="0" err="1">
                <a:latin typeface="e-Ukraine Light"/>
              </a:rPr>
              <a:t>зв’язок</a:t>
            </a:r>
            <a:r>
              <a:rPr lang="ru-RU" sz="1400" dirty="0">
                <a:latin typeface="e-Ukraine Light"/>
              </a:rPr>
              <a:t> у </a:t>
            </a:r>
            <a:r>
              <a:rPr lang="ru-RU" sz="1400" dirty="0" err="1">
                <a:latin typeface="e-Ukraine Light"/>
              </a:rPr>
              <a:t>визначений</a:t>
            </a:r>
            <a:r>
              <a:rPr lang="ru-RU" sz="1400" dirty="0">
                <a:latin typeface="e-Ukraine Light"/>
              </a:rPr>
              <a:t> час, </a:t>
            </a:r>
            <a:r>
              <a:rPr lang="ru-RU" sz="1400" dirty="0" err="1">
                <a:latin typeface="e-Ukraine Light"/>
              </a:rPr>
              <a:t>засідання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відбувається</a:t>
            </a:r>
            <a:r>
              <a:rPr lang="ru-RU" sz="1400" dirty="0">
                <a:latin typeface="e-Ukraine Light"/>
              </a:rPr>
              <a:t> без </a:t>
            </a:r>
            <a:r>
              <a:rPr lang="ru-RU" sz="1400" dirty="0" err="1">
                <a:latin typeface="e-Ukraine Light"/>
              </a:rPr>
              <a:t>її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участі</a:t>
            </a:r>
            <a:r>
              <a:rPr lang="ru-RU" sz="1400" dirty="0">
                <a:latin typeface="e-Ukraine Light"/>
              </a:rPr>
              <a:t>. </a:t>
            </a:r>
            <a:r>
              <a:rPr lang="ru-RU" sz="1400" dirty="0" err="1">
                <a:latin typeface="e-Ukraine Light"/>
              </a:rPr>
              <a:t>Також</a:t>
            </a:r>
            <a:r>
              <a:rPr lang="ru-RU" sz="1400" dirty="0">
                <a:latin typeface="e-Ukraine Light"/>
              </a:rPr>
              <a:t> у </a:t>
            </a:r>
            <a:r>
              <a:rPr lang="ru-RU" sz="1400" dirty="0" err="1">
                <a:latin typeface="e-Ukraine Light"/>
              </a:rPr>
              <a:t>разі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повітряної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тривоги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чи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іншої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надзвичайної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ситуації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розгляд</a:t>
            </a:r>
            <a:r>
              <a:rPr lang="ru-RU" sz="1400" dirty="0">
                <a:latin typeface="e-Ukraine Light"/>
              </a:rPr>
              <a:t> </a:t>
            </a:r>
            <a:r>
              <a:rPr lang="ru-RU" sz="1400" dirty="0" err="1">
                <a:latin typeface="e-Ukraine Light"/>
              </a:rPr>
              <a:t>може</a:t>
            </a:r>
            <a:r>
              <a:rPr lang="ru-RU" sz="1400" dirty="0">
                <a:latin typeface="e-Ukraine Light"/>
              </a:rPr>
              <a:t> бути перенесений. </a:t>
            </a:r>
          </a:p>
          <a:p>
            <a:pPr algn="just"/>
            <a:r>
              <a:rPr lang="en-US" sz="1200" b="1" dirty="0">
                <a:latin typeface="e-Ukraine Light"/>
              </a:rPr>
              <a:t>      </a:t>
            </a:r>
            <a:r>
              <a:rPr lang="ru-RU" sz="1200" b="1" dirty="0">
                <a:latin typeface="e-Ukraine Light"/>
              </a:rPr>
              <a:t>Процедура </a:t>
            </a:r>
            <a:r>
              <a:rPr lang="ru-RU" sz="1200" b="1" dirty="0" err="1">
                <a:latin typeface="e-Ukraine Light"/>
              </a:rPr>
              <a:t>відеозасідання</a:t>
            </a:r>
            <a:r>
              <a:rPr lang="ru-RU" sz="1200" b="1" dirty="0">
                <a:latin typeface="e-Ukraine Light"/>
              </a:rPr>
              <a:t> </a:t>
            </a:r>
            <a:r>
              <a:rPr lang="ru-RU" sz="1200" b="1" dirty="0" err="1">
                <a:latin typeface="e-Ukraine Light"/>
              </a:rPr>
              <a:t>фіксується</a:t>
            </a:r>
            <a:r>
              <a:rPr lang="ru-RU" sz="1200" b="1" dirty="0">
                <a:latin typeface="e-Ukraine Light"/>
              </a:rPr>
              <a:t> </a:t>
            </a:r>
            <a:r>
              <a:rPr lang="ru-RU" sz="1200" b="1" dirty="0" err="1">
                <a:latin typeface="e-Ukraine Light"/>
              </a:rPr>
              <a:t>технічними</a:t>
            </a:r>
            <a:r>
              <a:rPr lang="ru-RU" sz="1200" b="1" dirty="0">
                <a:latin typeface="e-Ukraine Light"/>
              </a:rPr>
              <a:t> </a:t>
            </a:r>
            <a:r>
              <a:rPr lang="ru-RU" sz="1200" b="1" dirty="0" err="1">
                <a:latin typeface="e-Ukraine Light"/>
              </a:rPr>
              <a:t>засобами</a:t>
            </a:r>
            <a:r>
              <a:rPr lang="ru-RU" sz="1200" b="1" dirty="0">
                <a:latin typeface="e-Ukraine Light"/>
              </a:rPr>
              <a:t>, а </a:t>
            </a:r>
            <a:r>
              <a:rPr lang="ru-RU" sz="1200" b="1" dirty="0" err="1">
                <a:latin typeface="e-Ukraine Light"/>
              </a:rPr>
              <a:t>запис</a:t>
            </a:r>
            <a:r>
              <a:rPr lang="ru-RU" sz="1200" b="1" dirty="0">
                <a:latin typeface="e-Ukraine Light"/>
              </a:rPr>
              <a:t> </a:t>
            </a:r>
            <a:r>
              <a:rPr lang="ru-RU" sz="1200" b="1" dirty="0" err="1">
                <a:latin typeface="e-Ukraine Light"/>
              </a:rPr>
              <a:t>обов’язково</a:t>
            </a:r>
            <a:r>
              <a:rPr lang="ru-RU" sz="1200" b="1" dirty="0">
                <a:latin typeface="e-Ukraine Light"/>
              </a:rPr>
              <a:t> </a:t>
            </a:r>
            <a:r>
              <a:rPr lang="ru-RU" sz="1200" b="1" dirty="0" err="1">
                <a:latin typeface="e-Ukraine Light"/>
              </a:rPr>
              <a:t>додається</a:t>
            </a:r>
            <a:r>
              <a:rPr lang="ru-RU" sz="1200" b="1" dirty="0">
                <a:latin typeface="e-Ukraine Light"/>
              </a:rPr>
              <a:t> до </a:t>
            </a:r>
            <a:r>
              <a:rPr lang="ru-RU" sz="1200" b="1" dirty="0" err="1">
                <a:latin typeface="e-Ukraine Light"/>
              </a:rPr>
              <a:t>матеріалів</a:t>
            </a:r>
            <a:r>
              <a:rPr lang="ru-RU" sz="1200" b="1" dirty="0">
                <a:latin typeface="e-Ukraine Light"/>
              </a:rPr>
              <a:t> </a:t>
            </a:r>
            <a:r>
              <a:rPr lang="ru-RU" sz="1200" b="1" dirty="0" err="1">
                <a:latin typeface="e-Ukraine Light"/>
              </a:rPr>
              <a:t>перевірки</a:t>
            </a:r>
            <a:r>
              <a:rPr lang="ru-RU" sz="1200" b="1" dirty="0">
                <a:latin typeface="e-Ukraine Light"/>
              </a:rPr>
              <a:t>. </a:t>
            </a:r>
            <a:r>
              <a:rPr lang="ru-RU" sz="1200" b="1" dirty="0" err="1">
                <a:latin typeface="e-Ukraine Light"/>
              </a:rPr>
              <a:t>Це</a:t>
            </a:r>
            <a:r>
              <a:rPr lang="ru-RU" sz="1200" b="1" dirty="0">
                <a:latin typeface="e-Ukraine Light"/>
              </a:rPr>
              <a:t> </a:t>
            </a:r>
            <a:r>
              <a:rPr lang="ru-RU" sz="1200" b="1" dirty="0" err="1">
                <a:latin typeface="e-Ukraine Light"/>
              </a:rPr>
              <a:t>забезпечує</a:t>
            </a:r>
            <a:r>
              <a:rPr lang="ru-RU" sz="1200" b="1" dirty="0">
                <a:latin typeface="e-Ukraine Light"/>
              </a:rPr>
              <a:t> </a:t>
            </a:r>
            <a:r>
              <a:rPr lang="ru-RU" sz="1200" b="1" dirty="0" err="1">
                <a:latin typeface="e-Ukraine Light"/>
              </a:rPr>
              <a:t>прозорість</a:t>
            </a:r>
            <a:r>
              <a:rPr lang="ru-RU" sz="1200" b="1" dirty="0">
                <a:latin typeface="e-Ukraine Light"/>
              </a:rPr>
              <a:t> </a:t>
            </a:r>
            <a:r>
              <a:rPr lang="ru-RU" sz="1200" b="1" dirty="0" err="1">
                <a:latin typeface="e-Ukraine Light"/>
              </a:rPr>
              <a:t>процесу</a:t>
            </a:r>
            <a:r>
              <a:rPr lang="ru-RU" sz="1200" b="1" dirty="0">
                <a:latin typeface="e-Ukraine Light"/>
              </a:rPr>
              <a:t> та </a:t>
            </a:r>
            <a:r>
              <a:rPr lang="ru-RU" sz="1200" b="1" dirty="0" err="1">
                <a:latin typeface="e-Ukraine Light"/>
              </a:rPr>
              <a:t>додатковий</a:t>
            </a:r>
            <a:r>
              <a:rPr lang="ru-RU" sz="1200" b="1" dirty="0">
                <a:latin typeface="e-Ukraine Light"/>
              </a:rPr>
              <a:t> </a:t>
            </a:r>
            <a:r>
              <a:rPr lang="ru-RU" sz="1200" b="1" dirty="0" err="1">
                <a:latin typeface="e-Ukraine Light"/>
              </a:rPr>
              <a:t>захист</a:t>
            </a:r>
            <a:r>
              <a:rPr lang="ru-RU" sz="1200" b="1" dirty="0">
                <a:latin typeface="e-Ukraine Light"/>
              </a:rPr>
              <a:t> прав </a:t>
            </a:r>
            <a:r>
              <a:rPr lang="ru-RU" sz="1200" b="1" dirty="0" err="1">
                <a:latin typeface="e-Ukraine Light"/>
              </a:rPr>
              <a:t>платника</a:t>
            </a:r>
            <a:r>
              <a:rPr lang="ru-RU" sz="1200" b="1" dirty="0">
                <a:latin typeface="e-Ukraine Light"/>
              </a:rPr>
              <a:t> </a:t>
            </a:r>
            <a:r>
              <a:rPr lang="ru-RU" sz="1200" b="1" dirty="0" err="1">
                <a:latin typeface="e-Ukraine Light"/>
              </a:rPr>
              <a:t>податків</a:t>
            </a:r>
            <a:r>
              <a:rPr lang="ru-RU" sz="1200" dirty="0">
                <a:latin typeface="e-Ukraine Light"/>
              </a:rPr>
              <a:t>. </a:t>
            </a:r>
          </a:p>
          <a:p>
            <a:pPr indent="457200" algn="just">
              <a:lnSpc>
                <a:spcPct val="150000"/>
              </a:lnSpc>
            </a:pPr>
            <a:endParaRPr lang="ru-RU" sz="1400" dirty="0">
              <a:latin typeface="e-Ukraine Light"/>
            </a:endParaRPr>
          </a:p>
          <a:p>
            <a:pPr indent="457200" algn="just">
              <a:lnSpc>
                <a:spcPct val="150000"/>
              </a:lnSpc>
            </a:pPr>
            <a:endParaRPr lang="uk-UA" dirty="0">
              <a:latin typeface="e-Ukraine" pitchFamily="2" charset="-52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38125" y="180975"/>
            <a:ext cx="4505325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000" dirty="0" smtClean="0">
                <a:latin typeface="e-Ukraine Light" pitchFamily="50" charset="-52"/>
              </a:rPr>
              <a:t>	</a:t>
            </a:r>
            <a:endParaRPr lang="ru-RU" sz="1000" dirty="0" smtClean="0">
              <a:latin typeface="e-Ukraine Light" pitchFamily="50" charset="-52"/>
            </a:endParaRPr>
          </a:p>
          <a:p>
            <a:pPr lvl="0" algn="just"/>
            <a:r>
              <a:rPr lang="ru-RU" sz="1000" dirty="0">
                <a:solidFill>
                  <a:prstClr val="black"/>
                </a:solidFill>
                <a:latin typeface="e-Ukraine Light" pitchFamily="50" charset="-52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e-Ukraine Light" pitchFamily="50" charset="-52"/>
              </a:rPr>
              <a:t>       </a:t>
            </a:r>
            <a:r>
              <a:rPr lang="ru-RU" sz="1400" dirty="0" smtClean="0">
                <a:solidFill>
                  <a:prstClr val="black"/>
                </a:solidFill>
                <a:latin typeface="e-Ukraine Light"/>
              </a:rPr>
              <a:t>Головне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управління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ДПС у м.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Києві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звертає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увагу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що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з 25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квітня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2025 року вступили в силу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зміни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до Порядку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оформлення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результатів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документальних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перевірок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, </a:t>
            </a:r>
            <a:r>
              <a:rPr lang="ru-RU" sz="1400" u="sng" dirty="0" err="1">
                <a:solidFill>
                  <a:prstClr val="black"/>
                </a:solidFill>
                <a:latin typeface="e-Ukraine Light"/>
              </a:rPr>
              <a:t>затверджені</a:t>
            </a:r>
            <a:r>
              <a:rPr lang="ru-RU" sz="1400" u="sng" dirty="0">
                <a:solidFill>
                  <a:prstClr val="black"/>
                </a:solidFill>
                <a:latin typeface="e-Ukraine Light"/>
              </a:rPr>
              <a:t> наказом </a:t>
            </a:r>
            <a:r>
              <a:rPr lang="ru-RU" sz="1400" u="sng" dirty="0" err="1">
                <a:solidFill>
                  <a:prstClr val="black"/>
                </a:solidFill>
                <a:latin typeface="e-Ukraine Light"/>
              </a:rPr>
              <a:t>Міністерства</a:t>
            </a:r>
            <a:r>
              <a:rPr lang="ru-RU" sz="1400" u="sng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u="sng" dirty="0" err="1">
                <a:solidFill>
                  <a:prstClr val="black"/>
                </a:solidFill>
                <a:latin typeface="e-Ukraine Light"/>
              </a:rPr>
              <a:t>фінансів</a:t>
            </a:r>
            <a:r>
              <a:rPr lang="ru-RU" sz="1400" u="sng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u="sng" dirty="0" err="1">
                <a:solidFill>
                  <a:prstClr val="black"/>
                </a:solidFill>
                <a:latin typeface="e-Ukraine Light"/>
              </a:rPr>
              <a:t>України</a:t>
            </a:r>
            <a:r>
              <a:rPr lang="ru-RU" sz="1400" u="sng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u="sng" dirty="0" err="1">
                <a:solidFill>
                  <a:prstClr val="black"/>
                </a:solidFill>
                <a:latin typeface="e-Ukraine Light"/>
              </a:rPr>
              <a:t>від</a:t>
            </a:r>
            <a:r>
              <a:rPr lang="ru-RU" sz="1400" u="sng" dirty="0">
                <a:solidFill>
                  <a:prstClr val="black"/>
                </a:solidFill>
                <a:latin typeface="e-Ukraine Light"/>
              </a:rPr>
              <a:t> 14.03.2025 № 151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Актуалізований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документ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враховує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положення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оновленого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Податкового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кодексу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України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, а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також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норми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законів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спрямованих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на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модернізацію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податкових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процедур та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міжнародну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взаємодію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. </a:t>
            </a:r>
          </a:p>
          <a:p>
            <a:pPr lvl="0" algn="just"/>
            <a:r>
              <a:rPr lang="en-US" sz="1400" dirty="0">
                <a:solidFill>
                  <a:prstClr val="black"/>
                </a:solidFill>
                <a:latin typeface="e-Ukraine Light"/>
              </a:rPr>
              <a:t>    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Однією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з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ключових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новацій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стало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впровадження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можливості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участі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платника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податків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у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розгляді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результатів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перевірки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у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форматі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відеоконференції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Тепер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якщо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платник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надає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заперечення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до акта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перевірки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або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додаткові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пояснення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контролюючий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орган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зобов’язаний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повідомити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його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про дату, час і формат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розгляду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–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особисто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або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онлайн. </a:t>
            </a:r>
            <a:r>
              <a:rPr lang="en-US" sz="1400" dirty="0">
                <a:solidFill>
                  <a:prstClr val="black"/>
                </a:solidFill>
                <a:latin typeface="e-Ukraine Light"/>
              </a:rPr>
              <a:t>     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Повідомлення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має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надійти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протягом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двох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робочих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днів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після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отримання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заперечень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, але не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пізніше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ніж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за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чотири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дні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до самого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засідання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. </a:t>
            </a:r>
          </a:p>
          <a:p>
            <a:pPr lvl="0" algn="just"/>
            <a:r>
              <a:rPr lang="en-US" sz="1400" dirty="0">
                <a:solidFill>
                  <a:prstClr val="black"/>
                </a:solidFill>
                <a:latin typeface="e-Ukraine Light"/>
              </a:rPr>
              <a:t>      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У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разі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обрання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відеоформату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розгляду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платнику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податків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надсилається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повідомлення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через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Електронний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кабінет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, яке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містить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усю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необхідну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інформацію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зокрема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посилання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для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підключення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до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конференції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Якщо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підтвердження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доставки не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отримано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повідомлення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надсилається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повторно, але не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пізніше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ніж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за 4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дні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 до дня </a:t>
            </a:r>
            <a:r>
              <a:rPr lang="ru-RU" sz="1400" dirty="0" err="1">
                <a:solidFill>
                  <a:prstClr val="black"/>
                </a:solidFill>
                <a:latin typeface="e-Ukraine Light"/>
              </a:rPr>
              <a:t>розгляду</a:t>
            </a:r>
            <a:r>
              <a:rPr lang="ru-RU" sz="1400" dirty="0">
                <a:solidFill>
                  <a:prstClr val="black"/>
                </a:solidFill>
                <a:latin typeface="e-Ukraine Light"/>
              </a:rPr>
              <a:t>. </a:t>
            </a:r>
            <a:endParaRPr lang="ru-RU" sz="1400" dirty="0">
              <a:solidFill>
                <a:prstClr val="black"/>
              </a:solidFill>
              <a:latin typeface="e-Ukraine Light"/>
            </a:endParaRPr>
          </a:p>
        </p:txBody>
      </p:sp>
    </p:spTree>
    <p:extLst>
      <p:ext uri="{BB962C8B-B14F-4D97-AF65-F5344CB8AC3E}">
        <p14:creationId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1874</TotalTime>
  <Words>213</Words>
  <Application>Microsoft Office PowerPoint</Application>
  <PresentationFormat>Лист A4 (210x297 мм)</PresentationFormat>
  <Paragraphs>31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d</cp:lastModifiedBy>
  <cp:revision>253</cp:revision>
  <dcterms:created xsi:type="dcterms:W3CDTF">2021-05-27T05:23:05Z</dcterms:created>
  <dcterms:modified xsi:type="dcterms:W3CDTF">2025-05-30T05:45:05Z</dcterms:modified>
</cp:coreProperties>
</file>