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utt.ly/UgBni5e" TargetMode="External"/><Relationship Id="rId3" Type="http://schemas.openxmlformats.org/officeDocument/2006/relationships/hyperlink" Target="https://tax.gov.ua/others/kontakt-tsentr/" TargetMode="External"/><Relationship Id="rId7" Type="http://schemas.openxmlformats.org/officeDocument/2006/relationships/hyperlink" Target="mailto:kyiv.ikc@tax.gov.ua" TargetMode="External"/><Relationship Id="rId2" Type="http://schemas.openxmlformats.org/officeDocument/2006/relationships/hyperlink" Target="https://cabinet.tax.gov.ua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ax.gov.ua/baneryi/onlayn-navchannya/" TargetMode="External"/><Relationship Id="rId5" Type="http://schemas.openxmlformats.org/officeDocument/2006/relationships/hyperlink" Target="https://t1p.de/lgu5a" TargetMode="External"/><Relationship Id="rId4" Type="http://schemas.openxmlformats.org/officeDocument/2006/relationships/hyperlink" Target="https://play.google.com/store/apps/details?id=my.tax.gov.u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398" y="95250"/>
            <a:ext cx="4668202" cy="66294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18" name="Группа 17">
            <a:extLst>
              <a:ext uri="{FF2B5EF4-FFF2-40B4-BE49-F238E27FC236}">
                <a16:creationId xmlns="" xmlns:a16="http://schemas.microsoft.com/office/drawing/2014/main" id="{5B1F3CBD-8D08-499F-BE54-1DF3C9FE8E21}"/>
              </a:ext>
            </a:extLst>
          </p:cNvPr>
          <p:cNvGrpSpPr/>
          <p:nvPr/>
        </p:nvGrpSpPr>
        <p:grpSpPr>
          <a:xfrm>
            <a:off x="133395" y="95250"/>
            <a:ext cx="4905330" cy="6753225"/>
            <a:chOff x="17682" y="87631"/>
            <a:chExt cx="4858568" cy="6753225"/>
          </a:xfrm>
        </p:grpSpPr>
        <p:grpSp>
          <p:nvGrpSpPr>
            <p:cNvPr id="9" name="Группа 8">
              <a:extLst>
                <a:ext uri="{FF2B5EF4-FFF2-40B4-BE49-F238E27FC236}">
                  <a16:creationId xmlns="" xmlns:a16="http://schemas.microsoft.com/office/drawing/2014/main" id="{4A6F6DA5-6ACE-429E-B52A-AC44102F0184}"/>
                </a:ext>
              </a:extLst>
            </p:cNvPr>
            <p:cNvGrpSpPr/>
            <p:nvPr/>
          </p:nvGrpSpPr>
          <p:grpSpPr>
            <a:xfrm>
              <a:off x="17682" y="87631"/>
              <a:ext cx="4793934" cy="6753225"/>
              <a:chOff x="17682" y="87631"/>
              <a:chExt cx="4793934" cy="6753225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09A0A77F-376C-47B9-BB79-353299E74E74}"/>
                  </a:ext>
                </a:extLst>
              </p:cNvPr>
              <p:cNvSpPr/>
              <p:nvPr/>
            </p:nvSpPr>
            <p:spPr>
              <a:xfrm>
                <a:off x="17682" y="87631"/>
                <a:ext cx="4793934" cy="661987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="" xmlns:a16="http://schemas.microsoft.com/office/drawing/2014/main" id="{DCA030F4-92F2-48AB-8BB4-77C584043B72}"/>
                  </a:ext>
                </a:extLst>
              </p:cNvPr>
              <p:cNvSpPr/>
              <p:nvPr/>
            </p:nvSpPr>
            <p:spPr>
              <a:xfrm>
                <a:off x="2241202" y="6536056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1100" dirty="0" smtClean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3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="" xmlns:a16="http://schemas.microsoft.com/office/drawing/2014/main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574" y="2678432"/>
              <a:ext cx="771525" cy="752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="" xmlns:a16="http://schemas.microsoft.com/office/drawing/2014/main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236315"/>
              <a:ext cx="4664666" cy="13849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Друзі, підписуйтеся на офіційні сторінки Державної податкової служби України у соціальних мережах, де ви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зможе</a:t>
              </a:r>
              <a:r>
                <a:rPr lang="uk-UA" altLang="ru-RU" sz="1200" dirty="0" smtClean="0">
                  <a:solidFill>
                    <a:srgbClr val="333333"/>
                  </a:solidFill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те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переглянути новини, актуальні роз'яснення податкових новацій, а також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інфографіки,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коментарі керівництва,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фахівців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служби! Буде корисно та цікаво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="" xmlns:a16="http://schemas.microsoft.com/office/drawing/2014/main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3608395"/>
              <a:ext cx="207768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="" xmlns:a16="http://schemas.microsoft.com/office/drawing/2014/main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293" y="1570594"/>
              <a:ext cx="3358574" cy="954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uk-UA" sz="1400" dirty="0" smtClean="0">
                  <a:latin typeface="e-Ukraine Light"/>
                </a:rPr>
                <a:t>сторінка ДПС з інформацією щодо адрес розташування та графіків роботи Офісів податкових консультантів</a:t>
              </a:r>
              <a:endPara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="" xmlns:a16="http://schemas.microsoft.com/office/drawing/2014/main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0209" y="3010132"/>
              <a:ext cx="268082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="" xmlns:a16="http://schemas.microsoft.com/office/drawing/2014/main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938837" y="979481"/>
            <a:ext cx="3357564" cy="17389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200" b="1" dirty="0" err="1">
                <a:latin typeface="e-Ukraine Light"/>
              </a:rPr>
              <a:t>Актуалізація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даних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місцезнаходження</a:t>
            </a:r>
            <a:r>
              <a:rPr lang="ru-RU" sz="1200" b="1" dirty="0">
                <a:latin typeface="e-Ukraine Light"/>
              </a:rPr>
              <a:t>/</a:t>
            </a:r>
            <a:r>
              <a:rPr lang="ru-RU" sz="1200" b="1" dirty="0" err="1">
                <a:latin typeface="e-Ukraine Light"/>
              </a:rPr>
              <a:t>місцепроживання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фізичних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осіб</a:t>
            </a:r>
            <a:r>
              <a:rPr lang="ru-RU" sz="1200" b="1" dirty="0">
                <a:latin typeface="e-Ukraine Light"/>
              </a:rPr>
              <a:t> – </a:t>
            </a:r>
            <a:r>
              <a:rPr lang="ru-RU" sz="1200" b="1" dirty="0" err="1">
                <a:latin typeface="e-Ukraine Light"/>
              </a:rPr>
              <a:t>підприємців</a:t>
            </a:r>
            <a:r>
              <a:rPr lang="ru-RU" sz="1200" b="1" dirty="0">
                <a:latin typeface="e-Ukraine Light"/>
              </a:rPr>
              <a:t> до </a:t>
            </a:r>
            <a:r>
              <a:rPr lang="ru-RU" sz="1200" b="1" dirty="0" err="1">
                <a:latin typeface="e-Ukraine Light"/>
              </a:rPr>
              <a:t>даних</a:t>
            </a:r>
            <a:r>
              <a:rPr lang="ru-RU" sz="1200" b="1" dirty="0">
                <a:latin typeface="e-Ukraine Light"/>
              </a:rPr>
              <a:t> Державного </a:t>
            </a:r>
            <a:r>
              <a:rPr lang="ru-RU" sz="1200" b="1" dirty="0" err="1">
                <a:latin typeface="e-Ukraine Light"/>
              </a:rPr>
              <a:t>реєстру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фізичних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осіб</a:t>
            </a:r>
            <a:r>
              <a:rPr lang="ru-RU" sz="1200" b="1" dirty="0">
                <a:latin typeface="e-Ukraine Light"/>
              </a:rPr>
              <a:t> – </a:t>
            </a:r>
            <a:r>
              <a:rPr lang="ru-RU" sz="1200" b="1" dirty="0" err="1">
                <a:latin typeface="e-Ukraine Light"/>
              </a:rPr>
              <a:t>платників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податків</a:t>
            </a:r>
            <a:r>
              <a:rPr lang="ru-RU" sz="1200" b="1" dirty="0">
                <a:latin typeface="e-Ukraine Light"/>
              </a:rPr>
              <a:t> шляхом </a:t>
            </a:r>
            <a:r>
              <a:rPr lang="ru-RU" sz="1200" b="1" dirty="0" err="1">
                <a:latin typeface="e-Ukraine Light"/>
              </a:rPr>
              <a:t>внесення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змін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засобами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інформаційно</a:t>
            </a:r>
            <a:r>
              <a:rPr lang="ru-RU" sz="1200" b="1" dirty="0">
                <a:latin typeface="e-Ukraine Light"/>
              </a:rPr>
              <a:t> – </a:t>
            </a:r>
            <a:r>
              <a:rPr lang="ru-RU" sz="1200" b="1" dirty="0" err="1">
                <a:latin typeface="e-Ukraine Light"/>
              </a:rPr>
              <a:t>комунікаційної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системи</a:t>
            </a:r>
            <a:r>
              <a:rPr lang="ru-RU" sz="1200" b="1" dirty="0">
                <a:latin typeface="e-Ukraine Light"/>
              </a:rPr>
              <a:t> «</a:t>
            </a:r>
            <a:r>
              <a:rPr lang="ru-RU" sz="1200" b="1" dirty="0" err="1">
                <a:latin typeface="e-Ukraine Light"/>
              </a:rPr>
              <a:t>Електронний</a:t>
            </a:r>
            <a:r>
              <a:rPr lang="ru-RU" sz="1200" b="1" dirty="0">
                <a:latin typeface="e-Ukraine Light"/>
              </a:rPr>
              <a:t> </a:t>
            </a:r>
            <a:r>
              <a:rPr lang="ru-RU" sz="1200" b="1" dirty="0" err="1">
                <a:latin typeface="e-Ukraine Light"/>
              </a:rPr>
              <a:t>кабінет</a:t>
            </a:r>
            <a:r>
              <a:rPr lang="ru-RU" sz="1200" b="1" dirty="0">
                <a:latin typeface="e-Ukraine Light"/>
              </a:rPr>
              <a:t>»</a:t>
            </a:r>
          </a:p>
          <a:p>
            <a:pPr algn="ctr"/>
            <a:endParaRPr lang="ru-RU" sz="1050" dirty="0">
              <a:latin typeface="e-Ukraine Light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381624" y="6371155"/>
            <a:ext cx="1114425" cy="3385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smtClean="0">
                <a:solidFill>
                  <a:srgbClr val="333333"/>
                </a:solidFill>
                <a:latin typeface="e-Ukraine Light" pitchFamily="50" charset="-52"/>
                <a:cs typeface="Times New Roman" pitchFamily="18" charset="0"/>
              </a:rPr>
              <a:t>Грудень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smtClean="0">
                <a:solidFill>
                  <a:srgbClr val="333333"/>
                </a:solidFill>
                <a:latin typeface="e-Ukraine Light" pitchFamily="50" charset="-52"/>
                <a:cs typeface="Times New Roman" pitchFamily="18" charset="0"/>
              </a:rPr>
              <a:t>  </a:t>
            </a:r>
            <a:r>
              <a:rPr lang="uk-UA" sz="800" dirty="0" smtClean="0">
                <a:solidFill>
                  <a:srgbClr val="333333"/>
                </a:solidFill>
                <a:latin typeface="e-Ukraine Light" pitchFamily="50" charset="-52"/>
                <a:cs typeface="Times New Roman" pitchFamily="18" charset="0"/>
              </a:rPr>
              <a:t>2025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29325" y="180977"/>
            <a:ext cx="31242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Головне </a:t>
            </a: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управління</a:t>
            </a: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 ДПС у м. Києві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562100" y="3857625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e-Ukraine Light" pitchFamily="50" charset="-52"/>
              </a:rPr>
              <a:t>Мобільний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застосунок</a:t>
            </a:r>
            <a:r>
              <a:rPr lang="ru-RU" sz="1400" dirty="0" smtClean="0">
                <a:latin typeface="e-Ukraine Light" pitchFamily="50" charset="-52"/>
              </a:rPr>
              <a:t> «Моя </a:t>
            </a:r>
            <a:r>
              <a:rPr lang="ru-RU" sz="1400" dirty="0" err="1" smtClean="0">
                <a:latin typeface="e-Ukraine Light" pitchFamily="50" charset="-52"/>
              </a:rPr>
              <a:t>податкова</a:t>
            </a:r>
            <a:r>
              <a:rPr lang="ru-RU" sz="1400" dirty="0" smtClean="0">
                <a:latin typeface="e-Ukraine Light" pitchFamily="50" charset="-52"/>
              </a:rPr>
              <a:t>»: </a:t>
            </a:r>
            <a:endParaRPr lang="ru-RU" sz="1400" dirty="0">
              <a:latin typeface="e-Ukraine Light" pitchFamily="50" charset="-52"/>
            </a:endParaRPr>
          </a:p>
        </p:txBody>
      </p:sp>
      <p:pic>
        <p:nvPicPr>
          <p:cNvPr id="23" name="Рисунок 22" descr="qrcode_138330848_244a49827015d84edcd980024a165014.png"/>
          <p:cNvPicPr/>
          <p:nvPr/>
        </p:nvPicPr>
        <p:blipFill>
          <a:blip r:embed="rId4" cstate="print"/>
          <a:stretch>
            <a:fillRect/>
          </a:stretch>
        </p:blipFill>
        <p:spPr>
          <a:xfrm flipV="1">
            <a:off x="561975" y="3733799"/>
            <a:ext cx="771525" cy="714375"/>
          </a:xfrm>
          <a:prstGeom prst="rect">
            <a:avLst/>
          </a:prstGeom>
        </p:spPr>
      </p:pic>
      <p:pic>
        <p:nvPicPr>
          <p:cNvPr id="25" name="Рисунок 1" descr="код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350" y="4819650"/>
            <a:ext cx="828675" cy="794851"/>
          </a:xfrm>
          <a:prstGeom prst="rect">
            <a:avLst/>
          </a:prstGeom>
          <a:noFill/>
        </p:spPr>
      </p:pic>
      <p:sp>
        <p:nvSpPr>
          <p:cNvPr id="26" name="Прямоугольник 25"/>
          <p:cNvSpPr/>
          <p:nvPr/>
        </p:nvSpPr>
        <p:spPr>
          <a:xfrm>
            <a:off x="1438275" y="4810125"/>
            <a:ext cx="32670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Інформаційні матеріали на </a:t>
            </a:r>
            <a:r>
              <a:rPr lang="uk-UA" sz="1400" dirty="0" err="1" smtClean="0">
                <a:latin typeface="e-Ukraine Light"/>
                <a:ea typeface="Times New Roman" pitchFamily="18" charset="0"/>
                <a:cs typeface="Arial" pitchFamily="34" charset="0"/>
              </a:rPr>
              <a:t>субсайті</a:t>
            </a:r>
            <a:r>
              <a:rPr lang="uk-UA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 ГУ ДПС у м. Києві </a:t>
            </a:r>
            <a:r>
              <a:rPr lang="en-US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(</a:t>
            </a:r>
            <a:r>
              <a:rPr lang="uk-UA" sz="1400" dirty="0" err="1" smtClean="0">
                <a:latin typeface="e-Ukraine Light"/>
                <a:ea typeface="Times New Roman" pitchFamily="18" charset="0"/>
                <a:cs typeface="Arial" pitchFamily="34" charset="0"/>
              </a:rPr>
              <a:t>субсайт</a:t>
            </a:r>
            <a:r>
              <a:rPr lang="uk-UA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 також доступний для людей із порушенням зору)</a:t>
            </a:r>
            <a:endParaRPr lang="uk-UA" sz="1400" dirty="0" smtClean="0">
              <a:latin typeface="e-Ukraine Light"/>
              <a:cs typeface="Arial" pitchFamily="34" charset="0"/>
            </a:endParaRPr>
          </a:p>
        </p:txBody>
      </p:sp>
      <p:pic>
        <p:nvPicPr>
          <p:cNvPr id="27" name="Рисунок 26" descr="C:\Users\IKorol.IPCC\Downloads\1765794469367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824" y="1685923"/>
            <a:ext cx="777600" cy="75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214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77BE1E3B-BB62-4FEA-84E6-53708639754F}"/>
              </a:ext>
            </a:extLst>
          </p:cNvPr>
          <p:cNvGrpSpPr/>
          <p:nvPr/>
        </p:nvGrpSpPr>
        <p:grpSpPr>
          <a:xfrm>
            <a:off x="130202" y="117828"/>
            <a:ext cx="4703443" cy="6740172"/>
            <a:chOff x="83820" y="68581"/>
            <a:chExt cx="4694139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694139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>
              <a:extLst>
                <a:ext uri="{FF2B5EF4-FFF2-40B4-BE49-F238E27FC236}">
                  <a16:creationId xmlns="" xmlns:a16="http://schemas.microsoft.com/office/drawing/2014/main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uk-UA" sz="140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192DF1A1-DE05-4849-B565-0A68A4DD5458}"/>
              </a:ext>
            </a:extLst>
          </p:cNvPr>
          <p:cNvGrpSpPr/>
          <p:nvPr/>
        </p:nvGrpSpPr>
        <p:grpSpPr>
          <a:xfrm>
            <a:off x="4857750" y="117828"/>
            <a:ext cx="4914901" cy="6740172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тРАВ</a:t>
              </a:r>
              <a:endParaRPr lang="uk-UA" dirty="0"/>
            </a:p>
          </p:txBody>
        </p:sp>
        <p:sp>
          <p:nvSpPr>
            <p:cNvPr id="9" name="Овал 8">
              <a:extLst>
                <a:ext uri="{FF2B5EF4-FFF2-40B4-BE49-F238E27FC236}">
                  <a16:creationId xmlns="" xmlns:a16="http://schemas.microsoft.com/office/drawing/2014/main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dirty="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uk-UA" sz="11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AB020ADF-A26B-4DB1-A8F3-01CE965CB04E}"/>
              </a:ext>
            </a:extLst>
          </p:cNvPr>
          <p:cNvSpPr/>
          <p:nvPr/>
        </p:nvSpPr>
        <p:spPr>
          <a:xfrm>
            <a:off x="228599" y="180974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r>
              <a:rPr lang="uk-UA" sz="1200" dirty="0" smtClean="0"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93320C9-B67C-4431-A6A6-D9A5DA9531D3}"/>
              </a:ext>
            </a:extLst>
          </p:cNvPr>
          <p:cNvSpPr/>
          <p:nvPr/>
        </p:nvSpPr>
        <p:spPr>
          <a:xfrm>
            <a:off x="5088911" y="180974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50" y="3068210"/>
            <a:ext cx="46481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uk-UA" sz="1300" smtClean="0">
              <a:latin typeface="e-Ukraine Light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0025" y="0"/>
            <a:ext cx="461009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100" dirty="0">
                <a:latin typeface="e-Ukraine Light" pitchFamily="50" charset="-52"/>
              </a:rPr>
              <a:t>	</a:t>
            </a:r>
            <a:endParaRPr lang="ru-RU" sz="1100" dirty="0">
              <a:latin typeface="e-Ukraine Light" pitchFamily="50" charset="-5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7768" y="1232453"/>
            <a:ext cx="47815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1200" smtClean="0">
              <a:latin typeface="e-Ukraine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166978"/>
            <a:ext cx="457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latin typeface="e-Ukraine Light" pitchFamily="50" charset="-52"/>
              </a:rPr>
              <a:t>	</a:t>
            </a:r>
            <a:endParaRPr lang="uk-UA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007765" y="261610"/>
            <a:ext cx="4685767" cy="300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50" dirty="0">
                <a:latin typeface="e-Ukraine Light" pitchFamily="50" charset="-52"/>
              </a:rPr>
              <a:t> </a:t>
            </a:r>
            <a:endParaRPr lang="ru-RU" sz="1100" dirty="0">
              <a:latin typeface="e-Ukraine Light" pitchFamily="50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 flipV="1">
            <a:off x="4953000" y="507831"/>
            <a:ext cx="47952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 smtClean="0">
                <a:latin typeface="e-Ukraine Light" pitchFamily="50" charset="-52"/>
              </a:rPr>
              <a:t>	</a:t>
            </a:r>
            <a:endParaRPr lang="ru-RU" sz="1100" b="1" dirty="0" smtClean="0">
              <a:latin typeface="e-Ukraine Light" pitchFamily="50" charset="-52"/>
            </a:endParaRPr>
          </a:p>
          <a:p>
            <a:pPr algn="just">
              <a:spcBef>
                <a:spcPts val="600"/>
              </a:spcBef>
            </a:pPr>
            <a:r>
              <a:rPr lang="ru-RU" sz="1200" dirty="0" smtClean="0">
                <a:latin typeface="e-Ukraine Light" pitchFamily="50" charset="-52"/>
              </a:rPr>
              <a:t> </a:t>
            </a:r>
            <a:endParaRPr lang="ru-RU" sz="1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52400" y="190501"/>
            <a:ext cx="46386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>
                <a:latin typeface="e-Ukraine Light" pitchFamily="50" charset="-52"/>
              </a:rPr>
              <a:t>	</a:t>
            </a:r>
            <a:endParaRPr lang="ru-RU" sz="11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62585" y="166978"/>
            <a:ext cx="464753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dirty="0" smtClean="0">
                <a:latin typeface="e-Ukraine Light" pitchFamily="50" charset="-52"/>
              </a:rPr>
              <a:t>	</a:t>
            </a:r>
            <a:r>
              <a:rPr lang="ru-RU" sz="1400" dirty="0">
                <a:latin typeface="e-Ukraine Light"/>
              </a:rPr>
              <a:t>Головне   </a:t>
            </a:r>
            <a:r>
              <a:rPr lang="ru-RU" sz="1400" dirty="0" err="1">
                <a:latin typeface="e-Ukraine Light"/>
              </a:rPr>
              <a:t>управління</a:t>
            </a:r>
            <a:r>
              <a:rPr lang="ru-RU" sz="1400" dirty="0">
                <a:latin typeface="e-Ukraine Light"/>
              </a:rPr>
              <a:t>   ДПС   у   м. </a:t>
            </a:r>
            <a:r>
              <a:rPr lang="ru-RU" sz="1400" dirty="0" err="1">
                <a:latin typeface="e-Ukraine Light"/>
              </a:rPr>
              <a:t>Києві</a:t>
            </a:r>
            <a:r>
              <a:rPr lang="ru-RU" sz="1400" dirty="0">
                <a:latin typeface="e-Ukraine Light"/>
              </a:rPr>
              <a:t>   </a:t>
            </a:r>
            <a:r>
              <a:rPr lang="ru-RU" sz="1400" dirty="0" err="1" smtClean="0">
                <a:latin typeface="e-Ukraine Light"/>
              </a:rPr>
              <a:t>повідомляє</a:t>
            </a:r>
            <a:r>
              <a:rPr lang="ru-RU" sz="1400" dirty="0">
                <a:latin typeface="e-Ukraine Light"/>
              </a:rPr>
              <a:t>,  </a:t>
            </a:r>
            <a:r>
              <a:rPr lang="ru-RU" sz="1400" dirty="0" err="1">
                <a:latin typeface="e-Ukraine Light"/>
              </a:rPr>
              <a:t>що</a:t>
            </a:r>
            <a:r>
              <a:rPr lang="ru-RU" sz="1400" dirty="0">
                <a:latin typeface="e-Ukraine Light"/>
              </a:rPr>
              <a:t>   </a:t>
            </a:r>
            <a:r>
              <a:rPr lang="ru-RU" sz="1400" dirty="0" err="1">
                <a:latin typeface="e-Ukraine Light"/>
              </a:rPr>
              <a:t>фізичні</a:t>
            </a:r>
            <a:r>
              <a:rPr lang="ru-RU" sz="1400" dirty="0">
                <a:latin typeface="e-Ukraine Light"/>
              </a:rPr>
              <a:t>   особи – </a:t>
            </a:r>
            <a:r>
              <a:rPr lang="ru-RU" sz="1400" dirty="0" err="1">
                <a:latin typeface="e-Ukraine Light"/>
              </a:rPr>
              <a:t>підприємці</a:t>
            </a:r>
            <a:r>
              <a:rPr lang="ru-RU" sz="1400" dirty="0">
                <a:latin typeface="e-Ukraine Light"/>
              </a:rPr>
              <a:t>, </a:t>
            </a:r>
            <a:r>
              <a:rPr lang="ru-RU" sz="1400" dirty="0" err="1">
                <a:latin typeface="e-Ukraine Light"/>
              </a:rPr>
              <a:t>можуть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переглянути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інформацію</a:t>
            </a:r>
            <a:r>
              <a:rPr lang="ru-RU" sz="1400" dirty="0">
                <a:latin typeface="e-Ukraine Light"/>
              </a:rPr>
              <a:t> про </a:t>
            </a:r>
            <a:r>
              <a:rPr lang="ru-RU" sz="1400" dirty="0" err="1">
                <a:latin typeface="e-Ukraine Light"/>
              </a:rPr>
              <a:t>реєстраційні</a:t>
            </a:r>
            <a:r>
              <a:rPr lang="ru-RU" sz="1400" dirty="0">
                <a:latin typeface="e-Ukraine Light"/>
              </a:rPr>
              <a:t> та </a:t>
            </a:r>
            <a:r>
              <a:rPr lang="ru-RU" sz="1400" dirty="0" err="1">
                <a:latin typeface="e-Ukraine Light"/>
              </a:rPr>
              <a:t>облікові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дані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щодо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своєї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підприємницької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діяльності</a:t>
            </a:r>
            <a:r>
              <a:rPr lang="ru-RU" sz="1400" dirty="0">
                <a:latin typeface="e-Ukraine Light"/>
              </a:rPr>
              <a:t>, в </a:t>
            </a:r>
            <a:r>
              <a:rPr lang="ru-RU" sz="1400" dirty="0" err="1">
                <a:latin typeface="e-Ukraine Light"/>
              </a:rPr>
              <a:t>режимі</a:t>
            </a:r>
            <a:r>
              <a:rPr lang="ru-RU" sz="1400" dirty="0">
                <a:latin typeface="e-Ukraine Light"/>
              </a:rPr>
              <a:t> «</a:t>
            </a:r>
            <a:r>
              <a:rPr lang="ru-RU" sz="1400" dirty="0" err="1">
                <a:latin typeface="e-Ukraine Light"/>
              </a:rPr>
              <a:t>Облікові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дані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платника</a:t>
            </a:r>
            <a:r>
              <a:rPr lang="ru-RU" sz="1400" dirty="0">
                <a:latin typeface="e-Ukraine Light"/>
              </a:rPr>
              <a:t>» у </a:t>
            </a:r>
            <a:r>
              <a:rPr lang="ru-RU" sz="1400" dirty="0" err="1">
                <a:latin typeface="e-Ukraine Light"/>
              </a:rPr>
              <a:t>приватній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частині</a:t>
            </a:r>
            <a:r>
              <a:rPr lang="ru-RU" sz="1400" dirty="0">
                <a:latin typeface="e-Ukraine Light"/>
              </a:rPr>
              <a:t> ІКС «</a:t>
            </a:r>
            <a:r>
              <a:rPr lang="ru-RU" sz="1400" dirty="0" err="1">
                <a:latin typeface="e-Ukraine Light"/>
              </a:rPr>
              <a:t>Електронний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кабінет</a:t>
            </a:r>
            <a:r>
              <a:rPr lang="ru-RU" sz="1400" dirty="0">
                <a:latin typeface="e-Ukraine Light"/>
              </a:rPr>
              <a:t>» </a:t>
            </a:r>
            <a:r>
              <a:rPr lang="ru-RU" sz="1400" dirty="0" err="1">
                <a:latin typeface="e-Ukraine Light"/>
              </a:rPr>
              <a:t>після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проходження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користувачем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електронної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ідентифікації</a:t>
            </a:r>
            <a:r>
              <a:rPr lang="ru-RU" sz="1400" dirty="0">
                <a:latin typeface="e-Ukraine Light"/>
              </a:rPr>
              <a:t> онлайн з </a:t>
            </a:r>
            <a:r>
              <a:rPr lang="ru-RU" sz="1400" dirty="0" err="1">
                <a:latin typeface="e-Ukraine Light"/>
              </a:rPr>
              <a:t>використанням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кваліфікованого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електронного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підпису</a:t>
            </a:r>
            <a:r>
              <a:rPr lang="ru-RU" sz="1400" dirty="0">
                <a:latin typeface="e-Ukraine Light"/>
              </a:rPr>
              <a:t> будь-</a:t>
            </a:r>
            <a:r>
              <a:rPr lang="ru-RU" sz="1400" dirty="0" err="1">
                <a:latin typeface="e-Ukraine Light"/>
              </a:rPr>
              <a:t>якого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акредитованого</a:t>
            </a:r>
            <a:r>
              <a:rPr lang="ru-RU" sz="1400" dirty="0">
                <a:latin typeface="e-Ukraine Light"/>
              </a:rPr>
              <a:t> центру </a:t>
            </a:r>
            <a:r>
              <a:rPr lang="ru-RU" sz="1400" dirty="0" err="1">
                <a:latin typeface="e-Ukraine Light"/>
              </a:rPr>
              <a:t>сертифікації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ключів</a:t>
            </a:r>
            <a:r>
              <a:rPr lang="ru-RU" sz="1400" dirty="0">
                <a:latin typeface="e-Ukraine Light"/>
              </a:rPr>
              <a:t> – </a:t>
            </a:r>
            <a:r>
              <a:rPr lang="ru-RU" sz="1400" dirty="0" err="1">
                <a:latin typeface="e-Ukraine Light"/>
              </a:rPr>
              <a:t>кваліфікованого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надавача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електронних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довірчих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послуг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або</a:t>
            </a:r>
            <a:r>
              <a:rPr lang="ru-RU" sz="1400" dirty="0">
                <a:latin typeface="e-Ukraine Light"/>
              </a:rPr>
              <a:t> через </a:t>
            </a:r>
            <a:r>
              <a:rPr lang="ru-RU" sz="1400" dirty="0" err="1">
                <a:latin typeface="e-Ukraine Light"/>
              </a:rPr>
              <a:t>Інтегровану</a:t>
            </a:r>
            <a:r>
              <a:rPr lang="ru-RU" sz="1400" dirty="0">
                <a:latin typeface="e-Ukraine Light"/>
              </a:rPr>
              <a:t> систему </a:t>
            </a:r>
            <a:r>
              <a:rPr lang="ru-RU" sz="1400" dirty="0" err="1">
                <a:latin typeface="e-Ukraine Light"/>
              </a:rPr>
              <a:t>електронної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ідентифікації</a:t>
            </a:r>
            <a:r>
              <a:rPr lang="ru-RU" sz="1400" dirty="0">
                <a:latin typeface="e-Ukraine Light"/>
              </a:rPr>
              <a:t> – </a:t>
            </a:r>
            <a:r>
              <a:rPr lang="en-US" sz="1400" dirty="0"/>
              <a:t>id.gov.ua. </a:t>
            </a:r>
          </a:p>
          <a:p>
            <a:pPr algn="just"/>
            <a:r>
              <a:rPr lang="ru-RU" sz="1400" dirty="0">
                <a:latin typeface="e-Ukraine Light"/>
              </a:rPr>
              <a:t>	</a:t>
            </a:r>
            <a:r>
              <a:rPr lang="ru-RU" sz="1400" dirty="0" err="1">
                <a:latin typeface="e-Ukraine Light"/>
              </a:rPr>
              <a:t>Звертаємо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увагу</a:t>
            </a:r>
            <a:r>
              <a:rPr lang="ru-RU" sz="1400" dirty="0">
                <a:latin typeface="e-Ukraine Light"/>
              </a:rPr>
              <a:t>, </a:t>
            </a:r>
            <a:r>
              <a:rPr lang="ru-RU" sz="1400" dirty="0" err="1">
                <a:latin typeface="e-Ukraine Light"/>
              </a:rPr>
              <a:t>що</a:t>
            </a:r>
            <a:r>
              <a:rPr lang="ru-RU" sz="1400" dirty="0">
                <a:latin typeface="e-Ukraine Light"/>
              </a:rPr>
              <a:t> для </a:t>
            </a:r>
            <a:r>
              <a:rPr lang="ru-RU" sz="1400" dirty="0" err="1">
                <a:latin typeface="e-Ukraine Light"/>
              </a:rPr>
              <a:t>внесення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інформації</a:t>
            </a:r>
            <a:r>
              <a:rPr lang="ru-RU" sz="1400" dirty="0">
                <a:latin typeface="e-Ukraine Light"/>
              </a:rPr>
              <a:t> про </a:t>
            </a:r>
            <a:r>
              <a:rPr lang="ru-RU" sz="1400" dirty="0" err="1">
                <a:latin typeface="e-Ukraine Light"/>
              </a:rPr>
              <a:t>зміну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даних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щодо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фізичних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осіб</a:t>
            </a:r>
            <a:r>
              <a:rPr lang="ru-RU" sz="1400" dirty="0">
                <a:latin typeface="e-Ukraine Light"/>
              </a:rPr>
              <a:t> – </a:t>
            </a:r>
            <a:r>
              <a:rPr lang="ru-RU" sz="1400" dirty="0" err="1">
                <a:latin typeface="e-Ukraine Light"/>
              </a:rPr>
              <a:t>підприємців</a:t>
            </a:r>
            <a:r>
              <a:rPr lang="ru-RU" sz="1400" dirty="0">
                <a:latin typeface="e-Ukraine Light"/>
              </a:rPr>
              <a:t>, </a:t>
            </a:r>
            <a:r>
              <a:rPr lang="ru-RU" sz="1400" dirty="0" err="1">
                <a:latin typeface="e-Ukraine Light"/>
              </a:rPr>
              <a:t>необхідно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звертатись</a:t>
            </a:r>
            <a:r>
              <a:rPr lang="ru-RU" sz="1400" dirty="0">
                <a:latin typeface="e-Ukraine Light"/>
              </a:rPr>
              <a:t> до органу </a:t>
            </a:r>
            <a:r>
              <a:rPr lang="ru-RU" sz="1400" dirty="0" err="1">
                <a:latin typeface="e-Ukraine Light"/>
              </a:rPr>
              <a:t>виконавчої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влади</a:t>
            </a:r>
            <a:r>
              <a:rPr lang="ru-RU" sz="1400" dirty="0">
                <a:latin typeface="e-Ukraine Light"/>
              </a:rPr>
              <a:t>,   </a:t>
            </a:r>
            <a:r>
              <a:rPr lang="ru-RU" sz="1400" dirty="0" err="1">
                <a:latin typeface="e-Ukraine Light"/>
              </a:rPr>
              <a:t>що</a:t>
            </a:r>
            <a:r>
              <a:rPr lang="ru-RU" sz="1400" dirty="0">
                <a:latin typeface="e-Ukraine Light"/>
              </a:rPr>
              <a:t>   </a:t>
            </a:r>
            <a:r>
              <a:rPr lang="ru-RU" sz="1400" dirty="0" err="1">
                <a:latin typeface="e-Ukraine Light"/>
              </a:rPr>
              <a:t>реалізує</a:t>
            </a:r>
            <a:r>
              <a:rPr lang="ru-RU" sz="1400" dirty="0">
                <a:latin typeface="e-Ukraine Light"/>
              </a:rPr>
              <a:t>   </a:t>
            </a:r>
            <a:r>
              <a:rPr lang="ru-RU" sz="1400" dirty="0" err="1">
                <a:latin typeface="e-Ukraine Light"/>
              </a:rPr>
              <a:t>державну</a:t>
            </a:r>
            <a:r>
              <a:rPr lang="ru-RU" sz="1400" dirty="0">
                <a:latin typeface="e-Ukraine Light"/>
              </a:rPr>
              <a:t>   </a:t>
            </a:r>
            <a:r>
              <a:rPr lang="ru-RU" sz="1400" dirty="0" err="1">
                <a:latin typeface="e-Ukraine Light"/>
              </a:rPr>
              <a:t>політику</a:t>
            </a:r>
            <a:r>
              <a:rPr lang="ru-RU" sz="1400" dirty="0">
                <a:latin typeface="e-Ukraine Light"/>
              </a:rPr>
              <a:t>   у  </a:t>
            </a:r>
            <a:r>
              <a:rPr lang="ru-RU" sz="1400" dirty="0" err="1">
                <a:latin typeface="e-Ukraine Light"/>
              </a:rPr>
              <a:t>сфері</a:t>
            </a:r>
            <a:r>
              <a:rPr lang="ru-RU" sz="1400" dirty="0">
                <a:latin typeface="e-Ukraine Light"/>
              </a:rPr>
              <a:t>  </a:t>
            </a:r>
            <a:r>
              <a:rPr lang="ru-RU" sz="1400" dirty="0" err="1">
                <a:latin typeface="e-Ukraine Light"/>
              </a:rPr>
              <a:t>реєстрації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фізичних</a:t>
            </a:r>
            <a:r>
              <a:rPr lang="ru-RU" sz="1400" dirty="0">
                <a:latin typeface="e-Ukraine Light"/>
              </a:rPr>
              <a:t>   </a:t>
            </a:r>
            <a:r>
              <a:rPr lang="ru-RU" sz="1400" dirty="0" err="1">
                <a:latin typeface="e-Ukraine Light"/>
              </a:rPr>
              <a:t>осіб</a:t>
            </a:r>
            <a:r>
              <a:rPr lang="ru-RU" sz="1400" dirty="0">
                <a:latin typeface="e-Ukraine Light"/>
              </a:rPr>
              <a:t> – </a:t>
            </a:r>
            <a:r>
              <a:rPr lang="ru-RU" sz="1400" dirty="0" err="1">
                <a:latin typeface="e-Ukraine Light"/>
              </a:rPr>
              <a:t>підприємців</a:t>
            </a:r>
            <a:r>
              <a:rPr lang="ru-RU" sz="1400" dirty="0">
                <a:latin typeface="e-Ukraine Light"/>
              </a:rPr>
              <a:t>, </a:t>
            </a:r>
            <a:r>
              <a:rPr lang="ru-RU" sz="1400" dirty="0" err="1">
                <a:latin typeface="e-Ukraine Light"/>
              </a:rPr>
              <a:t>тобто</a:t>
            </a:r>
            <a:r>
              <a:rPr lang="ru-RU" sz="1400" dirty="0">
                <a:latin typeface="e-Ukraine Light"/>
              </a:rPr>
              <a:t> до </a:t>
            </a:r>
            <a:r>
              <a:rPr lang="ru-RU" sz="1400" dirty="0" err="1">
                <a:latin typeface="e-Ukraine Light"/>
              </a:rPr>
              <a:t>відповідних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органів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державної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реєстрації</a:t>
            </a:r>
            <a:r>
              <a:rPr lang="ru-RU" sz="1400" dirty="0">
                <a:latin typeface="e-Ukraine Light"/>
              </a:rPr>
              <a:t>. </a:t>
            </a:r>
          </a:p>
          <a:p>
            <a:pPr algn="just"/>
            <a:r>
              <a:rPr lang="ru-RU" sz="1400" dirty="0">
                <a:latin typeface="e-Ukraine Light"/>
              </a:rPr>
              <a:t>	У </a:t>
            </a:r>
            <a:r>
              <a:rPr lang="ru-RU" sz="1400" dirty="0" err="1">
                <a:latin typeface="e-Ukraine Light"/>
              </a:rPr>
              <a:t>разі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внесення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інформації</a:t>
            </a:r>
            <a:r>
              <a:rPr lang="ru-RU" sz="1400" dirty="0">
                <a:latin typeface="e-Ukraine Light"/>
              </a:rPr>
              <a:t> про </a:t>
            </a:r>
            <a:r>
              <a:rPr lang="ru-RU" sz="1400" dirty="0" err="1">
                <a:latin typeface="e-Ukraine Light"/>
              </a:rPr>
              <a:t>зміну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місцезнаходження</a:t>
            </a:r>
            <a:r>
              <a:rPr lang="ru-RU" sz="1400" dirty="0">
                <a:latin typeface="e-Ukraine Light"/>
              </a:rPr>
              <a:t>/</a:t>
            </a:r>
            <a:r>
              <a:rPr lang="ru-RU" sz="1400" dirty="0" err="1">
                <a:latin typeface="e-Ukraine Light"/>
              </a:rPr>
              <a:t>місцепроживання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фізичних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осіб</a:t>
            </a:r>
            <a:r>
              <a:rPr lang="ru-RU" sz="1400" dirty="0">
                <a:latin typeface="e-Ukraine Light"/>
              </a:rPr>
              <a:t> – </a:t>
            </a:r>
            <a:r>
              <a:rPr lang="ru-RU" sz="1400" dirty="0" err="1">
                <a:latin typeface="e-Ukraine Light"/>
              </a:rPr>
              <a:t>підприємців</a:t>
            </a:r>
            <a:r>
              <a:rPr lang="ru-RU" sz="1400" dirty="0">
                <a:latin typeface="e-Ukraine Light"/>
              </a:rPr>
              <a:t>, </a:t>
            </a:r>
            <a:r>
              <a:rPr lang="ru-RU" sz="1400" dirty="0" err="1">
                <a:latin typeface="e-Ukraine Light"/>
              </a:rPr>
              <a:t>обов’язковим</a:t>
            </a:r>
            <a:r>
              <a:rPr lang="ru-RU" sz="1400" dirty="0">
                <a:latin typeface="e-Ukraine Light"/>
              </a:rPr>
              <a:t> є </a:t>
            </a:r>
            <a:r>
              <a:rPr lang="ru-RU" sz="1400" dirty="0" err="1">
                <a:latin typeface="e-Ukraine Light"/>
              </a:rPr>
              <a:t>одночасне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подання</a:t>
            </a:r>
            <a:r>
              <a:rPr lang="ru-RU" sz="1400" dirty="0">
                <a:latin typeface="e-Ukraine Light"/>
              </a:rPr>
              <a:t> до </a:t>
            </a:r>
            <a:r>
              <a:rPr lang="ru-RU" sz="1400" dirty="0" err="1">
                <a:latin typeface="e-Ukraine Light"/>
              </a:rPr>
              <a:t>контролюючого</a:t>
            </a:r>
            <a:r>
              <a:rPr lang="ru-RU" sz="1400" dirty="0">
                <a:latin typeface="e-Ukraine Light"/>
              </a:rPr>
              <a:t> органу, заяви </a:t>
            </a:r>
            <a:r>
              <a:rPr lang="ru-RU" sz="1400" dirty="0">
                <a:latin typeface="e-Ukraine Light"/>
              </a:rPr>
              <a:t>про </a:t>
            </a:r>
            <a:r>
              <a:rPr lang="ru-RU" sz="1400" dirty="0" err="1">
                <a:latin typeface="e-Ukraine Light"/>
              </a:rPr>
              <a:t>внесення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змін</a:t>
            </a:r>
            <a:r>
              <a:rPr lang="ru-RU" sz="1400" dirty="0">
                <a:latin typeface="e-Ukraine Light"/>
              </a:rPr>
              <a:t> до</a:t>
            </a:r>
            <a:r>
              <a:rPr lang="ru-RU" sz="1400" dirty="0">
                <a:latin typeface="e-Ukraine Light"/>
                <a:cs typeface="Times New Roman" pitchFamily="18" charset="0"/>
              </a:rPr>
              <a:t> </a:t>
            </a:r>
            <a:r>
              <a:rPr lang="ru-RU" sz="1400" dirty="0">
                <a:latin typeface="e-Ukraine Light"/>
              </a:rPr>
              <a:t>Державного </a:t>
            </a:r>
            <a:r>
              <a:rPr lang="ru-RU" sz="1400" dirty="0" err="1">
                <a:latin typeface="e-Ukraine Light"/>
              </a:rPr>
              <a:t>реєстру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фізичних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осіб</a:t>
            </a:r>
            <a:r>
              <a:rPr lang="ru-RU" sz="1400" dirty="0">
                <a:latin typeface="e-Ukraine Light"/>
              </a:rPr>
              <a:t> – </a:t>
            </a:r>
            <a:r>
              <a:rPr lang="ru-RU" sz="1400" dirty="0" err="1">
                <a:latin typeface="e-Ukraine Light"/>
              </a:rPr>
              <a:t>платників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податків</a:t>
            </a:r>
            <a:r>
              <a:rPr lang="ru-RU" sz="1400" dirty="0">
                <a:latin typeface="e-Ukraine Light"/>
              </a:rPr>
              <a:t> за формою № 5ДР. </a:t>
            </a:r>
            <a:r>
              <a:rPr lang="ru-RU" sz="1400" dirty="0" err="1">
                <a:latin typeface="e-Ukraine Light"/>
              </a:rPr>
              <a:t>Слід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зазначити</a:t>
            </a:r>
            <a:r>
              <a:rPr lang="ru-RU" sz="1400" dirty="0">
                <a:latin typeface="e-Ukraine Light"/>
              </a:rPr>
              <a:t>, </a:t>
            </a:r>
            <a:r>
              <a:rPr lang="ru-RU" sz="1400" dirty="0" err="1">
                <a:latin typeface="e-Ukraine Light"/>
              </a:rPr>
              <a:t>що</a:t>
            </a:r>
            <a:r>
              <a:rPr lang="ru-RU" sz="1400" dirty="0">
                <a:latin typeface="e-Ukraine Light"/>
              </a:rPr>
              <a:t> Державною </a:t>
            </a:r>
            <a:r>
              <a:rPr lang="ru-RU" sz="1400" dirty="0" err="1">
                <a:latin typeface="e-Ukraine Light"/>
              </a:rPr>
              <a:t>податковою</a:t>
            </a:r>
            <a:r>
              <a:rPr lang="ru-RU" sz="1400" dirty="0">
                <a:latin typeface="e-Ukraine Light"/>
              </a:rPr>
              <a:t> службою </a:t>
            </a:r>
            <a:r>
              <a:rPr lang="ru-RU" sz="1400" dirty="0" err="1">
                <a:latin typeface="e-Ukraine Light"/>
              </a:rPr>
              <a:t>України</a:t>
            </a:r>
            <a:r>
              <a:rPr lang="uk-UA" sz="1400" dirty="0"/>
              <a:t>.</a:t>
            </a:r>
          </a:p>
          <a:p>
            <a:pPr algn="just"/>
            <a:r>
              <a:rPr lang="ru-RU" sz="1400" dirty="0" err="1">
                <a:latin typeface="e-Ukraine Light"/>
              </a:rPr>
              <a:t>Запроваджено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електронний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сервіс</a:t>
            </a:r>
            <a:r>
              <a:rPr lang="ru-RU" sz="1400" dirty="0">
                <a:latin typeface="e-Ukraine Light"/>
              </a:rPr>
              <a:t> – </a:t>
            </a:r>
            <a:r>
              <a:rPr lang="ru-RU" sz="1400" dirty="0" err="1">
                <a:latin typeface="e-Ukraine Light"/>
              </a:rPr>
              <a:t>подання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відомостей</a:t>
            </a:r>
            <a:r>
              <a:rPr lang="ru-RU" sz="1400" dirty="0">
                <a:latin typeface="e-Ukraine Light"/>
              </a:rPr>
              <a:t> для </a:t>
            </a:r>
            <a:r>
              <a:rPr lang="ru-RU" sz="1400" dirty="0" err="1">
                <a:latin typeface="e-Ukraine Light"/>
              </a:rPr>
              <a:t>реєстрації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фізичної</a:t>
            </a:r>
            <a:r>
              <a:rPr lang="ru-RU" sz="1400" dirty="0">
                <a:latin typeface="e-Ukraine Light"/>
              </a:rPr>
              <a:t>     особи/</a:t>
            </a:r>
            <a:r>
              <a:rPr lang="ru-RU" sz="1400" dirty="0" err="1">
                <a:latin typeface="e-Ukraine Light"/>
              </a:rPr>
              <a:t>внесення</a:t>
            </a:r>
            <a:r>
              <a:rPr lang="ru-RU" sz="1400" dirty="0">
                <a:latin typeface="e-Ukraine Light"/>
              </a:rPr>
              <a:t>     </a:t>
            </a:r>
            <a:r>
              <a:rPr lang="ru-RU" sz="1400" dirty="0" err="1">
                <a:latin typeface="e-Ukraine Light"/>
              </a:rPr>
              <a:t>змін</a:t>
            </a:r>
            <a:r>
              <a:rPr lang="ru-RU" sz="1400" dirty="0">
                <a:latin typeface="e-Ukraine Light"/>
              </a:rPr>
              <a:t>     до  </a:t>
            </a:r>
            <a:r>
              <a:rPr lang="ru-RU" sz="1400" dirty="0" smtClean="0">
                <a:latin typeface="e-Ukraine Light"/>
              </a:rPr>
              <a:t>Державного</a:t>
            </a:r>
            <a:endParaRPr lang="ru-RU" sz="1400" dirty="0">
              <a:latin typeface="e-Ukraine Light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53000" y="130805"/>
            <a:ext cx="465772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e-Ukraine Light"/>
              </a:rPr>
              <a:t>реєстру</a:t>
            </a:r>
            <a:r>
              <a:rPr lang="ru-RU" sz="1400" dirty="0">
                <a:latin typeface="e-Ukraine Light"/>
              </a:rPr>
              <a:t>  </a:t>
            </a:r>
            <a:r>
              <a:rPr lang="ru-RU" sz="1400" dirty="0" err="1">
                <a:latin typeface="e-Ukraine Light"/>
              </a:rPr>
              <a:t>фізичних</a:t>
            </a:r>
            <a:r>
              <a:rPr lang="ru-RU" sz="1400" dirty="0">
                <a:latin typeface="e-Ukraine Light"/>
              </a:rPr>
              <a:t>   </a:t>
            </a:r>
            <a:r>
              <a:rPr lang="ru-RU" sz="1400" dirty="0" err="1">
                <a:latin typeface="e-Ukraine Light"/>
              </a:rPr>
              <a:t>осіб</a:t>
            </a:r>
            <a:r>
              <a:rPr lang="ru-RU" sz="1400" dirty="0">
                <a:latin typeface="e-Ukraine Light"/>
              </a:rPr>
              <a:t> – </a:t>
            </a:r>
            <a:r>
              <a:rPr lang="ru-RU" sz="1400" dirty="0" err="1">
                <a:latin typeface="e-Ukraine Light"/>
              </a:rPr>
              <a:t>платників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податків</a:t>
            </a:r>
            <a:endParaRPr lang="ru-RU" sz="1400" dirty="0">
              <a:latin typeface="e-Ukraine Light"/>
              <a:cs typeface="Times New Roman" pitchFamily="18" charset="0"/>
            </a:endParaRPr>
          </a:p>
          <a:p>
            <a:pPr algn="just"/>
            <a:r>
              <a:rPr lang="ru-RU" sz="1400" dirty="0" err="1" smtClean="0">
                <a:latin typeface="e-Ukraine Light"/>
              </a:rPr>
              <a:t>засобами</a:t>
            </a:r>
            <a:r>
              <a:rPr lang="ru-RU" sz="1400" dirty="0" smtClean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електронного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сервісу</a:t>
            </a:r>
            <a:r>
              <a:rPr lang="ru-RU" sz="1400" dirty="0">
                <a:latin typeface="e-Ukraine Light"/>
              </a:rPr>
              <a:t> «</a:t>
            </a:r>
            <a:r>
              <a:rPr lang="ru-RU" sz="1400" dirty="0" err="1">
                <a:latin typeface="e-Ukraine Light"/>
              </a:rPr>
              <a:t>Електронний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кабінет</a:t>
            </a:r>
            <a:r>
              <a:rPr lang="ru-RU" sz="1400" dirty="0">
                <a:latin typeface="e-Ukraine Light"/>
              </a:rPr>
              <a:t>». </a:t>
            </a:r>
            <a:endParaRPr lang="en-US" sz="1400" dirty="0"/>
          </a:p>
          <a:p>
            <a:pPr algn="just"/>
            <a:r>
              <a:rPr lang="ru-RU" sz="1400" dirty="0" smtClean="0">
                <a:latin typeface="e-Ukraine Light"/>
              </a:rPr>
              <a:t>Подати </a:t>
            </a:r>
            <a:r>
              <a:rPr lang="ru-RU" sz="1400" dirty="0" err="1">
                <a:latin typeface="e-Ukraine Light"/>
              </a:rPr>
              <a:t>Заяву</a:t>
            </a:r>
            <a:r>
              <a:rPr lang="ru-RU" sz="1400" dirty="0">
                <a:latin typeface="e-Ukraine Light"/>
              </a:rPr>
              <a:t> за формою № 5ДР </a:t>
            </a:r>
            <a:r>
              <a:rPr lang="ru-RU" sz="1400" dirty="0" err="1">
                <a:latin typeface="e-Ukraine Light"/>
              </a:rPr>
              <a:t>можливо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засобами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електронного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сервісу</a:t>
            </a:r>
            <a:r>
              <a:rPr lang="ru-RU" sz="1400" dirty="0">
                <a:latin typeface="e-Ukraine Light"/>
              </a:rPr>
              <a:t> «</a:t>
            </a:r>
            <a:r>
              <a:rPr lang="ru-RU" sz="1400" dirty="0" err="1">
                <a:latin typeface="e-Ukraine Light"/>
              </a:rPr>
              <a:t>Електронний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кабінет</a:t>
            </a:r>
            <a:r>
              <a:rPr lang="ru-RU" sz="1400" dirty="0">
                <a:latin typeface="e-Ukraine Light"/>
              </a:rPr>
              <a:t>» на </a:t>
            </a:r>
            <a:r>
              <a:rPr lang="ru-RU" sz="1400" dirty="0" err="1">
                <a:latin typeface="e-Ukraine Light"/>
              </a:rPr>
              <a:t>офіційному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вебпорталі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Державної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податкової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служби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України</a:t>
            </a:r>
            <a:r>
              <a:rPr lang="ru-RU" sz="1400" dirty="0">
                <a:latin typeface="e-Ukraine Light"/>
              </a:rPr>
              <a:t>, з </a:t>
            </a:r>
            <a:r>
              <a:rPr lang="ru-RU" sz="1400" dirty="0" err="1">
                <a:latin typeface="e-Ukraine Light"/>
              </a:rPr>
              <a:t>використанням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кваліфікованого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електронного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підпису</a:t>
            </a:r>
            <a:r>
              <a:rPr lang="ru-RU" sz="1400" dirty="0">
                <a:latin typeface="e-Ukraine Light"/>
              </a:rPr>
              <a:t> (</a:t>
            </a:r>
            <a:r>
              <a:rPr lang="ru-RU" sz="1400" dirty="0" err="1">
                <a:latin typeface="e-Ukraine Light"/>
              </a:rPr>
              <a:t>електронна</a:t>
            </a:r>
            <a:r>
              <a:rPr lang="ru-RU" sz="1400" dirty="0">
                <a:latin typeface="e-Ukraine Light"/>
              </a:rPr>
              <a:t> адреса: </a:t>
            </a:r>
            <a:r>
              <a:rPr lang="en-US" sz="1400" dirty="0">
                <a:hlinkClick r:id="rId2"/>
              </a:rPr>
              <a:t>https://cabinet.tax.gov.ua</a:t>
            </a:r>
            <a:r>
              <a:rPr lang="en-US" sz="1400" dirty="0"/>
              <a:t>). </a:t>
            </a:r>
          </a:p>
          <a:p>
            <a:pPr algn="just"/>
            <a:r>
              <a:rPr lang="ru-RU" sz="1400" b="1" dirty="0">
                <a:latin typeface="e-Ukraine Light"/>
              </a:rPr>
              <a:t>Контакт-центр ДПС:</a:t>
            </a:r>
            <a:r>
              <a:rPr lang="ru-RU" sz="1400" dirty="0">
                <a:latin typeface="e-Ukraine Light"/>
              </a:rPr>
              <a:t> </a:t>
            </a:r>
            <a:r>
              <a:rPr lang="en-US" sz="1400" dirty="0">
                <a:hlinkClick r:id="rId3"/>
              </a:rPr>
              <a:t>https://tax.gov.ua/others/kontakt-tsentr/</a:t>
            </a:r>
            <a:r>
              <a:rPr lang="en-US" sz="1400" dirty="0"/>
              <a:t> </a:t>
            </a:r>
          </a:p>
          <a:p>
            <a:pPr algn="just"/>
            <a:r>
              <a:rPr lang="ru-RU" sz="1400" dirty="0" err="1">
                <a:latin typeface="e-Ukraine Light"/>
              </a:rPr>
              <a:t>Мобільний</a:t>
            </a:r>
            <a:r>
              <a:rPr lang="ru-RU" sz="1400" dirty="0">
                <a:latin typeface="e-Ukraine Light"/>
              </a:rPr>
              <a:t> </a:t>
            </a:r>
            <a:r>
              <a:rPr lang="ru-RU" sz="1400" dirty="0" err="1">
                <a:latin typeface="e-Ukraine Light"/>
              </a:rPr>
              <a:t>застосунок</a:t>
            </a:r>
            <a:r>
              <a:rPr lang="ru-RU" sz="1400" dirty="0">
                <a:latin typeface="e-Ukraine Light"/>
              </a:rPr>
              <a:t> «Моя </a:t>
            </a:r>
            <a:r>
              <a:rPr lang="ru-RU" sz="1400" dirty="0" err="1">
                <a:latin typeface="e-Ukraine Light"/>
              </a:rPr>
              <a:t>податкова</a:t>
            </a:r>
            <a:r>
              <a:rPr lang="ru-RU" sz="1400" dirty="0">
                <a:latin typeface="e-Ukraine Light"/>
              </a:rPr>
              <a:t>»: </a:t>
            </a:r>
          </a:p>
          <a:p>
            <a:pPr algn="just"/>
            <a:r>
              <a:rPr lang="en-US" sz="1400" dirty="0"/>
              <a:t>Android </a:t>
            </a:r>
            <a:r>
              <a:rPr lang="en-US" sz="1400" dirty="0">
                <a:hlinkClick r:id="rId4"/>
              </a:rPr>
              <a:t>https://play.google.com/store/apps/details?id=my.tax.gov.ua</a:t>
            </a:r>
            <a:r>
              <a:rPr lang="en-US" sz="1400" dirty="0"/>
              <a:t> </a:t>
            </a:r>
          </a:p>
          <a:p>
            <a:pPr algn="just"/>
            <a:r>
              <a:rPr lang="en-US" sz="1400" dirty="0"/>
              <a:t>iOS </a:t>
            </a:r>
            <a:r>
              <a:rPr lang="en-US" sz="1400" dirty="0">
                <a:hlinkClick r:id="rId5"/>
              </a:rPr>
              <a:t>https://t1p.de/lgu5a</a:t>
            </a:r>
            <a:r>
              <a:rPr lang="en-US" sz="1400" dirty="0"/>
              <a:t> </a:t>
            </a:r>
            <a:endParaRPr lang="uk-UA" sz="1400" dirty="0">
              <a:latin typeface="e-Ukraine Light"/>
            </a:endParaRPr>
          </a:p>
          <a:p>
            <a:pPr algn="just"/>
            <a:r>
              <a:rPr lang="ru-RU" sz="1400" b="1" dirty="0">
                <a:latin typeface="e-Ukraine Light"/>
              </a:rPr>
              <a:t>Онлайн-</a:t>
            </a:r>
            <a:r>
              <a:rPr lang="ru-RU" sz="1400" b="1" dirty="0" err="1">
                <a:latin typeface="e-Ukraine Light"/>
              </a:rPr>
              <a:t>навчання</a:t>
            </a:r>
            <a:r>
              <a:rPr lang="ru-RU" sz="1400" b="1" dirty="0">
                <a:latin typeface="e-Ukraine Light"/>
              </a:rPr>
              <a:t>: </a:t>
            </a:r>
          </a:p>
          <a:p>
            <a:pPr algn="just"/>
            <a:r>
              <a:rPr lang="en-US" sz="1400" dirty="0">
                <a:hlinkClick r:id="rId6"/>
              </a:rPr>
              <a:t>https://tax.gov.ua/baneryi/onlayn-navchannya/</a:t>
            </a:r>
            <a:r>
              <a:rPr lang="en-US" sz="1400" dirty="0"/>
              <a:t> </a:t>
            </a:r>
          </a:p>
          <a:p>
            <a:pPr algn="just"/>
            <a:r>
              <a:rPr lang="ru-RU" sz="1400" b="1" dirty="0">
                <a:latin typeface="e-Ukraine Light"/>
              </a:rPr>
              <a:t>Для </a:t>
            </a:r>
            <a:r>
              <a:rPr lang="ru-RU" sz="1400" b="1" dirty="0" err="1">
                <a:latin typeface="e-Ukraine Light"/>
              </a:rPr>
              <a:t>оперативної</a:t>
            </a:r>
            <a:r>
              <a:rPr lang="ru-RU" sz="1400" b="1" dirty="0">
                <a:latin typeface="e-Ukraine Light"/>
              </a:rPr>
              <a:t> </a:t>
            </a:r>
            <a:r>
              <a:rPr lang="ru-RU" sz="1400" b="1" dirty="0" err="1">
                <a:latin typeface="e-Ukraine Light"/>
              </a:rPr>
              <a:t>комунікації</a:t>
            </a:r>
            <a:r>
              <a:rPr lang="ru-RU" sz="1400" b="1" dirty="0">
                <a:latin typeface="e-Ukraine Light"/>
              </a:rPr>
              <a:t> з </a:t>
            </a:r>
            <a:r>
              <a:rPr lang="ru-RU" sz="1400" b="1" dirty="0" err="1">
                <a:latin typeface="e-Ukraine Light"/>
              </a:rPr>
              <a:t>інститутами</a:t>
            </a:r>
            <a:r>
              <a:rPr lang="ru-RU" sz="1400" b="1" dirty="0">
                <a:latin typeface="e-Ukraine Light"/>
              </a:rPr>
              <a:t> </a:t>
            </a:r>
            <a:r>
              <a:rPr lang="ru-RU" sz="1400" b="1" dirty="0" err="1">
                <a:latin typeface="e-Ukraine Light"/>
              </a:rPr>
              <a:t>громадянського</a:t>
            </a:r>
            <a:r>
              <a:rPr lang="ru-RU" sz="1400" b="1" dirty="0">
                <a:latin typeface="e-Ukraine Light"/>
              </a:rPr>
              <a:t> </a:t>
            </a:r>
            <a:r>
              <a:rPr lang="ru-RU" sz="1400" b="1" dirty="0" err="1">
                <a:latin typeface="e-Ukraine Light"/>
              </a:rPr>
              <a:t>суспільства</a:t>
            </a:r>
            <a:r>
              <a:rPr lang="ru-RU" sz="1400" b="1" dirty="0">
                <a:latin typeface="e-Ukraine Light"/>
              </a:rPr>
              <a:t> в ДПС </a:t>
            </a:r>
            <a:r>
              <a:rPr lang="ru-RU" sz="1400" b="1" dirty="0" err="1">
                <a:latin typeface="e-Ukraine Light"/>
              </a:rPr>
              <a:t>Києва</a:t>
            </a:r>
            <a:r>
              <a:rPr lang="ru-RU" sz="1400" b="1" dirty="0">
                <a:latin typeface="e-Ukraine Light"/>
              </a:rPr>
              <a:t> </a:t>
            </a:r>
            <a:r>
              <a:rPr lang="ru-RU" sz="1400" b="1" dirty="0" err="1">
                <a:latin typeface="e-Ukraine Light"/>
              </a:rPr>
              <a:t>діє</a:t>
            </a:r>
            <a:r>
              <a:rPr lang="ru-RU" sz="1400" b="1" dirty="0">
                <a:latin typeface="e-Ukraine Light"/>
              </a:rPr>
              <a:t> </a:t>
            </a:r>
            <a:r>
              <a:rPr lang="ru-RU" sz="1400" b="1" dirty="0" err="1">
                <a:latin typeface="e-Ukraine Light"/>
              </a:rPr>
              <a:t>комунікаційна</a:t>
            </a:r>
            <a:r>
              <a:rPr lang="ru-RU" sz="1400" b="1" dirty="0">
                <a:latin typeface="e-Ukraine Light"/>
              </a:rPr>
              <a:t> </a:t>
            </a:r>
            <a:r>
              <a:rPr lang="ru-RU" sz="1400" b="1" dirty="0" err="1">
                <a:latin typeface="e-Ukraine Light"/>
              </a:rPr>
              <a:t>податкова</a:t>
            </a:r>
            <a:r>
              <a:rPr lang="ru-RU" sz="1400" b="1" dirty="0">
                <a:latin typeface="e-Ukraine Light"/>
              </a:rPr>
              <a:t> платформа: </a:t>
            </a:r>
          </a:p>
          <a:p>
            <a:pPr algn="just"/>
            <a:r>
              <a:rPr lang="en-US" sz="1400" dirty="0">
                <a:hlinkClick r:id="rId7"/>
              </a:rPr>
              <a:t>kyiv.ikc@tax.gov.ua</a:t>
            </a:r>
            <a:r>
              <a:rPr lang="en-US" sz="1400" dirty="0"/>
              <a:t> </a:t>
            </a:r>
          </a:p>
          <a:p>
            <a:pPr algn="just"/>
            <a:r>
              <a:rPr lang="ru-RU" sz="1400" dirty="0" err="1">
                <a:latin typeface="e-Ukraine Light"/>
              </a:rPr>
              <a:t>Підпишись</a:t>
            </a:r>
            <a:r>
              <a:rPr lang="ru-RU" sz="1400" dirty="0">
                <a:latin typeface="e-Ukraine Light"/>
              </a:rPr>
              <a:t> на </a:t>
            </a:r>
            <a:r>
              <a:rPr lang="en-US" sz="1400" dirty="0"/>
              <a:t>YouTube-</a:t>
            </a:r>
            <a:r>
              <a:rPr lang="ru-RU" sz="1400" dirty="0">
                <a:latin typeface="e-Ukraine Light"/>
              </a:rPr>
              <a:t>канал ДПС </a:t>
            </a:r>
            <a:r>
              <a:rPr lang="ru-RU" sz="1400" dirty="0" err="1">
                <a:latin typeface="e-Ukraine Light"/>
              </a:rPr>
              <a:t>Києва</a:t>
            </a:r>
            <a:r>
              <a:rPr lang="ru-RU" sz="1400" dirty="0">
                <a:latin typeface="e-Ukraine Light"/>
              </a:rPr>
              <a:t>: </a:t>
            </a:r>
          </a:p>
          <a:p>
            <a:pPr algn="just"/>
            <a:r>
              <a:rPr lang="en-US" sz="1400" dirty="0">
                <a:hlinkClick r:id="rId8"/>
              </a:rPr>
              <a:t>https://cutt.ly/UgBni5e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221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1983</TotalTime>
  <Words>149</Words>
  <Application>Microsoft Office PowerPoint</Application>
  <PresentationFormat>Лист A4 (210x297 мм)</PresentationFormat>
  <Paragraphs>41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d</cp:lastModifiedBy>
  <cp:revision>285</cp:revision>
  <dcterms:created xsi:type="dcterms:W3CDTF">2021-05-27T05:23:05Z</dcterms:created>
  <dcterms:modified xsi:type="dcterms:W3CDTF">2025-12-22T11:35:20Z</dcterms:modified>
</cp:coreProperties>
</file>