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my.tax.gov.ua" TargetMode="External"/><Relationship Id="rId7" Type="http://schemas.openxmlformats.org/officeDocument/2006/relationships/hyperlink" Target="https://cutt.ly/UgBni5e" TargetMode="External"/><Relationship Id="rId2" Type="http://schemas.openxmlformats.org/officeDocument/2006/relationships/hyperlink" Target="https://tax.gov.ua/others/kontakt-tsentr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yiv.ikc@tax.gov.ua" TargetMode="External"/><Relationship Id="rId5" Type="http://schemas.openxmlformats.org/officeDocument/2006/relationships/hyperlink" Target="https://tax.gov.ua/baneryi/onlayn-navchannya/" TargetMode="External"/><Relationship Id="rId4" Type="http://schemas.openxmlformats.org/officeDocument/2006/relationships/hyperlink" Target="https://t1p.de/lgu5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398" y="95250"/>
            <a:ext cx="4668202" cy="66294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5B1F3CBD-8D08-499F-BE54-1DF3C9FE8E21}"/>
              </a:ext>
            </a:extLst>
          </p:cNvPr>
          <p:cNvGrpSpPr/>
          <p:nvPr/>
        </p:nvGrpSpPr>
        <p:grpSpPr>
          <a:xfrm>
            <a:off x="133395" y="95250"/>
            <a:ext cx="4905330" cy="6753225"/>
            <a:chOff x="17682" y="87631"/>
            <a:chExt cx="4858568" cy="6753225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4A6F6DA5-6ACE-429E-B52A-AC44102F0184}"/>
                </a:ext>
              </a:extLst>
            </p:cNvPr>
            <p:cNvGrpSpPr/>
            <p:nvPr/>
          </p:nvGrpSpPr>
          <p:grpSpPr>
            <a:xfrm>
              <a:off x="17682" y="87631"/>
              <a:ext cx="4793934" cy="6753225"/>
              <a:chOff x="17682" y="87631"/>
              <a:chExt cx="4793934" cy="6753225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id="{09A0A77F-376C-47B9-BB79-353299E74E74}"/>
                  </a:ext>
                </a:extLst>
              </p:cNvPr>
              <p:cNvSpPr/>
              <p:nvPr/>
            </p:nvSpPr>
            <p:spPr>
              <a:xfrm>
                <a:off x="17682" y="87631"/>
                <a:ext cx="4793934" cy="66198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:a16="http://schemas.microsoft.com/office/drawing/2014/main" xmlns="" id="{DCA030F4-92F2-48AB-8BB4-77C584043B72}"/>
                  </a:ext>
                </a:extLst>
              </p:cNvPr>
              <p:cNvSpPr/>
              <p:nvPr/>
            </p:nvSpPr>
            <p:spPr>
              <a:xfrm>
                <a:off x="2241202" y="6536056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:a16="http://schemas.microsoft.com/office/drawing/2014/main" xmlns="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574" y="2678432"/>
              <a:ext cx="771525" cy="752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xmlns="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36315"/>
              <a:ext cx="4664666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xmlns="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608395"/>
              <a:ext cx="207768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xmlns="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293" y="1570594"/>
              <a:ext cx="3358574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uk-UA" sz="1400" dirty="0" smtClean="0">
                  <a:latin typeface="e-Ukraine Light"/>
                </a:rPr>
                <a:t>сторінка ДПС з інформацією щодо адрес розташування та графіків роботи Офісів податкових консультантів</a:t>
              </a:r>
              <a:endPara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xmlns="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0209" y="3010132"/>
              <a:ext cx="268082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xmlns="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012803" y="1302646"/>
            <a:ext cx="2988322" cy="10926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300" b="1" dirty="0" err="1">
                <a:latin typeface="e-Ukraine Light"/>
              </a:rPr>
              <a:t>Дії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суб'єкта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господарювання</a:t>
            </a:r>
            <a:r>
              <a:rPr lang="ru-RU" sz="1300" b="1" dirty="0">
                <a:latin typeface="e-Ukraine Light"/>
              </a:rPr>
              <a:t> в </a:t>
            </a:r>
            <a:r>
              <a:rPr lang="ru-RU" sz="1300" b="1" dirty="0" err="1">
                <a:latin typeface="e-Ukraine Light"/>
              </a:rPr>
              <a:t>разі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зміни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версії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внутрішнього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програмного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забезпечення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реєстратора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розрахункових</a:t>
            </a:r>
            <a:r>
              <a:rPr lang="ru-RU" sz="1300" b="1" dirty="0">
                <a:latin typeface="e-Ukraine Light"/>
              </a:rPr>
              <a:t> </a:t>
            </a:r>
            <a:r>
              <a:rPr lang="ru-RU" sz="1300" b="1" dirty="0" err="1">
                <a:latin typeface="e-Ukraine Light"/>
              </a:rPr>
              <a:t>операцій</a:t>
            </a:r>
            <a:endParaRPr lang="ru-RU" sz="1300" b="1" dirty="0">
              <a:latin typeface="e-Ukraine Light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381624" y="6371155"/>
            <a:ext cx="1114425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smtClean="0">
                <a:solidFill>
                  <a:srgbClr val="333333"/>
                </a:solidFill>
                <a:latin typeface="e-Ukraine Light" pitchFamily="50" charset="-52"/>
                <a:cs typeface="Times New Roman" pitchFamily="18" charset="0"/>
              </a:rPr>
              <a:t>Грудень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smtClean="0">
                <a:solidFill>
                  <a:srgbClr val="333333"/>
                </a:solidFill>
                <a:latin typeface="e-Ukraine Light" pitchFamily="50" charset="-52"/>
                <a:cs typeface="Times New Roman" pitchFamily="18" charset="0"/>
              </a:rPr>
              <a:t>  </a:t>
            </a: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cs typeface="Times New Roman" pitchFamily="18" charset="0"/>
              </a:rPr>
              <a:t>2025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562100" y="3857625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e-Ukraine Light" pitchFamily="50" charset="-52"/>
              </a:rPr>
              <a:t>Мобільний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застосунок</a:t>
            </a:r>
            <a:r>
              <a:rPr lang="ru-RU" sz="1400" dirty="0" smtClean="0">
                <a:latin typeface="e-Ukraine Light" pitchFamily="50" charset="-52"/>
              </a:rPr>
              <a:t> «Моя </a:t>
            </a:r>
            <a:r>
              <a:rPr lang="ru-RU" sz="1400" dirty="0" err="1" smtClean="0">
                <a:latin typeface="e-Ukraine Light" pitchFamily="50" charset="-52"/>
              </a:rPr>
              <a:t>податкова</a:t>
            </a:r>
            <a:r>
              <a:rPr lang="ru-RU" sz="1400" dirty="0" smtClean="0">
                <a:latin typeface="e-Ukraine Light" pitchFamily="50" charset="-52"/>
              </a:rPr>
              <a:t>»: </a:t>
            </a:r>
            <a:endParaRPr lang="ru-RU" sz="1400" dirty="0">
              <a:latin typeface="e-Ukraine Light" pitchFamily="50" charset="-52"/>
            </a:endParaRPr>
          </a:p>
        </p:txBody>
      </p:sp>
      <p:pic>
        <p:nvPicPr>
          <p:cNvPr id="23" name="Рисунок 22" descr="qrcode_138330848_244a49827015d84edcd980024a165014.png"/>
          <p:cNvPicPr/>
          <p:nvPr/>
        </p:nvPicPr>
        <p:blipFill>
          <a:blip r:embed="rId4" cstate="print"/>
          <a:stretch>
            <a:fillRect/>
          </a:stretch>
        </p:blipFill>
        <p:spPr>
          <a:xfrm flipV="1">
            <a:off x="561975" y="3733799"/>
            <a:ext cx="771525" cy="714375"/>
          </a:xfrm>
          <a:prstGeom prst="rect">
            <a:avLst/>
          </a:prstGeom>
        </p:spPr>
      </p:pic>
      <p:pic>
        <p:nvPicPr>
          <p:cNvPr id="25" name="Рисунок 1" descr="код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" y="4819650"/>
            <a:ext cx="828675" cy="794851"/>
          </a:xfrm>
          <a:prstGeom prst="rect">
            <a:avLst/>
          </a:prstGeom>
          <a:noFill/>
        </p:spPr>
      </p:pic>
      <p:sp>
        <p:nvSpPr>
          <p:cNvPr id="26" name="Прямоугольник 25"/>
          <p:cNvSpPr/>
          <p:nvPr/>
        </p:nvSpPr>
        <p:spPr>
          <a:xfrm>
            <a:off x="1438275" y="4810125"/>
            <a:ext cx="32670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Інформаційні матеріали на </a:t>
            </a:r>
            <a:r>
              <a:rPr lang="uk-UA" sz="1400" dirty="0" err="1" smtClean="0">
                <a:latin typeface="e-Ukraine Light"/>
                <a:ea typeface="Times New Roman" pitchFamily="18" charset="0"/>
                <a:cs typeface="Arial" pitchFamily="34" charset="0"/>
              </a:rPr>
              <a:t>субсайті</a:t>
            </a: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 ГУ ДПС у м. Києві </a:t>
            </a:r>
            <a:r>
              <a:rPr lang="en-US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(</a:t>
            </a:r>
            <a:r>
              <a:rPr lang="uk-UA" sz="1400" dirty="0" err="1" smtClean="0">
                <a:latin typeface="e-Ukraine Light"/>
                <a:ea typeface="Times New Roman" pitchFamily="18" charset="0"/>
                <a:cs typeface="Arial" pitchFamily="34" charset="0"/>
              </a:rPr>
              <a:t>субсайт</a:t>
            </a:r>
            <a:r>
              <a:rPr lang="uk-UA" sz="1400" dirty="0" smtClean="0">
                <a:latin typeface="e-Ukraine Light"/>
                <a:ea typeface="Times New Roman" pitchFamily="18" charset="0"/>
                <a:cs typeface="Arial" pitchFamily="34" charset="0"/>
              </a:rPr>
              <a:t> також доступний для людей із порушенням зору)</a:t>
            </a:r>
            <a:endParaRPr lang="uk-UA" sz="1400" dirty="0" smtClean="0">
              <a:latin typeface="e-Ukraine Light"/>
              <a:cs typeface="Arial" pitchFamily="34" charset="0"/>
            </a:endParaRPr>
          </a:p>
        </p:txBody>
      </p:sp>
      <p:pic>
        <p:nvPicPr>
          <p:cNvPr id="27" name="Рисунок 26" descr="C:\Users\IKorol.IPCC\Downloads\1765794469367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24" y="1685923"/>
            <a:ext cx="777600" cy="75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130202" y="117828"/>
            <a:ext cx="4703443" cy="6740172"/>
            <a:chOff x="83820" y="68581"/>
            <a:chExt cx="4694139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694139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4857750" y="117828"/>
            <a:ext cx="4914901" cy="6740172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тРАВ</a:t>
              </a:r>
              <a:endParaRPr lang="uk-UA" dirty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B020ADF-A26B-4DB1-A8F3-01CE965CB04E}"/>
              </a:ext>
            </a:extLst>
          </p:cNvPr>
          <p:cNvSpPr/>
          <p:nvPr/>
        </p:nvSpPr>
        <p:spPr>
          <a:xfrm>
            <a:off x="228599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r>
              <a:rPr lang="uk-UA" sz="1200" dirty="0" smtClean="0"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93320C9-B67C-4431-A6A6-D9A5DA9531D3}"/>
              </a:ext>
            </a:extLst>
          </p:cNvPr>
          <p:cNvSpPr/>
          <p:nvPr/>
        </p:nvSpPr>
        <p:spPr>
          <a:xfrm>
            <a:off x="5088911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0025" y="0"/>
            <a:ext cx="46100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100" dirty="0">
                <a:latin typeface="e-Ukraine Light" pitchFamily="50" charset="-52"/>
              </a:rPr>
              <a:t>	</a:t>
            </a:r>
            <a:endParaRPr lang="ru-RU" sz="1100" dirty="0">
              <a:latin typeface="e-Ukraine Light" pitchFamily="50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7768" y="1232453"/>
            <a:ext cx="47815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2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166978"/>
            <a:ext cx="457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>
                <a:latin typeface="e-Ukraine Light" pitchFamily="50" charset="-52"/>
              </a:rPr>
              <a:t>	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007765" y="261610"/>
            <a:ext cx="4685767" cy="300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50" dirty="0">
                <a:latin typeface="e-Ukraine Light" pitchFamily="50" charset="-52"/>
              </a:rPr>
              <a:t> </a:t>
            </a:r>
            <a:endParaRPr lang="ru-RU" sz="1100" dirty="0">
              <a:latin typeface="e-Ukraine Light" pitchFamily="50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 flipV="1">
            <a:off x="4953000" y="507831"/>
            <a:ext cx="47952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 smtClean="0">
                <a:latin typeface="e-Ukraine Light" pitchFamily="50" charset="-52"/>
              </a:rPr>
              <a:t>	</a:t>
            </a:r>
            <a:endParaRPr lang="ru-RU" sz="1100" b="1" dirty="0" smtClean="0">
              <a:latin typeface="e-Ukraine Light" pitchFamily="50" charset="-52"/>
            </a:endParaRPr>
          </a:p>
          <a:p>
            <a:pPr algn="just">
              <a:spcBef>
                <a:spcPts val="600"/>
              </a:spcBef>
            </a:pPr>
            <a:r>
              <a:rPr lang="ru-RU" sz="1200" dirty="0" smtClean="0">
                <a:latin typeface="e-Ukraine Light" pitchFamily="50" charset="-52"/>
              </a:rPr>
              <a:t> </a:t>
            </a:r>
            <a:endParaRPr lang="ru-RU" sz="1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2400" y="190501"/>
            <a:ext cx="46386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latin typeface="e-Ukraine Light" pitchFamily="50" charset="-52"/>
              </a:rPr>
              <a:t>	</a:t>
            </a:r>
            <a:endParaRPr lang="ru-RU" sz="11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42875" y="123825"/>
            <a:ext cx="4648200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 smtClean="0">
                <a:latin typeface="e-Ukraine Light"/>
              </a:rPr>
              <a:t>          Головне </a:t>
            </a:r>
            <a:r>
              <a:rPr lang="ru-RU" sz="1300" dirty="0" err="1">
                <a:latin typeface="e-Ukraine Light"/>
              </a:rPr>
              <a:t>управління</a:t>
            </a:r>
            <a:r>
              <a:rPr lang="ru-RU" sz="1300" dirty="0">
                <a:latin typeface="e-Ukraine Light"/>
              </a:rPr>
              <a:t> ДПС у м. </a:t>
            </a:r>
            <a:r>
              <a:rPr lang="ru-RU" sz="1300" dirty="0" err="1">
                <a:latin typeface="e-Ukraine Light"/>
              </a:rPr>
              <a:t>Києві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нагадує</a:t>
            </a:r>
            <a:r>
              <a:rPr lang="ru-RU" sz="1300" dirty="0">
                <a:latin typeface="e-Ukraine Light"/>
              </a:rPr>
              <a:t> про </a:t>
            </a:r>
            <a:r>
              <a:rPr lang="ru-RU" sz="1300" dirty="0" err="1">
                <a:latin typeface="e-Ukraine Light"/>
              </a:rPr>
              <a:t>необхідність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актуалізації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облікових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даних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щодо</a:t>
            </a:r>
            <a:r>
              <a:rPr lang="ru-RU" sz="1300" dirty="0">
                <a:latin typeface="e-Ukraine Light"/>
              </a:rPr>
              <a:t> РРО/РРОВ в </a:t>
            </a:r>
            <a:r>
              <a:rPr lang="ru-RU" sz="1300" dirty="0" err="1">
                <a:latin typeface="e-Ukraine Light"/>
              </a:rPr>
              <a:t>разі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їх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зміни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відповідно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вимог</a:t>
            </a:r>
            <a:r>
              <a:rPr lang="ru-RU" sz="1300" dirty="0">
                <a:latin typeface="e-Ukraine Light"/>
              </a:rPr>
              <a:t> чинного </a:t>
            </a:r>
            <a:r>
              <a:rPr lang="ru-RU" sz="1300" dirty="0" err="1">
                <a:latin typeface="e-Ukraine Light"/>
              </a:rPr>
              <a:t>законодавства</a:t>
            </a:r>
            <a:r>
              <a:rPr lang="ru-RU" sz="1300" dirty="0">
                <a:latin typeface="e-Ukraine Light"/>
              </a:rPr>
              <a:t>. </a:t>
            </a:r>
          </a:p>
          <a:p>
            <a:pPr algn="just"/>
            <a:r>
              <a:rPr lang="ru-RU" sz="1300" dirty="0">
                <a:latin typeface="e-Ukraine Light"/>
              </a:rPr>
              <a:t>	</a:t>
            </a:r>
            <a:r>
              <a:rPr lang="ru-RU" sz="1300" dirty="0" err="1">
                <a:latin typeface="e-Ukraine Light"/>
              </a:rPr>
              <a:t>Згідно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вимог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порядків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реєстрації</a:t>
            </a:r>
            <a:r>
              <a:rPr lang="ru-RU" sz="1300" dirty="0">
                <a:latin typeface="e-Ukraine Light"/>
              </a:rPr>
              <a:t> та </a:t>
            </a:r>
            <a:r>
              <a:rPr lang="ru-RU" sz="1300" dirty="0" err="1">
                <a:latin typeface="e-Ukraine Light"/>
              </a:rPr>
              <a:t>застосування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реєстраторів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розрахункових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операцій</a:t>
            </a:r>
            <a:r>
              <a:rPr lang="ru-RU" sz="1300" dirty="0">
                <a:latin typeface="e-Ukraine Light"/>
              </a:rPr>
              <a:t>, </a:t>
            </a:r>
            <a:r>
              <a:rPr lang="ru-RU" sz="1300" dirty="0" err="1">
                <a:latin typeface="e-Ukraine Light"/>
              </a:rPr>
              <a:t>що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застосовуються</a:t>
            </a:r>
            <a:r>
              <a:rPr lang="ru-RU" sz="1300" dirty="0">
                <a:latin typeface="e-Ukraine Light"/>
              </a:rPr>
              <a:t> для </a:t>
            </a:r>
            <a:r>
              <a:rPr lang="ru-RU" sz="1300" dirty="0" err="1">
                <a:latin typeface="e-Ukraine Light"/>
              </a:rPr>
              <a:t>реєстрації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реєстраторів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розрахункових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операцій</a:t>
            </a:r>
            <a:r>
              <a:rPr lang="ru-RU" sz="1300" dirty="0">
                <a:latin typeface="e-Ukraine Light"/>
              </a:rPr>
              <a:t> за </a:t>
            </a:r>
            <a:r>
              <a:rPr lang="ru-RU" sz="1300" dirty="0" err="1">
                <a:latin typeface="e-Ukraine Light"/>
              </a:rPr>
              <a:t>товари</a:t>
            </a:r>
            <a:r>
              <a:rPr lang="ru-RU" sz="1300" dirty="0">
                <a:latin typeface="e-Ukraine Light"/>
              </a:rPr>
              <a:t> (</a:t>
            </a:r>
            <a:r>
              <a:rPr lang="ru-RU" sz="1300" dirty="0" err="1">
                <a:latin typeface="e-Ukraine Light"/>
              </a:rPr>
              <a:t>послуги</a:t>
            </a:r>
            <a:r>
              <a:rPr lang="ru-RU" sz="1300" dirty="0">
                <a:latin typeface="e-Ukraine Light"/>
              </a:rPr>
              <a:t>) (</a:t>
            </a:r>
            <a:r>
              <a:rPr lang="ru-RU" sz="1300" dirty="0" err="1">
                <a:latin typeface="e-Ukraine Light"/>
              </a:rPr>
              <a:t>далі</a:t>
            </a:r>
            <a:r>
              <a:rPr lang="ru-RU" sz="1300" dirty="0">
                <a:latin typeface="e-Ukraine Light"/>
              </a:rPr>
              <a:t> – РРО)/</a:t>
            </a:r>
            <a:r>
              <a:rPr lang="ru-RU" sz="1300" dirty="0" err="1">
                <a:latin typeface="e-Ukraine Light"/>
              </a:rPr>
              <a:t>реєстрації</a:t>
            </a:r>
            <a:r>
              <a:rPr lang="ru-RU" sz="1300" dirty="0">
                <a:latin typeface="e-Ukraine Light"/>
              </a:rPr>
              <a:t> та </a:t>
            </a:r>
            <a:r>
              <a:rPr lang="ru-RU" sz="1300" dirty="0" err="1">
                <a:latin typeface="e-Ukraine Light"/>
              </a:rPr>
              <a:t>застосування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реєстраторів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розрахункових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операцій</a:t>
            </a:r>
            <a:r>
              <a:rPr lang="ru-RU" sz="1300" dirty="0">
                <a:latin typeface="e-Ukraine Light"/>
              </a:rPr>
              <a:t>, </a:t>
            </a:r>
            <a:r>
              <a:rPr lang="ru-RU" sz="1300" dirty="0" err="1">
                <a:latin typeface="e-Ukraine Light"/>
              </a:rPr>
              <a:t>що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застосовуються</a:t>
            </a:r>
            <a:r>
              <a:rPr lang="ru-RU" sz="1300" dirty="0">
                <a:latin typeface="e-Ukraine Light"/>
              </a:rPr>
              <a:t> для </a:t>
            </a:r>
            <a:r>
              <a:rPr lang="ru-RU" sz="1300" dirty="0" err="1">
                <a:latin typeface="e-Ukraine Light"/>
              </a:rPr>
              <a:t>реєстрації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операцій</a:t>
            </a:r>
            <a:r>
              <a:rPr lang="ru-RU" sz="1300" dirty="0">
                <a:latin typeface="e-Ukraine Light"/>
              </a:rPr>
              <a:t> з </a:t>
            </a:r>
            <a:r>
              <a:rPr lang="ru-RU" sz="1300" dirty="0" err="1">
                <a:latin typeface="e-Ukraine Light"/>
              </a:rPr>
              <a:t>торгівлі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валютними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цінностями</a:t>
            </a:r>
            <a:r>
              <a:rPr lang="ru-RU" sz="1300" dirty="0">
                <a:latin typeface="e-Ukraine Light"/>
              </a:rPr>
              <a:t> в </a:t>
            </a:r>
            <a:r>
              <a:rPr lang="ru-RU" sz="1300" dirty="0" err="1">
                <a:latin typeface="e-Ukraine Light"/>
              </a:rPr>
              <a:t>готівковій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формі</a:t>
            </a:r>
            <a:r>
              <a:rPr lang="ru-RU" sz="1300" dirty="0">
                <a:latin typeface="e-Ukraine Light"/>
              </a:rPr>
              <a:t> (</a:t>
            </a:r>
            <a:r>
              <a:rPr lang="ru-RU" sz="1300" dirty="0" err="1">
                <a:latin typeface="e-Ukraine Light"/>
              </a:rPr>
              <a:t>далі</a:t>
            </a:r>
            <a:r>
              <a:rPr lang="ru-RU" sz="1300" dirty="0">
                <a:latin typeface="e-Ukraine Light"/>
              </a:rPr>
              <a:t> – РРОВ), </a:t>
            </a:r>
            <a:r>
              <a:rPr lang="ru-RU" sz="1300" dirty="0" err="1">
                <a:latin typeface="e-Ukraine Light"/>
              </a:rPr>
              <a:t>затверджених</a:t>
            </a:r>
            <a:r>
              <a:rPr lang="ru-RU" sz="1300" dirty="0">
                <a:latin typeface="e-Ukraine Light"/>
              </a:rPr>
              <a:t> наказом </a:t>
            </a:r>
            <a:r>
              <a:rPr lang="ru-RU" sz="1300" dirty="0" err="1">
                <a:latin typeface="e-Ukraine Light"/>
              </a:rPr>
              <a:t>Міністерства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фінансів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України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від</a:t>
            </a:r>
            <a:r>
              <a:rPr lang="ru-RU" sz="1300" dirty="0">
                <a:latin typeface="e-Ukraine Light"/>
              </a:rPr>
              <a:t> 14.06.2016 № 547, у </a:t>
            </a:r>
            <a:r>
              <a:rPr lang="ru-RU" sz="1300" dirty="0" err="1">
                <a:latin typeface="e-Ukraine Light"/>
              </a:rPr>
              <a:t>разі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зміни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даних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щодо</a:t>
            </a:r>
            <a:r>
              <a:rPr lang="ru-RU" sz="1300" dirty="0">
                <a:latin typeface="e-Ukraine Light"/>
              </a:rPr>
              <a:t> РРО/РРОВ, </a:t>
            </a:r>
            <a:r>
              <a:rPr lang="ru-RU" sz="1300" dirty="0" err="1">
                <a:latin typeface="e-Ukraine Light"/>
              </a:rPr>
              <a:t>зокрема</a:t>
            </a:r>
            <a:r>
              <a:rPr lang="ru-RU" sz="1300" dirty="0">
                <a:latin typeface="e-Ukraine Light"/>
              </a:rPr>
              <a:t>, </a:t>
            </a:r>
            <a:r>
              <a:rPr lang="ru-RU" sz="1300" dirty="0" err="1">
                <a:latin typeface="e-Ukraine Light"/>
              </a:rPr>
              <a:t>версії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внутрішнього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програмного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забезпечення</a:t>
            </a:r>
            <a:r>
              <a:rPr lang="ru-RU" sz="1300" dirty="0">
                <a:latin typeface="e-Ukraine Light"/>
              </a:rPr>
              <a:t> РРО/РРОВ, </a:t>
            </a:r>
            <a:r>
              <a:rPr lang="ru-RU" sz="1300" dirty="0" err="1">
                <a:latin typeface="e-Ukraine Light"/>
              </a:rPr>
              <a:t>які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зазначаються</a:t>
            </a:r>
            <a:r>
              <a:rPr lang="ru-RU" sz="1300" dirty="0">
                <a:latin typeface="e-Ukraine Light"/>
              </a:rPr>
              <a:t> в </a:t>
            </a:r>
            <a:r>
              <a:rPr lang="ru-RU" sz="1300" dirty="0" err="1">
                <a:latin typeface="e-Ukraine Light"/>
              </a:rPr>
              <a:t>реєстраційному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посвідченні</a:t>
            </a:r>
            <a:r>
              <a:rPr lang="ru-RU" sz="1300" dirty="0">
                <a:latin typeface="e-Ukraine Light"/>
              </a:rPr>
              <a:t>, </a:t>
            </a:r>
            <a:r>
              <a:rPr lang="ru-RU" sz="1300" dirty="0" err="1">
                <a:latin typeface="e-Ukraine Light"/>
              </a:rPr>
              <a:t>суб'єкт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господарювання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або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представник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суб'єкта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господарювання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протягом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п'яти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робочих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днів</a:t>
            </a:r>
            <a:r>
              <a:rPr lang="ru-RU" sz="1300" dirty="0">
                <a:latin typeface="e-Ukraine Light"/>
              </a:rPr>
              <a:t>, </a:t>
            </a:r>
            <a:r>
              <a:rPr lang="ru-RU" sz="1300" dirty="0" err="1">
                <a:latin typeface="e-Ukraine Light"/>
              </a:rPr>
              <a:t>що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настають</a:t>
            </a:r>
            <a:r>
              <a:rPr lang="ru-RU" sz="1300" dirty="0">
                <a:latin typeface="e-Ukraine Light"/>
              </a:rPr>
              <a:t> за днем, коли </a:t>
            </a:r>
            <a:r>
              <a:rPr lang="ru-RU" sz="1300" dirty="0" err="1">
                <a:latin typeface="e-Ukraine Light"/>
              </a:rPr>
              <a:t>виникли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зміни</a:t>
            </a:r>
            <a:r>
              <a:rPr lang="ru-RU" sz="1300" dirty="0">
                <a:latin typeface="e-Ukraine Light"/>
              </a:rPr>
              <a:t>, </a:t>
            </a:r>
            <a:r>
              <a:rPr lang="ru-RU" sz="1300" dirty="0" err="1">
                <a:latin typeface="e-Ukraine Light"/>
              </a:rPr>
              <a:t>подає</a:t>
            </a:r>
            <a:r>
              <a:rPr lang="ru-RU" sz="1300" dirty="0">
                <a:latin typeface="e-Ukraine Light"/>
              </a:rPr>
              <a:t> до </a:t>
            </a:r>
            <a:r>
              <a:rPr lang="ru-RU" sz="1300" dirty="0" err="1">
                <a:latin typeface="e-Ukraine Light"/>
              </a:rPr>
              <a:t>контролюючого</a:t>
            </a:r>
            <a:r>
              <a:rPr lang="ru-RU" sz="1300" dirty="0">
                <a:latin typeface="e-Ukraine Light"/>
              </a:rPr>
              <a:t> органу за </a:t>
            </a:r>
            <a:r>
              <a:rPr lang="ru-RU" sz="1300" dirty="0" err="1">
                <a:latin typeface="e-Ukraine Light"/>
              </a:rPr>
              <a:t>місцем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реєстрації</a:t>
            </a:r>
            <a:r>
              <a:rPr lang="ru-RU" sz="1300" dirty="0">
                <a:latin typeface="e-Ukraine Light"/>
              </a:rPr>
              <a:t> РРО/РРОВ: </a:t>
            </a:r>
          </a:p>
          <a:p>
            <a:pPr algn="just"/>
            <a:r>
              <a:rPr lang="ru-RU" sz="1300" dirty="0">
                <a:latin typeface="e-Ukraine Light"/>
              </a:rPr>
              <a:t>• </a:t>
            </a:r>
            <a:r>
              <a:rPr lang="ru-RU" sz="1300" dirty="0" err="1">
                <a:latin typeface="e-Ukraine Light"/>
              </a:rPr>
              <a:t>заяву</a:t>
            </a:r>
            <a:r>
              <a:rPr lang="ru-RU" sz="1300" dirty="0">
                <a:latin typeface="e-Ukraine Light"/>
              </a:rPr>
              <a:t> про </a:t>
            </a:r>
            <a:r>
              <a:rPr lang="ru-RU" sz="1300" dirty="0" err="1">
                <a:latin typeface="e-Ukraine Light"/>
              </a:rPr>
              <a:t>реєстрацію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реєстраторів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розрахункових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операцій</a:t>
            </a:r>
            <a:r>
              <a:rPr lang="ru-RU" sz="1300" dirty="0">
                <a:latin typeface="e-Ukraine Light"/>
              </a:rPr>
              <a:t> за формою № 1-РРО </a:t>
            </a:r>
            <a:r>
              <a:rPr lang="ru-RU" sz="1300" dirty="0" err="1">
                <a:latin typeface="e-Ukraine Light"/>
              </a:rPr>
              <a:t>або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заяву</a:t>
            </a:r>
            <a:r>
              <a:rPr lang="ru-RU" sz="1300" dirty="0">
                <a:latin typeface="e-Ukraine Light"/>
              </a:rPr>
              <a:t> про </a:t>
            </a:r>
            <a:r>
              <a:rPr lang="ru-RU" sz="1300" dirty="0" err="1">
                <a:latin typeface="e-Ukraine Light"/>
              </a:rPr>
              <a:t>реєстрацію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реєстраторів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розрахункових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операцій</a:t>
            </a:r>
            <a:r>
              <a:rPr lang="ru-RU" sz="1300" dirty="0">
                <a:latin typeface="e-Ukraine Light"/>
              </a:rPr>
              <a:t> з </a:t>
            </a:r>
            <a:r>
              <a:rPr lang="ru-RU" sz="1300" dirty="0" err="1">
                <a:latin typeface="e-Ukraine Light"/>
              </a:rPr>
              <a:t>торгівлі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валютними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цінностями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smtClean="0">
                <a:latin typeface="e-Ukraine Light"/>
              </a:rPr>
              <a:t>за </a:t>
            </a:r>
            <a:r>
              <a:rPr lang="ru-RU" sz="1300" dirty="0">
                <a:latin typeface="e-Ukraine Light"/>
              </a:rPr>
              <a:t>формою № 1-РРОВ з </a:t>
            </a:r>
            <a:r>
              <a:rPr lang="ru-RU" sz="1300" dirty="0" err="1">
                <a:latin typeface="e-Ukraine Light"/>
              </a:rPr>
              <a:t>позначкою</a:t>
            </a:r>
            <a:r>
              <a:rPr lang="ru-RU" sz="1300" dirty="0">
                <a:latin typeface="e-Ukraine Light"/>
              </a:rPr>
              <a:t> "</a:t>
            </a:r>
            <a:r>
              <a:rPr lang="ru-RU" sz="1300" dirty="0" err="1">
                <a:latin typeface="e-Ukraine Light"/>
              </a:rPr>
              <a:t>Перереєстрація</a:t>
            </a:r>
            <a:r>
              <a:rPr lang="ru-RU" sz="1300" dirty="0">
                <a:latin typeface="e-Ukraine Light"/>
              </a:rPr>
              <a:t>" </a:t>
            </a:r>
            <a:r>
              <a:rPr lang="ru-RU" sz="1300" dirty="0" err="1">
                <a:latin typeface="e-Ukraine Light"/>
              </a:rPr>
              <a:t>із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зазначенням</a:t>
            </a:r>
            <a:r>
              <a:rPr lang="ru-RU" sz="1300" dirty="0">
                <a:latin typeface="e-Ukraine Light"/>
              </a:rPr>
              <a:t> причини </a:t>
            </a:r>
            <a:r>
              <a:rPr lang="ru-RU" sz="1300" dirty="0" err="1">
                <a:latin typeface="e-Ukraine Light"/>
              </a:rPr>
              <a:t>перереєстрації</a:t>
            </a:r>
            <a:r>
              <a:rPr lang="ru-RU" sz="1300" dirty="0">
                <a:latin typeface="e-Ukraine Light"/>
              </a:rPr>
              <a:t>; </a:t>
            </a:r>
          </a:p>
          <a:p>
            <a:pPr algn="just"/>
            <a:r>
              <a:rPr lang="ru-RU" sz="1300" dirty="0">
                <a:latin typeface="e-Ukraine Light"/>
              </a:rPr>
              <a:t>• </a:t>
            </a:r>
            <a:r>
              <a:rPr lang="ru-RU" sz="1300" dirty="0" err="1">
                <a:latin typeface="e-Ukraine Light"/>
              </a:rPr>
              <a:t>реєстраційне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посвідчення</a:t>
            </a:r>
            <a:r>
              <a:rPr lang="ru-RU" sz="1300" dirty="0">
                <a:latin typeface="e-Ukraine Light"/>
              </a:rPr>
              <a:t>. </a:t>
            </a:r>
          </a:p>
          <a:p>
            <a:pPr algn="just"/>
            <a:r>
              <a:rPr lang="ru-RU" sz="1300" dirty="0" err="1">
                <a:latin typeface="e-Ukraine Light"/>
              </a:rPr>
              <a:t>Після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отримання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належним</a:t>
            </a:r>
            <a:r>
              <a:rPr lang="ru-RU" sz="1300" dirty="0">
                <a:latin typeface="e-Ukraine Light"/>
              </a:rPr>
              <a:t> чином </a:t>
            </a:r>
            <a:r>
              <a:rPr lang="ru-RU" sz="1300" dirty="0" err="1">
                <a:latin typeface="e-Ukraine Light"/>
              </a:rPr>
              <a:t>оформлених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документів</a:t>
            </a:r>
            <a:r>
              <a:rPr lang="ru-RU" sz="1300" dirty="0">
                <a:latin typeface="e-Ukraine Light"/>
              </a:rPr>
              <a:t> у </a:t>
            </a:r>
            <a:r>
              <a:rPr lang="ru-RU" sz="1300" dirty="0" err="1">
                <a:latin typeface="e-Ukraine Light"/>
              </a:rPr>
              <a:t>разі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відсутності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підстав</a:t>
            </a:r>
            <a:r>
              <a:rPr lang="ru-RU" sz="1300" dirty="0">
                <a:latin typeface="e-Ukraine Light"/>
              </a:rPr>
              <a:t> для </a:t>
            </a:r>
            <a:r>
              <a:rPr lang="ru-RU" sz="1300" dirty="0" err="1">
                <a:latin typeface="e-Ukraine Light"/>
              </a:rPr>
              <a:t>відмови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посадова</a:t>
            </a:r>
            <a:r>
              <a:rPr lang="ru-RU" sz="1300" dirty="0">
                <a:latin typeface="e-Ukraine Light"/>
              </a:rPr>
              <a:t> особа </a:t>
            </a:r>
            <a:r>
              <a:rPr lang="ru-RU" sz="1300" dirty="0" err="1">
                <a:latin typeface="e-Ukraine Light"/>
              </a:rPr>
              <a:t>контролюючого</a:t>
            </a:r>
            <a:r>
              <a:rPr lang="ru-RU" sz="1300" dirty="0">
                <a:latin typeface="e-Ukraine Light"/>
              </a:rPr>
              <a:t> органу не </a:t>
            </a:r>
            <a:r>
              <a:rPr lang="ru-RU" sz="1300" dirty="0" err="1">
                <a:latin typeface="e-Ukraine Light"/>
              </a:rPr>
              <a:t>пізніше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двох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робочих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днів</a:t>
            </a:r>
            <a:r>
              <a:rPr lang="ru-RU" sz="1300" dirty="0">
                <a:latin typeface="e-Ukraine Light"/>
              </a:rPr>
              <a:t> з дня </a:t>
            </a:r>
            <a:r>
              <a:rPr lang="ru-RU" sz="1300" dirty="0" err="1">
                <a:latin typeface="e-Ukraine Light"/>
              </a:rPr>
              <a:t>подання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реєстраційної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smtClean="0">
                <a:latin typeface="e-Ukraine Light"/>
              </a:rPr>
              <a:t>заяви </a:t>
            </a:r>
            <a:r>
              <a:rPr lang="ru-RU" sz="1300" dirty="0">
                <a:latin typeface="e-Ukraine Light"/>
              </a:rPr>
              <a:t>проводить </a:t>
            </a:r>
            <a:r>
              <a:rPr lang="ru-RU" sz="1300" dirty="0" err="1">
                <a:latin typeface="e-Ukraine Light"/>
              </a:rPr>
              <a:t>перереєстрацію</a:t>
            </a:r>
            <a:r>
              <a:rPr lang="ru-RU" sz="1300" dirty="0">
                <a:latin typeface="e-Ukraine Light"/>
              </a:rPr>
              <a:t> РРО шляхом </a:t>
            </a:r>
            <a:r>
              <a:rPr lang="ru-RU" sz="1300" dirty="0" err="1">
                <a:latin typeface="e-Ukraine Light"/>
              </a:rPr>
              <a:t>внесення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змін</a:t>
            </a:r>
            <a:r>
              <a:rPr lang="ru-RU" sz="1300" dirty="0">
                <a:latin typeface="e-Ukraine Light"/>
              </a:rPr>
              <a:t> </a:t>
            </a:r>
            <a:endParaRPr lang="en-US" sz="13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857750" y="171450"/>
            <a:ext cx="4890549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 smtClean="0">
                <a:latin typeface="e-Ukraine Light"/>
              </a:rPr>
              <a:t>до </a:t>
            </a:r>
            <a:r>
              <a:rPr lang="ru-RU" sz="1300" dirty="0" err="1">
                <a:latin typeface="e-Ukraine Light"/>
              </a:rPr>
              <a:t>інформаційно-телекомунікаційної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системи</a:t>
            </a:r>
            <a:r>
              <a:rPr lang="ru-RU" sz="1300" dirty="0">
                <a:latin typeface="e-Ukraine Light"/>
              </a:rPr>
              <a:t> ДПС, </a:t>
            </a:r>
            <a:r>
              <a:rPr lang="ru-RU" sz="1300" dirty="0" err="1">
                <a:latin typeface="e-Ukraine Light"/>
              </a:rPr>
              <a:t>розміщує</a:t>
            </a:r>
            <a:r>
              <a:rPr lang="ru-RU" sz="1300" dirty="0">
                <a:latin typeface="e-Ukraine Light"/>
              </a:rPr>
              <a:t> в </a:t>
            </a:r>
            <a:r>
              <a:rPr lang="ru-RU" sz="1300" dirty="0" err="1">
                <a:latin typeface="e-Ukraine Light"/>
              </a:rPr>
              <a:t>Електронному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кабінеті</a:t>
            </a:r>
            <a:r>
              <a:rPr lang="ru-RU" sz="1300" dirty="0">
                <a:latin typeface="e-Ukraine Light"/>
              </a:rPr>
              <a:t> в </a:t>
            </a:r>
            <a:r>
              <a:rPr lang="ru-RU" sz="1300" dirty="0" err="1">
                <a:latin typeface="e-Ukraine Light"/>
              </a:rPr>
              <a:t>електронній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формі</a:t>
            </a:r>
            <a:r>
              <a:rPr lang="ru-RU" sz="1300" dirty="0">
                <a:latin typeface="e-Ukraine Light"/>
              </a:rPr>
              <a:t> та/</a:t>
            </a:r>
            <a:r>
              <a:rPr lang="ru-RU" sz="1300" dirty="0" err="1">
                <a:latin typeface="e-Ukraine Light"/>
              </a:rPr>
              <a:t>або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видає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суб'єкту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господарювання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нове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реєстраційне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посвідчення</a:t>
            </a:r>
            <a:r>
              <a:rPr lang="ru-RU" sz="1300" dirty="0">
                <a:latin typeface="e-Ukraine Light"/>
              </a:rPr>
              <a:t>. </a:t>
            </a:r>
          </a:p>
          <a:p>
            <a:pPr algn="just"/>
            <a:endParaRPr lang="ru-RU" sz="1300" dirty="0">
              <a:latin typeface="e-Ukraine Light"/>
            </a:endParaRPr>
          </a:p>
          <a:p>
            <a:pPr algn="just"/>
            <a:r>
              <a:rPr lang="ru-RU" sz="1300" dirty="0">
                <a:latin typeface="e-Ukraine Light"/>
              </a:rPr>
              <a:t>Контакт-центр ДПС: </a:t>
            </a:r>
            <a:r>
              <a:rPr lang="en-US" sz="1300" dirty="0">
                <a:hlinkClick r:id="rId2"/>
              </a:rPr>
              <a:t>https://tax.gov.ua/others/kontakt-tsentr/</a:t>
            </a:r>
            <a:r>
              <a:rPr lang="en-US" sz="1300" dirty="0"/>
              <a:t> </a:t>
            </a:r>
          </a:p>
          <a:p>
            <a:pPr algn="just"/>
            <a:r>
              <a:rPr lang="ru-RU" sz="1300" dirty="0" err="1">
                <a:latin typeface="e-Ukraine Light"/>
              </a:rPr>
              <a:t>Мобільний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застосунок</a:t>
            </a:r>
            <a:r>
              <a:rPr lang="ru-RU" sz="1300" dirty="0">
                <a:latin typeface="e-Ukraine Light"/>
              </a:rPr>
              <a:t> «Моя </a:t>
            </a:r>
            <a:r>
              <a:rPr lang="ru-RU" sz="1300" dirty="0" err="1">
                <a:latin typeface="e-Ukraine Light"/>
              </a:rPr>
              <a:t>податкова</a:t>
            </a:r>
            <a:r>
              <a:rPr lang="ru-RU" sz="1300" dirty="0">
                <a:latin typeface="e-Ukraine Light"/>
              </a:rPr>
              <a:t>»: </a:t>
            </a:r>
          </a:p>
          <a:p>
            <a:pPr algn="just"/>
            <a:r>
              <a:rPr lang="en-US" sz="1300" dirty="0"/>
              <a:t>Android </a:t>
            </a:r>
            <a:r>
              <a:rPr lang="en-US" sz="1300" dirty="0">
                <a:hlinkClick r:id="rId3"/>
              </a:rPr>
              <a:t>https://play.google.com/store/apps/details?id=my.tax.gov.ua</a:t>
            </a:r>
            <a:r>
              <a:rPr lang="en-US" sz="1300" dirty="0"/>
              <a:t> </a:t>
            </a:r>
          </a:p>
          <a:p>
            <a:pPr algn="just"/>
            <a:r>
              <a:rPr lang="en-US" sz="1300" dirty="0"/>
              <a:t>iOS </a:t>
            </a:r>
            <a:r>
              <a:rPr lang="en-US" sz="1300" dirty="0">
                <a:hlinkClick r:id="rId4"/>
              </a:rPr>
              <a:t>https://t1p.de/lgu5a</a:t>
            </a:r>
            <a:r>
              <a:rPr lang="en-US" sz="1300" dirty="0"/>
              <a:t> </a:t>
            </a:r>
          </a:p>
          <a:p>
            <a:pPr algn="just"/>
            <a:r>
              <a:rPr lang="ru-RU" sz="1300" dirty="0">
                <a:latin typeface="e-Ukraine Light"/>
              </a:rPr>
              <a:t>Онлайн-</a:t>
            </a:r>
            <a:r>
              <a:rPr lang="ru-RU" sz="1300" dirty="0" err="1">
                <a:latin typeface="e-Ukraine Light"/>
              </a:rPr>
              <a:t>навчання</a:t>
            </a:r>
            <a:r>
              <a:rPr lang="ru-RU" sz="1300" dirty="0">
                <a:latin typeface="e-Ukraine Light"/>
              </a:rPr>
              <a:t>: </a:t>
            </a:r>
          </a:p>
          <a:p>
            <a:pPr algn="just"/>
            <a:r>
              <a:rPr lang="en-US" sz="1300" dirty="0">
                <a:hlinkClick r:id="rId5"/>
              </a:rPr>
              <a:t>https://tax.gov.ua/baneryi/onlayn-navchannya/</a:t>
            </a:r>
            <a:r>
              <a:rPr lang="en-US" sz="1300" dirty="0"/>
              <a:t> </a:t>
            </a:r>
          </a:p>
          <a:p>
            <a:pPr algn="just"/>
            <a:r>
              <a:rPr lang="ru-RU" sz="1300" dirty="0">
                <a:latin typeface="e-Ukraine Light"/>
              </a:rPr>
              <a:t>Для </a:t>
            </a:r>
            <a:r>
              <a:rPr lang="ru-RU" sz="1300" dirty="0" err="1">
                <a:latin typeface="e-Ukraine Light"/>
              </a:rPr>
              <a:t>оперативної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комунікації</a:t>
            </a:r>
            <a:r>
              <a:rPr lang="ru-RU" sz="1300" dirty="0">
                <a:latin typeface="e-Ukraine Light"/>
              </a:rPr>
              <a:t> з </a:t>
            </a:r>
            <a:r>
              <a:rPr lang="ru-RU" sz="1300" dirty="0" err="1">
                <a:latin typeface="e-Ukraine Light"/>
              </a:rPr>
              <a:t>інститутами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громадянського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суспільства</a:t>
            </a:r>
            <a:r>
              <a:rPr lang="ru-RU" sz="1300" dirty="0">
                <a:latin typeface="e-Ukraine Light"/>
              </a:rPr>
              <a:t> в ДПС </a:t>
            </a:r>
            <a:r>
              <a:rPr lang="ru-RU" sz="1300" dirty="0" err="1">
                <a:latin typeface="e-Ukraine Light"/>
              </a:rPr>
              <a:t>Києва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діє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комунікаційна</a:t>
            </a:r>
            <a:r>
              <a:rPr lang="ru-RU" sz="1300" dirty="0">
                <a:latin typeface="e-Ukraine Light"/>
              </a:rPr>
              <a:t> </a:t>
            </a:r>
            <a:r>
              <a:rPr lang="ru-RU" sz="1300" dirty="0" err="1">
                <a:latin typeface="e-Ukraine Light"/>
              </a:rPr>
              <a:t>податкова</a:t>
            </a:r>
            <a:r>
              <a:rPr lang="ru-RU" sz="1300" dirty="0">
                <a:latin typeface="e-Ukraine Light"/>
              </a:rPr>
              <a:t> платформа: </a:t>
            </a:r>
          </a:p>
          <a:p>
            <a:pPr algn="just"/>
            <a:r>
              <a:rPr lang="en-US" sz="1300" dirty="0">
                <a:hlinkClick r:id="rId6"/>
              </a:rPr>
              <a:t>kyiv.ikc@tax.gov.ua</a:t>
            </a:r>
            <a:r>
              <a:rPr lang="en-US" sz="1300" dirty="0"/>
              <a:t> </a:t>
            </a:r>
          </a:p>
          <a:p>
            <a:pPr algn="just"/>
            <a:r>
              <a:rPr lang="ru-RU" sz="1300" dirty="0" err="1">
                <a:latin typeface="e-Ukraine Light"/>
              </a:rPr>
              <a:t>Підпишись</a:t>
            </a:r>
            <a:r>
              <a:rPr lang="ru-RU" sz="1300" dirty="0">
                <a:latin typeface="e-Ukraine Light"/>
              </a:rPr>
              <a:t> на </a:t>
            </a:r>
            <a:r>
              <a:rPr lang="en-US" sz="1300" dirty="0"/>
              <a:t>YouTube-</a:t>
            </a:r>
            <a:r>
              <a:rPr lang="ru-RU" sz="1300" dirty="0">
                <a:latin typeface="e-Ukraine Light"/>
              </a:rPr>
              <a:t>канал ДПС </a:t>
            </a:r>
            <a:r>
              <a:rPr lang="ru-RU" sz="1300" dirty="0" err="1">
                <a:latin typeface="e-Ukraine Light"/>
              </a:rPr>
              <a:t>Києва</a:t>
            </a:r>
            <a:r>
              <a:rPr lang="ru-RU" sz="1300" dirty="0">
                <a:latin typeface="e-Ukraine Light"/>
              </a:rPr>
              <a:t>: </a:t>
            </a:r>
          </a:p>
          <a:p>
            <a:pPr algn="just"/>
            <a:r>
              <a:rPr lang="en-US" sz="1300" dirty="0">
                <a:hlinkClick r:id="rId7"/>
              </a:rPr>
              <a:t>https://cutt.ly/UgBni5e</a:t>
            </a:r>
            <a:r>
              <a:rPr lang="en-US" sz="1300" dirty="0"/>
              <a:t> </a:t>
            </a:r>
          </a:p>
          <a:p>
            <a:pPr algn="just"/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1962</TotalTime>
  <Words>231</Words>
  <Application>Microsoft Office PowerPoint</Application>
  <PresentationFormat>Лист A4 (210x297 мм)</PresentationFormat>
  <Paragraphs>41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d</cp:lastModifiedBy>
  <cp:revision>276</cp:revision>
  <dcterms:created xsi:type="dcterms:W3CDTF">2021-05-27T05:23:05Z</dcterms:created>
  <dcterms:modified xsi:type="dcterms:W3CDTF">2025-12-22T08:36:54Z</dcterms:modified>
</cp:coreProperties>
</file>